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4" r:id="rId3"/>
    <p:sldId id="258" r:id="rId4"/>
    <p:sldId id="260" r:id="rId5"/>
    <p:sldId id="261" r:id="rId6"/>
    <p:sldId id="262" r:id="rId7"/>
    <p:sldId id="263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2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8375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13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991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61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51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8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8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2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9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9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5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7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com/" TargetMode="External"/><Relationship Id="rId2" Type="http://schemas.openxmlformats.org/officeDocument/2006/relationships/hyperlink" Target="https://www.powershow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ulty.msmc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D1A19-6629-5881-B8ED-ED121CEC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508870"/>
          </a:xfrm>
        </p:spPr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3FDC6-89CB-5554-CF7B-B86CCB388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791575" cy="2780101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Srinibash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Dash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Gangadhar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Meher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</a:p>
          <a:p>
            <a:pPr marL="0" indent="0" algn="ctr">
              <a:buNone/>
            </a:pP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Sambalpu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Dr.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Srinibash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Dash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Gangadhar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Meher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445321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98320-DE77-E897-9E01-B8F5ADDA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230016"/>
            <a:ext cx="9905998" cy="1782147"/>
          </a:xfrm>
        </p:spPr>
        <p:txBody>
          <a:bodyPr/>
          <a:lstStyle/>
          <a:p>
            <a:r>
              <a:rPr lang="en-IN" dirty="0"/>
              <a:t>                               thankyou</a:t>
            </a:r>
          </a:p>
        </p:txBody>
      </p:sp>
    </p:spTree>
    <p:extLst>
      <p:ext uri="{BB962C8B-B14F-4D97-AF65-F5344CB8AC3E}">
        <p14:creationId xmlns:p14="http://schemas.microsoft.com/office/powerpoint/2010/main" val="327950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2465-7C1A-A877-C41A-81F0D7BF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DE8CD-293C-924A-5115-F5F482C83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INTRODUCTION</a:t>
            </a:r>
          </a:p>
          <a:p>
            <a:r>
              <a:rPr lang="en-IN" dirty="0"/>
              <a:t>WHAT IS VARIANCE?</a:t>
            </a:r>
          </a:p>
          <a:p>
            <a:r>
              <a:rPr lang="en-IN" dirty="0"/>
              <a:t>VARIANCE FOR UNGROUPED DATA</a:t>
            </a:r>
          </a:p>
          <a:p>
            <a:r>
              <a:rPr lang="en-IN" dirty="0"/>
              <a:t>HOW TO CALCULATE VARIANCE?</a:t>
            </a:r>
          </a:p>
          <a:p>
            <a:r>
              <a:rPr lang="en-IN" dirty="0"/>
              <a:t>SOLVED PROBLEM</a:t>
            </a:r>
          </a:p>
          <a:p>
            <a:r>
              <a:rPr lang="en-IN" dirty="0"/>
              <a:t>REFERENCES</a:t>
            </a:r>
          </a:p>
          <a:p>
            <a:r>
              <a:rPr lang="en-IN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49220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ED6A7-5004-08F1-68FC-EF8652DA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Introduction:</a:t>
            </a:r>
            <a:br>
              <a:rPr lang="en-IN" dirty="0"/>
            </a:br>
            <a:br>
              <a:rPr lang="en-IN" dirty="0"/>
            </a:br>
            <a:r>
              <a:rPr lang="en-IN" dirty="0">
                <a:latin typeface="Impact" panose="020B0806030902050204" pitchFamily="34" charset="0"/>
              </a:rPr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3BE7B-D273-6496-3140-7A7B06604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Variance is the square of the standard deviation.</a:t>
            </a:r>
          </a:p>
          <a:p>
            <a:r>
              <a:rPr lang="en-IN" dirty="0"/>
              <a:t>In short, having obtained the value of the standard deviation, you can already determine the value of the variance.</a:t>
            </a:r>
          </a:p>
          <a:p>
            <a:r>
              <a:rPr lang="en-IN" dirty="0"/>
              <a:t>It follows then that similar process will be observed in calculating both standard deviation and variance.</a:t>
            </a:r>
          </a:p>
          <a:p>
            <a:r>
              <a:rPr lang="en-IN" dirty="0"/>
              <a:t>It is only the square root symbol that makes standard deviation different from variance.</a:t>
            </a:r>
          </a:p>
        </p:txBody>
      </p:sp>
    </p:spTree>
    <p:extLst>
      <p:ext uri="{BB962C8B-B14F-4D97-AF65-F5344CB8AC3E}">
        <p14:creationId xmlns:p14="http://schemas.microsoft.com/office/powerpoint/2010/main" val="326354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59C0-CAA7-D3AC-69BE-460E9B89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Variance for ungrouped data: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D847C1-B6B5-2A71-1DB8-75016DF555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i="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grow m:val="on"/>
                            <m:subHide m:val="on"/>
                            <m:supHide m:val="on"/>
                            <m:ctrlPr>
                              <a:rPr lang="en-IN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IN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IN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IN" i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IN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IN" i="1" dirty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IN" i="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  where,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= value of observations</a:t>
                </a:r>
              </a:p>
              <a:p>
                <a:pPr marL="0" indent="0">
                  <a:buNone/>
                </a:pPr>
                <a:r>
                  <a:rPr lang="en-IN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N" dirty="0"/>
                  <a:t> sample mean</a:t>
                </a:r>
              </a:p>
              <a:p>
                <a:pPr marL="0" indent="0">
                  <a:buNone/>
                </a:pPr>
                <a:r>
                  <a:rPr lang="en-IN" dirty="0"/>
                  <a:t>             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N" dirty="0"/>
                  <a:t> total no. of values </a:t>
                </a:r>
                <a:r>
                  <a:rPr lang="en-IN"/>
                  <a:t>in population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D847C1-B6B5-2A71-1DB8-75016DF555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48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53C1-352A-F113-EB1C-B8FE77E4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to calculate the variance for ungrouped data: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E3B8-556F-B3F4-E35B-4D83CF84B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Find the mean.</a:t>
            </a:r>
          </a:p>
          <a:p>
            <a:r>
              <a:rPr lang="en-IN" dirty="0"/>
              <a:t>Calculate the difference between each score and the mean.</a:t>
            </a:r>
          </a:p>
          <a:p>
            <a:r>
              <a:rPr lang="en-IN" dirty="0"/>
              <a:t>Square the difference between each score and the mean.</a:t>
            </a:r>
          </a:p>
          <a:p>
            <a:r>
              <a:rPr lang="en-IN" dirty="0"/>
              <a:t>Add up all the squares of the difference between each score and the mean.</a:t>
            </a:r>
          </a:p>
          <a:p>
            <a:r>
              <a:rPr lang="en-IN" dirty="0"/>
              <a:t>Divide the obtained sum by </a:t>
            </a:r>
            <a:r>
              <a:rPr lang="en-IN" i="1" dirty="0"/>
              <a:t>n-1.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271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99E1-B1A8-4745-08EB-9DB1CB2B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Find the variance: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4741-2A70-009D-3245-3F93A86E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35                    73</a:t>
            </a:r>
          </a:p>
          <a:p>
            <a:pPr marL="0" indent="0">
              <a:buNone/>
            </a:pPr>
            <a:r>
              <a:rPr lang="en-IN" dirty="0"/>
              <a:t>   35                    11</a:t>
            </a:r>
          </a:p>
          <a:p>
            <a:pPr marL="0" indent="0">
              <a:buNone/>
            </a:pPr>
            <a:r>
              <a:rPr lang="en-IN" dirty="0"/>
              <a:t>   35                    49</a:t>
            </a:r>
          </a:p>
          <a:p>
            <a:pPr marL="0" indent="0">
              <a:buNone/>
            </a:pPr>
            <a:r>
              <a:rPr lang="en-IN" dirty="0"/>
              <a:t>   35                    35</a:t>
            </a:r>
          </a:p>
          <a:p>
            <a:pPr marL="0" indent="0">
              <a:buNone/>
            </a:pPr>
            <a:r>
              <a:rPr lang="en-IN" dirty="0"/>
              <a:t>   35                    15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N" dirty="0"/>
              <a:t>   35                    27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N" dirty="0"/>
              <a:t>---------              ---------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N" dirty="0"/>
              <a:t> 210                     210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N" dirty="0"/>
              <a:t>  MEAN=35          MEAN=35</a:t>
            </a:r>
          </a:p>
        </p:txBody>
      </p:sp>
    </p:spTree>
    <p:extLst>
      <p:ext uri="{BB962C8B-B14F-4D97-AF65-F5344CB8AC3E}">
        <p14:creationId xmlns:p14="http://schemas.microsoft.com/office/powerpoint/2010/main" val="426027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F710DF7B-EE1F-B7CA-E379-545F4996B2C3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41411" y="4424361"/>
                <a:ext cx="9906000" cy="1930739"/>
              </a:xfrm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N" i="0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IN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N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0" dirty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IN" i="0" dirty="0">
                              <a:latin typeface="Cambria Math" panose="02040503050406030204" pitchFamily="18" charset="0"/>
                            </a:rPr>
                            <m:t>6−1</m:t>
                          </m:r>
                        </m:den>
                      </m:f>
                      <m:r>
                        <a:rPr lang="en-IN" b="0" i="1" dirty="0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</m:t>
                      </m:r>
                      <m:sSup>
                        <m:sSupPr>
                          <m:ctrlPr>
                            <a:rPr lang="en-IN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N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IN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N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dirty="0" smtClean="0">
                              <a:latin typeface="Cambria Math" panose="02040503050406030204" pitchFamily="18" charset="0"/>
                            </a:rPr>
                            <m:t>2680</m:t>
                          </m:r>
                        </m:num>
                        <m:den>
                          <m:r>
                            <a:rPr lang="en-IN" b="0" i="1" dirty="0" smtClean="0">
                              <a:latin typeface="Cambria Math" panose="02040503050406030204" pitchFamily="18" charset="0"/>
                            </a:rPr>
                            <m:t>6−1</m:t>
                          </m:r>
                        </m:den>
                      </m:f>
                      <m:r>
                        <a:rPr lang="en-IN" b="0" i="1" dirty="0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IN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i="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dirty="0"/>
                  <a:t>                               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IN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0" dirty="0" smtClean="0">
                            <a:latin typeface="Cambria Math" panose="02040503050406030204" pitchFamily="18" charset="0"/>
                          </a:rPr>
                          <m:t>2680</m:t>
                        </m:r>
                      </m:num>
                      <m:den>
                        <m:r>
                          <a:rPr lang="en-IN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dirty="0"/>
                  <a:t>                                                                         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i="0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IN" dirty="0"/>
                  <a:t>                              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IN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i="0" dirty="0">
                        <a:latin typeface="Cambria Math" panose="02040503050406030204" pitchFamily="18" charset="0"/>
                      </a:rPr>
                      <m:t>=536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7" name="Text Placeholder 6">
                <a:extLst>
                  <a:ext uri="{FF2B5EF4-FFF2-40B4-BE49-F238E27FC236}">
                    <a16:creationId xmlns:a16="http://schemas.microsoft.com/office/drawing/2014/main" id="{F710DF7B-EE1F-B7CA-E379-545F4996B2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41411" y="4424361"/>
                <a:ext cx="9906000" cy="193073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BC68406E-AA54-D117-C997-5968D1923361}"/>
                  </a:ext>
                </a:extLst>
              </p:cNvPr>
              <p:cNvGraphicFramePr>
                <a:graphicFrameLocks noGrp="1"/>
              </p:cNvGraphicFramePr>
              <p:nvPr>
                <p:ph idx="4294967295"/>
                <p:extLst>
                  <p:ext uri="{D42A27DB-BD31-4B8C-83A1-F6EECF244321}">
                    <p14:modId xmlns:p14="http://schemas.microsoft.com/office/powerpoint/2010/main" val="1943059618"/>
                  </p:ext>
                </p:extLst>
              </p:nvPr>
            </p:nvGraphicFramePr>
            <p:xfrm>
              <a:off x="379562" y="551668"/>
              <a:ext cx="4581330" cy="3763941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534213">
                      <a:extLst>
                        <a:ext uri="{9D8B030D-6E8A-4147-A177-3AD203B41FA5}">
                          <a16:colId xmlns:a16="http://schemas.microsoft.com/office/drawing/2014/main" val="2162674925"/>
                        </a:ext>
                      </a:extLst>
                    </a:gridCol>
                    <a:gridCol w="1534213">
                      <a:extLst>
                        <a:ext uri="{9D8B030D-6E8A-4147-A177-3AD203B41FA5}">
                          <a16:colId xmlns:a16="http://schemas.microsoft.com/office/drawing/2014/main" val="3991922926"/>
                        </a:ext>
                      </a:extLst>
                    </a:gridCol>
                    <a:gridCol w="1512904">
                      <a:extLst>
                        <a:ext uri="{9D8B030D-6E8A-4147-A177-3AD203B41FA5}">
                          <a16:colId xmlns:a16="http://schemas.microsoft.com/office/drawing/2014/main" val="2986669243"/>
                        </a:ext>
                      </a:extLst>
                    </a:gridCol>
                  </a:tblGrid>
                  <a:tr h="38923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IN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IN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IN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IN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IN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IN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IN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IN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139352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29648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247627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1497248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8042145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107568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15444"/>
                      </a:ext>
                    </a:extLst>
                  </a:tr>
                  <a:tr h="107798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grow m:val="on"/>
                                    <m:subHide m:val="on"/>
                                    <m:supHide m:val="on"/>
                                    <m:ctrlPr>
                                      <a:rPr lang="en-IN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IN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IN" i="1" dirty="0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IN" i="1" dirty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IN" i="0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IN" i="1" dirty="0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IN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ac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IN" i="0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34751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BC68406E-AA54-D117-C997-5968D1923361}"/>
                  </a:ext>
                </a:extLst>
              </p:cNvPr>
              <p:cNvGraphicFramePr>
                <a:graphicFrameLocks noGrp="1"/>
              </p:cNvGraphicFramePr>
              <p:nvPr>
                <p:ph idx="4294967295"/>
                <p:extLst>
                  <p:ext uri="{D42A27DB-BD31-4B8C-83A1-F6EECF244321}">
                    <p14:modId xmlns:p14="http://schemas.microsoft.com/office/powerpoint/2010/main" val="1943059618"/>
                  </p:ext>
                </p:extLst>
              </p:nvPr>
            </p:nvGraphicFramePr>
            <p:xfrm>
              <a:off x="379562" y="551668"/>
              <a:ext cx="4581330" cy="3763941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534213">
                      <a:extLst>
                        <a:ext uri="{9D8B030D-6E8A-4147-A177-3AD203B41FA5}">
                          <a16:colId xmlns:a16="http://schemas.microsoft.com/office/drawing/2014/main" val="2162674925"/>
                        </a:ext>
                      </a:extLst>
                    </a:gridCol>
                    <a:gridCol w="1534213">
                      <a:extLst>
                        <a:ext uri="{9D8B030D-6E8A-4147-A177-3AD203B41FA5}">
                          <a16:colId xmlns:a16="http://schemas.microsoft.com/office/drawing/2014/main" val="3991922926"/>
                        </a:ext>
                      </a:extLst>
                    </a:gridCol>
                    <a:gridCol w="1512904">
                      <a:extLst>
                        <a:ext uri="{9D8B030D-6E8A-4147-A177-3AD203B41FA5}">
                          <a16:colId xmlns:a16="http://schemas.microsoft.com/office/drawing/2014/main" val="2986669243"/>
                        </a:ext>
                      </a:extLst>
                    </a:gridCol>
                  </a:tblGrid>
                  <a:tr h="3892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1563" r="-200000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97" t="-1563" r="-100000" b="-87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3629" t="-1563" r="-1613" b="-8703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6139352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029648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247627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1497248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8042145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1075681"/>
                      </a:ext>
                    </a:extLst>
                  </a:tr>
                  <a:tr h="382787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615444"/>
                      </a:ext>
                    </a:extLst>
                  </a:tr>
                  <a:tr h="10779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249718" r="-200000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34751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06415FD1-D525-6267-4F5D-6452EC7B70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705623"/>
                  </p:ext>
                </p:extLst>
              </p:nvPr>
            </p:nvGraphicFramePr>
            <p:xfrm>
              <a:off x="5118892" y="519730"/>
              <a:ext cx="4544009" cy="3781646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446245">
                      <a:extLst>
                        <a:ext uri="{9D8B030D-6E8A-4147-A177-3AD203B41FA5}">
                          <a16:colId xmlns:a16="http://schemas.microsoft.com/office/drawing/2014/main" val="1672019168"/>
                        </a:ext>
                      </a:extLst>
                    </a:gridCol>
                    <a:gridCol w="1446245">
                      <a:extLst>
                        <a:ext uri="{9D8B030D-6E8A-4147-A177-3AD203B41FA5}">
                          <a16:colId xmlns:a16="http://schemas.microsoft.com/office/drawing/2014/main" val="3373130827"/>
                        </a:ext>
                      </a:extLst>
                    </a:gridCol>
                    <a:gridCol w="1651519">
                      <a:extLst>
                        <a:ext uri="{9D8B030D-6E8A-4147-A177-3AD203B41FA5}">
                          <a16:colId xmlns:a16="http://schemas.microsoft.com/office/drawing/2014/main" val="451915930"/>
                        </a:ext>
                      </a:extLst>
                    </a:gridCol>
                  </a:tblGrid>
                  <a:tr h="43057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IN" i="0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IN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IN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IN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IN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IN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IN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IN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6710796"/>
                      </a:ext>
                    </a:extLst>
                  </a:tr>
                  <a:tr h="351219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1444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6438779"/>
                      </a:ext>
                    </a:extLst>
                  </a:tr>
                  <a:tr h="351219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576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1332737"/>
                      </a:ext>
                    </a:extLst>
                  </a:tr>
                  <a:tr h="351219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6907245"/>
                      </a:ext>
                    </a:extLst>
                  </a:tr>
                  <a:tr h="351219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733312"/>
                      </a:ext>
                    </a:extLst>
                  </a:tr>
                  <a:tr h="424494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400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1444337"/>
                      </a:ext>
                    </a:extLst>
                  </a:tr>
                  <a:tr h="351219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7676224"/>
                      </a:ext>
                    </a:extLst>
                  </a:tr>
                  <a:tr h="109777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grow m:val="on"/>
                                    <m:subHide m:val="on"/>
                                    <m:supHide m:val="on"/>
                                    <m:ctrlPr>
                                      <a:rPr lang="en-IN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IN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IN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IN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IN" i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IN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IN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ac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IN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2680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11359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06415FD1-D525-6267-4F5D-6452EC7B70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705623"/>
                  </p:ext>
                </p:extLst>
              </p:nvPr>
            </p:nvGraphicFramePr>
            <p:xfrm>
              <a:off x="5118892" y="519730"/>
              <a:ext cx="4544009" cy="3781646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446245">
                      <a:extLst>
                        <a:ext uri="{9D8B030D-6E8A-4147-A177-3AD203B41FA5}">
                          <a16:colId xmlns:a16="http://schemas.microsoft.com/office/drawing/2014/main" val="1672019168"/>
                        </a:ext>
                      </a:extLst>
                    </a:gridCol>
                    <a:gridCol w="1446245">
                      <a:extLst>
                        <a:ext uri="{9D8B030D-6E8A-4147-A177-3AD203B41FA5}">
                          <a16:colId xmlns:a16="http://schemas.microsoft.com/office/drawing/2014/main" val="3373130827"/>
                        </a:ext>
                      </a:extLst>
                    </a:gridCol>
                    <a:gridCol w="1651519">
                      <a:extLst>
                        <a:ext uri="{9D8B030D-6E8A-4147-A177-3AD203B41FA5}">
                          <a16:colId xmlns:a16="http://schemas.microsoft.com/office/drawing/2014/main" val="451915930"/>
                        </a:ext>
                      </a:extLst>
                    </a:gridCol>
                  </a:tblGrid>
                  <a:tr h="4305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20" t="-1408" r="-215546" b="-777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20" t="-1408" r="-115546" b="-777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76015" t="-1408" r="-1476" b="-7774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67107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1444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643877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576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133273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196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690724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733312"/>
                      </a:ext>
                    </a:extLst>
                  </a:tr>
                  <a:tr h="424494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400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144433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-8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7676224"/>
                      </a:ext>
                    </a:extLst>
                  </a:tr>
                  <a:tr h="10977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20" t="-245556" r="-215546" b="-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2680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11359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2570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AA7A-3154-5163-384B-AF7C34CA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90AF-3754-0D00-AD49-962B62A3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Variance is great to compare two or more sets of data from different populations. In case, the sample estimates the variance for the Data set1&gt; Data set2, then we can say that the population1 has more variability in its data than the population2.</a:t>
            </a:r>
          </a:p>
          <a:p>
            <a:r>
              <a:rPr lang="en-US" dirty="0"/>
              <a:t>Variance analysis is essential for the appraisal of all aspects of the business, including manufacturing, marketing </a:t>
            </a:r>
            <a:r>
              <a:rPr lang="en-US"/>
              <a:t>and services.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593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744B-FA4D-BA0E-A63E-C0E66DF40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7868-F139-170F-EBC3-AA6DE622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https://www.powershow.com</a:t>
            </a:r>
            <a:endParaRPr lang="en-IN" dirty="0"/>
          </a:p>
          <a:p>
            <a:r>
              <a:rPr lang="en-IN" dirty="0">
                <a:hlinkClick r:id="rId3"/>
              </a:rPr>
              <a:t>https://slideplayer.com</a:t>
            </a:r>
            <a:endParaRPr lang="en-IN" dirty="0"/>
          </a:p>
          <a:p>
            <a:r>
              <a:rPr lang="en-IN" dirty="0">
                <a:hlinkClick r:id="rId4"/>
              </a:rPr>
              <a:t>https://faculty.msmc.edu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81844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</TotalTime>
  <Words>394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Cambria Math</vt:lpstr>
      <vt:lpstr>Impact</vt:lpstr>
      <vt:lpstr>Times New Roman</vt:lpstr>
      <vt:lpstr>Trebuchet MS</vt:lpstr>
      <vt:lpstr>Wingdings 3</vt:lpstr>
      <vt:lpstr>Facet</vt:lpstr>
      <vt:lpstr>variance</vt:lpstr>
      <vt:lpstr>CONTENTS:</vt:lpstr>
      <vt:lpstr>Introduction:  variance</vt:lpstr>
      <vt:lpstr>Variance for ungrouped data:</vt:lpstr>
      <vt:lpstr>How to calculate the variance for ungrouped data:</vt:lpstr>
      <vt:lpstr>Find the variance:</vt:lpstr>
      <vt:lpstr>PowerPoint Presentation</vt:lpstr>
      <vt:lpstr>Conclusion:</vt:lpstr>
      <vt:lpstr>REFERENCES:</vt:lpstr>
      <vt:lpstr>                               thankyou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</dc:title>
  <dc:creator>samikahya3127purohit@outlook.com</dc:creator>
  <cp:lastModifiedBy>OWNER</cp:lastModifiedBy>
  <cp:revision>6</cp:revision>
  <dcterms:created xsi:type="dcterms:W3CDTF">2022-07-11T14:36:12Z</dcterms:created>
  <dcterms:modified xsi:type="dcterms:W3CDTF">2025-01-20T16:47:46Z</dcterms:modified>
</cp:coreProperties>
</file>