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ms-office.legacyDiagramTex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70" r:id="rId14"/>
    <p:sldId id="266" r:id="rId15"/>
    <p:sldId id="267" r:id="rId16"/>
    <p:sldId id="271" r:id="rId17"/>
    <p:sldId id="272" r:id="rId18"/>
    <p:sldId id="273" r:id="rId19"/>
    <p:sldId id="274" r:id="rId2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06/relationships/legacyDocTextInfo" Target="legacyDocTextInfo.bin"/><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ru-RU"/>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ru-RU"/>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ru-RU"/>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62"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ru-RU"/>
              </a:p>
            </p:txBody>
          </p:sp>
          <p:sp>
            <p:nvSpPr>
              <p:cNvPr id="63"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ru-RU"/>
              </a:p>
            </p:txBody>
          </p:sp>
          <p:sp>
            <p:nvSpPr>
              <p:cNvPr id="64"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65"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ru-RU"/>
              </a:p>
            </p:txBody>
          </p:sp>
          <p:sp>
            <p:nvSpPr>
              <p:cNvPr id="66"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ru-RU"/>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ru-RU"/>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ru-RU"/>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ru-RU"/>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ru-RU"/>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ru-RU"/>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ru-RU"/>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ru-RU"/>
              </a:p>
            </p:txBody>
          </p:sp>
          <p:sp>
            <p:nvSpPr>
              <p:cNvPr id="47"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ru-RU"/>
              </a:p>
            </p:txBody>
          </p:sp>
          <p:sp>
            <p:nvSpPr>
              <p:cNvPr id="48"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ru-RU"/>
              </a:p>
            </p:txBody>
          </p:sp>
          <p:sp>
            <p:nvSpPr>
              <p:cNvPr id="49"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ru-RU"/>
              </a:p>
            </p:txBody>
          </p:sp>
          <p:sp>
            <p:nvSpPr>
              <p:cNvPr id="50"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ru-RU"/>
              </a:p>
            </p:txBody>
          </p:sp>
          <p:sp>
            <p:nvSpPr>
              <p:cNvPr id="51"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ru-RU"/>
              </a:p>
            </p:txBody>
          </p:sp>
          <p:sp>
            <p:nvSpPr>
              <p:cNvPr id="52"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ru-RU"/>
              </a:p>
            </p:txBody>
          </p:sp>
          <p:sp>
            <p:nvSpPr>
              <p:cNvPr id="53"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54"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55"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56"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ru-RU"/>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23"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24"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ru-RU"/>
              </a:p>
            </p:txBody>
          </p:sp>
          <p:sp>
            <p:nvSpPr>
              <p:cNvPr id="25"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26"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27"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28"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29"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ru-RU"/>
              </a:p>
            </p:txBody>
          </p:sp>
          <p:sp>
            <p:nvSpPr>
              <p:cNvPr id="30"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ru-RU"/>
              </a:p>
            </p:txBody>
          </p:sp>
          <p:sp>
            <p:nvSpPr>
              <p:cNvPr id="31"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32"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ru-RU"/>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ru-RU"/>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ru-RU"/>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1"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2"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3"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4"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p>
            </p:txBody>
          </p:sp>
          <p:sp>
            <p:nvSpPr>
              <p:cNvPr id="15"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p>
            </p:txBody>
          </p:sp>
          <p:sp>
            <p:nvSpPr>
              <p:cNvPr id="16"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ru-RU"/>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ru-RU"/>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ru-RU"/>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ru-RU"/>
                </a:p>
              </p:txBody>
            </p:sp>
          </p:grpSp>
        </p:grpSp>
      </p:grpSp>
      <p:sp>
        <p:nvSpPr>
          <p:cNvPr id="9282"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ru-RU"/>
              <a:t>Образец заголовка</a:t>
            </a:r>
          </a:p>
        </p:txBody>
      </p:sp>
      <p:sp>
        <p:nvSpPr>
          <p:cNvPr id="9283"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68" name="Rectangle 68"/>
          <p:cNvSpPr>
            <a:spLocks noGrp="1" noChangeArrowheads="1"/>
          </p:cNvSpPr>
          <p:nvPr>
            <p:ph type="dt" sz="quarter" idx="10"/>
          </p:nvPr>
        </p:nvSpPr>
        <p:spPr>
          <a:xfrm>
            <a:off x="457200" y="6248400"/>
            <a:ext cx="2133600" cy="457200"/>
          </a:xfrm>
        </p:spPr>
        <p:txBody>
          <a:bodyPr/>
          <a:lstStyle>
            <a:lvl1pPr>
              <a:defRPr smtClean="0"/>
            </a:lvl1pPr>
          </a:lstStyle>
          <a:p>
            <a:pPr>
              <a:defRPr/>
            </a:pPr>
            <a:endParaRPr lang="ru-RU"/>
          </a:p>
        </p:txBody>
      </p:sp>
      <p:sp>
        <p:nvSpPr>
          <p:cNvPr id="69" name="Rectangle 69"/>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ru-RU"/>
          </a:p>
        </p:txBody>
      </p:sp>
      <p:sp>
        <p:nvSpPr>
          <p:cNvPr id="70" name="Rectangle 70"/>
          <p:cNvSpPr>
            <a:spLocks noGrp="1" noChangeArrowheads="1"/>
          </p:cNvSpPr>
          <p:nvPr>
            <p:ph type="sldNum" sz="quarter" idx="12"/>
          </p:nvPr>
        </p:nvSpPr>
        <p:spPr>
          <a:xfrm>
            <a:off x="6553200" y="6248400"/>
            <a:ext cx="2133600" cy="457200"/>
          </a:xfrm>
        </p:spPr>
        <p:txBody>
          <a:bodyPr/>
          <a:lstStyle>
            <a:lvl1pPr>
              <a:defRPr smtClean="0"/>
            </a:lvl1pPr>
          </a:lstStyle>
          <a:p>
            <a:pPr>
              <a:defRPr/>
            </a:pPr>
            <a:fld id="{0426BB5D-A25B-47B8-82FB-5C5D8365BB65}"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69"/>
          <p:cNvSpPr>
            <a:spLocks noGrp="1" noChangeArrowheads="1"/>
          </p:cNvSpPr>
          <p:nvPr>
            <p:ph type="dt" sz="half" idx="10"/>
          </p:nvPr>
        </p:nvSpPr>
        <p:spPr>
          <a:ln/>
        </p:spPr>
        <p:txBody>
          <a:bodyPr/>
          <a:lstStyle>
            <a:lvl1pPr>
              <a:defRPr/>
            </a:lvl1pPr>
          </a:lstStyle>
          <a:p>
            <a:pPr>
              <a:defRPr/>
            </a:pPr>
            <a:endParaRPr lang="ru-RU"/>
          </a:p>
        </p:txBody>
      </p:sp>
      <p:sp>
        <p:nvSpPr>
          <p:cNvPr id="5" name="Rectangle 70"/>
          <p:cNvSpPr>
            <a:spLocks noGrp="1" noChangeArrowheads="1"/>
          </p:cNvSpPr>
          <p:nvPr>
            <p:ph type="ftr" sz="quarter" idx="11"/>
          </p:nvPr>
        </p:nvSpPr>
        <p:spPr>
          <a:ln/>
        </p:spPr>
        <p:txBody>
          <a:bodyPr/>
          <a:lstStyle>
            <a:lvl1pPr>
              <a:defRPr/>
            </a:lvl1pPr>
          </a:lstStyle>
          <a:p>
            <a:pPr>
              <a:defRPr/>
            </a:pPr>
            <a:endParaRPr lang="ru-RU"/>
          </a:p>
        </p:txBody>
      </p:sp>
      <p:sp>
        <p:nvSpPr>
          <p:cNvPr id="6" name="Rectangle 71"/>
          <p:cNvSpPr>
            <a:spLocks noGrp="1" noChangeArrowheads="1"/>
          </p:cNvSpPr>
          <p:nvPr>
            <p:ph type="sldNum" sz="quarter" idx="12"/>
          </p:nvPr>
        </p:nvSpPr>
        <p:spPr>
          <a:ln/>
        </p:spPr>
        <p:txBody>
          <a:bodyPr/>
          <a:lstStyle>
            <a:lvl1pPr>
              <a:defRPr/>
            </a:lvl1pPr>
          </a:lstStyle>
          <a:p>
            <a:pPr>
              <a:defRPr/>
            </a:pPr>
            <a:fld id="{F622F9A2-EF17-451A-AAF1-56799495F53E}"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4835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483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69"/>
          <p:cNvSpPr>
            <a:spLocks noGrp="1" noChangeArrowheads="1"/>
          </p:cNvSpPr>
          <p:nvPr>
            <p:ph type="dt" sz="half" idx="10"/>
          </p:nvPr>
        </p:nvSpPr>
        <p:spPr>
          <a:ln/>
        </p:spPr>
        <p:txBody>
          <a:bodyPr/>
          <a:lstStyle>
            <a:lvl1pPr>
              <a:defRPr/>
            </a:lvl1pPr>
          </a:lstStyle>
          <a:p>
            <a:pPr>
              <a:defRPr/>
            </a:pPr>
            <a:endParaRPr lang="ru-RU"/>
          </a:p>
        </p:txBody>
      </p:sp>
      <p:sp>
        <p:nvSpPr>
          <p:cNvPr id="5" name="Rectangle 70"/>
          <p:cNvSpPr>
            <a:spLocks noGrp="1" noChangeArrowheads="1"/>
          </p:cNvSpPr>
          <p:nvPr>
            <p:ph type="ftr" sz="quarter" idx="11"/>
          </p:nvPr>
        </p:nvSpPr>
        <p:spPr>
          <a:ln/>
        </p:spPr>
        <p:txBody>
          <a:bodyPr/>
          <a:lstStyle>
            <a:lvl1pPr>
              <a:defRPr/>
            </a:lvl1pPr>
          </a:lstStyle>
          <a:p>
            <a:pPr>
              <a:defRPr/>
            </a:pPr>
            <a:endParaRPr lang="ru-RU"/>
          </a:p>
        </p:txBody>
      </p:sp>
      <p:sp>
        <p:nvSpPr>
          <p:cNvPr id="6" name="Rectangle 71"/>
          <p:cNvSpPr>
            <a:spLocks noGrp="1" noChangeArrowheads="1"/>
          </p:cNvSpPr>
          <p:nvPr>
            <p:ph type="sldNum" sz="quarter" idx="12"/>
          </p:nvPr>
        </p:nvSpPr>
        <p:spPr>
          <a:ln/>
        </p:spPr>
        <p:txBody>
          <a:bodyPr/>
          <a:lstStyle>
            <a:lvl1pPr>
              <a:defRPr/>
            </a:lvl1pPr>
          </a:lstStyle>
          <a:p>
            <a:pPr>
              <a:defRPr/>
            </a:pPr>
            <a:fld id="{C030AAA3-1A8B-4E8E-8F01-1A419577C5E7}"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39825"/>
          </a:xfrm>
        </p:spPr>
        <p:txBody>
          <a:bodyPr/>
          <a:lstStyle/>
          <a:p>
            <a:r>
              <a:rPr lang="ru-RU" smtClean="0"/>
              <a:t>Образец заголовка</a:t>
            </a:r>
            <a:endParaRPr lang="ru-RU"/>
          </a:p>
        </p:txBody>
      </p:sp>
      <p:sp>
        <p:nvSpPr>
          <p:cNvPr id="3" name="Рисунок SmartArt 2"/>
          <p:cNvSpPr>
            <a:spLocks noGrp="1"/>
          </p:cNvSpPr>
          <p:nvPr>
            <p:ph type="dgm" idx="1"/>
          </p:nvPr>
        </p:nvSpPr>
        <p:spPr>
          <a:xfrm>
            <a:off x="457200" y="1600200"/>
            <a:ext cx="8229600" cy="4525963"/>
          </a:xfrm>
        </p:spPr>
        <p:txBody>
          <a:bodyPr/>
          <a:lstStyle/>
          <a:p>
            <a:pPr lvl="0"/>
            <a:endParaRPr lang="ru-RU" noProof="0" smtClean="0"/>
          </a:p>
        </p:txBody>
      </p:sp>
      <p:sp>
        <p:nvSpPr>
          <p:cNvPr id="4" name="Rectangle 69"/>
          <p:cNvSpPr>
            <a:spLocks noGrp="1" noChangeArrowheads="1"/>
          </p:cNvSpPr>
          <p:nvPr>
            <p:ph type="dt" sz="half" idx="10"/>
          </p:nvPr>
        </p:nvSpPr>
        <p:spPr>
          <a:ln/>
        </p:spPr>
        <p:txBody>
          <a:bodyPr/>
          <a:lstStyle>
            <a:lvl1pPr>
              <a:defRPr/>
            </a:lvl1pPr>
          </a:lstStyle>
          <a:p>
            <a:pPr>
              <a:defRPr/>
            </a:pPr>
            <a:endParaRPr lang="ru-RU"/>
          </a:p>
        </p:txBody>
      </p:sp>
      <p:sp>
        <p:nvSpPr>
          <p:cNvPr id="5" name="Rectangle 70"/>
          <p:cNvSpPr>
            <a:spLocks noGrp="1" noChangeArrowheads="1"/>
          </p:cNvSpPr>
          <p:nvPr>
            <p:ph type="ftr" sz="quarter" idx="11"/>
          </p:nvPr>
        </p:nvSpPr>
        <p:spPr>
          <a:ln/>
        </p:spPr>
        <p:txBody>
          <a:bodyPr/>
          <a:lstStyle>
            <a:lvl1pPr>
              <a:defRPr/>
            </a:lvl1pPr>
          </a:lstStyle>
          <a:p>
            <a:pPr>
              <a:defRPr/>
            </a:pPr>
            <a:endParaRPr lang="ru-RU"/>
          </a:p>
        </p:txBody>
      </p:sp>
      <p:sp>
        <p:nvSpPr>
          <p:cNvPr id="6" name="Rectangle 71"/>
          <p:cNvSpPr>
            <a:spLocks noGrp="1" noChangeArrowheads="1"/>
          </p:cNvSpPr>
          <p:nvPr>
            <p:ph type="sldNum" sz="quarter" idx="12"/>
          </p:nvPr>
        </p:nvSpPr>
        <p:spPr>
          <a:ln/>
        </p:spPr>
        <p:txBody>
          <a:bodyPr/>
          <a:lstStyle>
            <a:lvl1pPr>
              <a:defRPr/>
            </a:lvl1pPr>
          </a:lstStyle>
          <a:p>
            <a:pPr>
              <a:defRPr/>
            </a:pPr>
            <a:fld id="{29DACEC9-9894-4D2B-B687-A39C4246D3D5}"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69"/>
          <p:cNvSpPr>
            <a:spLocks noGrp="1" noChangeArrowheads="1"/>
          </p:cNvSpPr>
          <p:nvPr>
            <p:ph type="dt" sz="half" idx="10"/>
          </p:nvPr>
        </p:nvSpPr>
        <p:spPr>
          <a:ln/>
        </p:spPr>
        <p:txBody>
          <a:bodyPr/>
          <a:lstStyle>
            <a:lvl1pPr>
              <a:defRPr/>
            </a:lvl1pPr>
          </a:lstStyle>
          <a:p>
            <a:pPr>
              <a:defRPr/>
            </a:pPr>
            <a:endParaRPr lang="ru-RU"/>
          </a:p>
        </p:txBody>
      </p:sp>
      <p:sp>
        <p:nvSpPr>
          <p:cNvPr id="5" name="Rectangle 70"/>
          <p:cNvSpPr>
            <a:spLocks noGrp="1" noChangeArrowheads="1"/>
          </p:cNvSpPr>
          <p:nvPr>
            <p:ph type="ftr" sz="quarter" idx="11"/>
          </p:nvPr>
        </p:nvSpPr>
        <p:spPr>
          <a:ln/>
        </p:spPr>
        <p:txBody>
          <a:bodyPr/>
          <a:lstStyle>
            <a:lvl1pPr>
              <a:defRPr/>
            </a:lvl1pPr>
          </a:lstStyle>
          <a:p>
            <a:pPr>
              <a:defRPr/>
            </a:pPr>
            <a:endParaRPr lang="ru-RU"/>
          </a:p>
        </p:txBody>
      </p:sp>
      <p:sp>
        <p:nvSpPr>
          <p:cNvPr id="6" name="Rectangle 71"/>
          <p:cNvSpPr>
            <a:spLocks noGrp="1" noChangeArrowheads="1"/>
          </p:cNvSpPr>
          <p:nvPr>
            <p:ph type="sldNum" sz="quarter" idx="12"/>
          </p:nvPr>
        </p:nvSpPr>
        <p:spPr>
          <a:ln/>
        </p:spPr>
        <p:txBody>
          <a:bodyPr/>
          <a:lstStyle>
            <a:lvl1pPr>
              <a:defRPr/>
            </a:lvl1pPr>
          </a:lstStyle>
          <a:p>
            <a:pPr>
              <a:defRPr/>
            </a:pPr>
            <a:fld id="{B94AE8CE-6DBB-4654-A59B-AC07B0C3A34E}"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69"/>
          <p:cNvSpPr>
            <a:spLocks noGrp="1" noChangeArrowheads="1"/>
          </p:cNvSpPr>
          <p:nvPr>
            <p:ph type="dt" sz="half" idx="10"/>
          </p:nvPr>
        </p:nvSpPr>
        <p:spPr>
          <a:ln/>
        </p:spPr>
        <p:txBody>
          <a:bodyPr/>
          <a:lstStyle>
            <a:lvl1pPr>
              <a:defRPr/>
            </a:lvl1pPr>
          </a:lstStyle>
          <a:p>
            <a:pPr>
              <a:defRPr/>
            </a:pPr>
            <a:endParaRPr lang="ru-RU"/>
          </a:p>
        </p:txBody>
      </p:sp>
      <p:sp>
        <p:nvSpPr>
          <p:cNvPr id="5" name="Rectangle 70"/>
          <p:cNvSpPr>
            <a:spLocks noGrp="1" noChangeArrowheads="1"/>
          </p:cNvSpPr>
          <p:nvPr>
            <p:ph type="ftr" sz="quarter" idx="11"/>
          </p:nvPr>
        </p:nvSpPr>
        <p:spPr>
          <a:ln/>
        </p:spPr>
        <p:txBody>
          <a:bodyPr/>
          <a:lstStyle>
            <a:lvl1pPr>
              <a:defRPr/>
            </a:lvl1pPr>
          </a:lstStyle>
          <a:p>
            <a:pPr>
              <a:defRPr/>
            </a:pPr>
            <a:endParaRPr lang="ru-RU"/>
          </a:p>
        </p:txBody>
      </p:sp>
      <p:sp>
        <p:nvSpPr>
          <p:cNvPr id="6" name="Rectangle 71"/>
          <p:cNvSpPr>
            <a:spLocks noGrp="1" noChangeArrowheads="1"/>
          </p:cNvSpPr>
          <p:nvPr>
            <p:ph type="sldNum" sz="quarter" idx="12"/>
          </p:nvPr>
        </p:nvSpPr>
        <p:spPr>
          <a:ln/>
        </p:spPr>
        <p:txBody>
          <a:bodyPr/>
          <a:lstStyle>
            <a:lvl1pPr>
              <a:defRPr/>
            </a:lvl1pPr>
          </a:lstStyle>
          <a:p>
            <a:pPr>
              <a:defRPr/>
            </a:pPr>
            <a:fld id="{386D8400-BC5C-4B85-85F5-1245078A93B9}"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69"/>
          <p:cNvSpPr>
            <a:spLocks noGrp="1" noChangeArrowheads="1"/>
          </p:cNvSpPr>
          <p:nvPr>
            <p:ph type="dt" sz="half" idx="10"/>
          </p:nvPr>
        </p:nvSpPr>
        <p:spPr>
          <a:ln/>
        </p:spPr>
        <p:txBody>
          <a:bodyPr/>
          <a:lstStyle>
            <a:lvl1pPr>
              <a:defRPr/>
            </a:lvl1pPr>
          </a:lstStyle>
          <a:p>
            <a:pPr>
              <a:defRPr/>
            </a:pPr>
            <a:endParaRPr lang="ru-RU"/>
          </a:p>
        </p:txBody>
      </p:sp>
      <p:sp>
        <p:nvSpPr>
          <p:cNvPr id="6" name="Rectangle 70"/>
          <p:cNvSpPr>
            <a:spLocks noGrp="1" noChangeArrowheads="1"/>
          </p:cNvSpPr>
          <p:nvPr>
            <p:ph type="ftr" sz="quarter" idx="11"/>
          </p:nvPr>
        </p:nvSpPr>
        <p:spPr>
          <a:ln/>
        </p:spPr>
        <p:txBody>
          <a:bodyPr/>
          <a:lstStyle>
            <a:lvl1pPr>
              <a:defRPr/>
            </a:lvl1pPr>
          </a:lstStyle>
          <a:p>
            <a:pPr>
              <a:defRPr/>
            </a:pPr>
            <a:endParaRPr lang="ru-RU"/>
          </a:p>
        </p:txBody>
      </p:sp>
      <p:sp>
        <p:nvSpPr>
          <p:cNvPr id="7" name="Rectangle 71"/>
          <p:cNvSpPr>
            <a:spLocks noGrp="1" noChangeArrowheads="1"/>
          </p:cNvSpPr>
          <p:nvPr>
            <p:ph type="sldNum" sz="quarter" idx="12"/>
          </p:nvPr>
        </p:nvSpPr>
        <p:spPr>
          <a:ln/>
        </p:spPr>
        <p:txBody>
          <a:bodyPr/>
          <a:lstStyle>
            <a:lvl1pPr>
              <a:defRPr/>
            </a:lvl1pPr>
          </a:lstStyle>
          <a:p>
            <a:pPr>
              <a:defRPr/>
            </a:pPr>
            <a:fld id="{A744C15D-B359-4146-8C91-25B26F5E2704}"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69"/>
          <p:cNvSpPr>
            <a:spLocks noGrp="1" noChangeArrowheads="1"/>
          </p:cNvSpPr>
          <p:nvPr>
            <p:ph type="dt" sz="half" idx="10"/>
          </p:nvPr>
        </p:nvSpPr>
        <p:spPr>
          <a:ln/>
        </p:spPr>
        <p:txBody>
          <a:bodyPr/>
          <a:lstStyle>
            <a:lvl1pPr>
              <a:defRPr/>
            </a:lvl1pPr>
          </a:lstStyle>
          <a:p>
            <a:pPr>
              <a:defRPr/>
            </a:pPr>
            <a:endParaRPr lang="ru-RU"/>
          </a:p>
        </p:txBody>
      </p:sp>
      <p:sp>
        <p:nvSpPr>
          <p:cNvPr id="8" name="Rectangle 70"/>
          <p:cNvSpPr>
            <a:spLocks noGrp="1" noChangeArrowheads="1"/>
          </p:cNvSpPr>
          <p:nvPr>
            <p:ph type="ftr" sz="quarter" idx="11"/>
          </p:nvPr>
        </p:nvSpPr>
        <p:spPr>
          <a:ln/>
        </p:spPr>
        <p:txBody>
          <a:bodyPr/>
          <a:lstStyle>
            <a:lvl1pPr>
              <a:defRPr/>
            </a:lvl1pPr>
          </a:lstStyle>
          <a:p>
            <a:pPr>
              <a:defRPr/>
            </a:pPr>
            <a:endParaRPr lang="ru-RU"/>
          </a:p>
        </p:txBody>
      </p:sp>
      <p:sp>
        <p:nvSpPr>
          <p:cNvPr id="9" name="Rectangle 71"/>
          <p:cNvSpPr>
            <a:spLocks noGrp="1" noChangeArrowheads="1"/>
          </p:cNvSpPr>
          <p:nvPr>
            <p:ph type="sldNum" sz="quarter" idx="12"/>
          </p:nvPr>
        </p:nvSpPr>
        <p:spPr>
          <a:ln/>
        </p:spPr>
        <p:txBody>
          <a:bodyPr/>
          <a:lstStyle>
            <a:lvl1pPr>
              <a:defRPr/>
            </a:lvl1pPr>
          </a:lstStyle>
          <a:p>
            <a:pPr>
              <a:defRPr/>
            </a:pPr>
            <a:fld id="{3B87D83B-8621-44FA-B624-74A0C1D5EB85}"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69"/>
          <p:cNvSpPr>
            <a:spLocks noGrp="1" noChangeArrowheads="1"/>
          </p:cNvSpPr>
          <p:nvPr>
            <p:ph type="dt" sz="half" idx="10"/>
          </p:nvPr>
        </p:nvSpPr>
        <p:spPr>
          <a:ln/>
        </p:spPr>
        <p:txBody>
          <a:bodyPr/>
          <a:lstStyle>
            <a:lvl1pPr>
              <a:defRPr/>
            </a:lvl1pPr>
          </a:lstStyle>
          <a:p>
            <a:pPr>
              <a:defRPr/>
            </a:pPr>
            <a:endParaRPr lang="ru-RU"/>
          </a:p>
        </p:txBody>
      </p:sp>
      <p:sp>
        <p:nvSpPr>
          <p:cNvPr id="4" name="Rectangle 70"/>
          <p:cNvSpPr>
            <a:spLocks noGrp="1" noChangeArrowheads="1"/>
          </p:cNvSpPr>
          <p:nvPr>
            <p:ph type="ftr" sz="quarter" idx="11"/>
          </p:nvPr>
        </p:nvSpPr>
        <p:spPr>
          <a:ln/>
        </p:spPr>
        <p:txBody>
          <a:bodyPr/>
          <a:lstStyle>
            <a:lvl1pPr>
              <a:defRPr/>
            </a:lvl1pPr>
          </a:lstStyle>
          <a:p>
            <a:pPr>
              <a:defRPr/>
            </a:pPr>
            <a:endParaRPr lang="ru-RU"/>
          </a:p>
        </p:txBody>
      </p:sp>
      <p:sp>
        <p:nvSpPr>
          <p:cNvPr id="5" name="Rectangle 71"/>
          <p:cNvSpPr>
            <a:spLocks noGrp="1" noChangeArrowheads="1"/>
          </p:cNvSpPr>
          <p:nvPr>
            <p:ph type="sldNum" sz="quarter" idx="12"/>
          </p:nvPr>
        </p:nvSpPr>
        <p:spPr>
          <a:ln/>
        </p:spPr>
        <p:txBody>
          <a:bodyPr/>
          <a:lstStyle>
            <a:lvl1pPr>
              <a:defRPr/>
            </a:lvl1pPr>
          </a:lstStyle>
          <a:p>
            <a:pPr>
              <a:defRPr/>
            </a:pPr>
            <a:fld id="{4E8B9153-08D7-4319-B068-91270A206858}"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ru-RU"/>
          </a:p>
        </p:txBody>
      </p:sp>
      <p:sp>
        <p:nvSpPr>
          <p:cNvPr id="3" name="Rectangle 70"/>
          <p:cNvSpPr>
            <a:spLocks noGrp="1" noChangeArrowheads="1"/>
          </p:cNvSpPr>
          <p:nvPr>
            <p:ph type="ftr" sz="quarter" idx="11"/>
          </p:nvPr>
        </p:nvSpPr>
        <p:spPr>
          <a:ln/>
        </p:spPr>
        <p:txBody>
          <a:bodyPr/>
          <a:lstStyle>
            <a:lvl1pPr>
              <a:defRPr/>
            </a:lvl1pPr>
          </a:lstStyle>
          <a:p>
            <a:pPr>
              <a:defRPr/>
            </a:pPr>
            <a:endParaRPr lang="ru-RU"/>
          </a:p>
        </p:txBody>
      </p:sp>
      <p:sp>
        <p:nvSpPr>
          <p:cNvPr id="4" name="Rectangle 71"/>
          <p:cNvSpPr>
            <a:spLocks noGrp="1" noChangeArrowheads="1"/>
          </p:cNvSpPr>
          <p:nvPr>
            <p:ph type="sldNum" sz="quarter" idx="12"/>
          </p:nvPr>
        </p:nvSpPr>
        <p:spPr>
          <a:ln/>
        </p:spPr>
        <p:txBody>
          <a:bodyPr/>
          <a:lstStyle>
            <a:lvl1pPr>
              <a:defRPr/>
            </a:lvl1pPr>
          </a:lstStyle>
          <a:p>
            <a:pPr>
              <a:defRPr/>
            </a:pPr>
            <a:fld id="{C90AE2FD-AFC4-43B0-965F-9C784A15AD32}"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69"/>
          <p:cNvSpPr>
            <a:spLocks noGrp="1" noChangeArrowheads="1"/>
          </p:cNvSpPr>
          <p:nvPr>
            <p:ph type="dt" sz="half" idx="10"/>
          </p:nvPr>
        </p:nvSpPr>
        <p:spPr>
          <a:ln/>
        </p:spPr>
        <p:txBody>
          <a:bodyPr/>
          <a:lstStyle>
            <a:lvl1pPr>
              <a:defRPr/>
            </a:lvl1pPr>
          </a:lstStyle>
          <a:p>
            <a:pPr>
              <a:defRPr/>
            </a:pPr>
            <a:endParaRPr lang="ru-RU"/>
          </a:p>
        </p:txBody>
      </p:sp>
      <p:sp>
        <p:nvSpPr>
          <p:cNvPr id="6" name="Rectangle 70"/>
          <p:cNvSpPr>
            <a:spLocks noGrp="1" noChangeArrowheads="1"/>
          </p:cNvSpPr>
          <p:nvPr>
            <p:ph type="ftr" sz="quarter" idx="11"/>
          </p:nvPr>
        </p:nvSpPr>
        <p:spPr>
          <a:ln/>
        </p:spPr>
        <p:txBody>
          <a:bodyPr/>
          <a:lstStyle>
            <a:lvl1pPr>
              <a:defRPr/>
            </a:lvl1pPr>
          </a:lstStyle>
          <a:p>
            <a:pPr>
              <a:defRPr/>
            </a:pPr>
            <a:endParaRPr lang="ru-RU"/>
          </a:p>
        </p:txBody>
      </p:sp>
      <p:sp>
        <p:nvSpPr>
          <p:cNvPr id="7" name="Rectangle 71"/>
          <p:cNvSpPr>
            <a:spLocks noGrp="1" noChangeArrowheads="1"/>
          </p:cNvSpPr>
          <p:nvPr>
            <p:ph type="sldNum" sz="quarter" idx="12"/>
          </p:nvPr>
        </p:nvSpPr>
        <p:spPr>
          <a:ln/>
        </p:spPr>
        <p:txBody>
          <a:bodyPr/>
          <a:lstStyle>
            <a:lvl1pPr>
              <a:defRPr/>
            </a:lvl1pPr>
          </a:lstStyle>
          <a:p>
            <a:pPr>
              <a:defRPr/>
            </a:pPr>
            <a:fld id="{C6D414CA-84CD-4078-BB33-27B132E0437D}"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69"/>
          <p:cNvSpPr>
            <a:spLocks noGrp="1" noChangeArrowheads="1"/>
          </p:cNvSpPr>
          <p:nvPr>
            <p:ph type="dt" sz="half" idx="10"/>
          </p:nvPr>
        </p:nvSpPr>
        <p:spPr>
          <a:ln/>
        </p:spPr>
        <p:txBody>
          <a:bodyPr/>
          <a:lstStyle>
            <a:lvl1pPr>
              <a:defRPr/>
            </a:lvl1pPr>
          </a:lstStyle>
          <a:p>
            <a:pPr>
              <a:defRPr/>
            </a:pPr>
            <a:endParaRPr lang="ru-RU"/>
          </a:p>
        </p:txBody>
      </p:sp>
      <p:sp>
        <p:nvSpPr>
          <p:cNvPr id="6" name="Rectangle 70"/>
          <p:cNvSpPr>
            <a:spLocks noGrp="1" noChangeArrowheads="1"/>
          </p:cNvSpPr>
          <p:nvPr>
            <p:ph type="ftr" sz="quarter" idx="11"/>
          </p:nvPr>
        </p:nvSpPr>
        <p:spPr>
          <a:ln/>
        </p:spPr>
        <p:txBody>
          <a:bodyPr/>
          <a:lstStyle>
            <a:lvl1pPr>
              <a:defRPr/>
            </a:lvl1pPr>
          </a:lstStyle>
          <a:p>
            <a:pPr>
              <a:defRPr/>
            </a:pPr>
            <a:endParaRPr lang="ru-RU"/>
          </a:p>
        </p:txBody>
      </p:sp>
      <p:sp>
        <p:nvSpPr>
          <p:cNvPr id="7" name="Rectangle 71"/>
          <p:cNvSpPr>
            <a:spLocks noGrp="1" noChangeArrowheads="1"/>
          </p:cNvSpPr>
          <p:nvPr>
            <p:ph type="sldNum" sz="quarter" idx="12"/>
          </p:nvPr>
        </p:nvSpPr>
        <p:spPr>
          <a:ln/>
        </p:spPr>
        <p:txBody>
          <a:bodyPr/>
          <a:lstStyle>
            <a:lvl1pPr>
              <a:defRPr/>
            </a:lvl1pPr>
          </a:lstStyle>
          <a:p>
            <a:pPr>
              <a:defRPr/>
            </a:pPr>
            <a:fld id="{BCF907E0-BD94-4FFA-A77F-E6DBB7337154}"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a:defRPr/>
            </a:pPr>
            <a:endParaRPr lang="ru-RU"/>
          </a:p>
        </p:txBody>
      </p:sp>
      <p:grpSp>
        <p:nvGrpSpPr>
          <p:cNvPr id="2051" name="Group 3"/>
          <p:cNvGrpSpPr>
            <a:grpSpLocks/>
          </p:cNvGrpSpPr>
          <p:nvPr/>
        </p:nvGrpSpPr>
        <p:grpSpPr bwMode="auto">
          <a:xfrm>
            <a:off x="3175" y="4267200"/>
            <a:ext cx="9140825" cy="2590800"/>
            <a:chOff x="2" y="2688"/>
            <a:chExt cx="5758" cy="1632"/>
          </a:xfrm>
        </p:grpSpPr>
        <p:sp>
          <p:nvSpPr>
            <p:cNvPr id="8196"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p>
          </p:txBody>
        </p:sp>
        <p:grpSp>
          <p:nvGrpSpPr>
            <p:cNvPr id="2058" name="Group 5"/>
            <p:cNvGrpSpPr>
              <a:grpSpLocks/>
            </p:cNvGrpSpPr>
            <p:nvPr userDrawn="1"/>
          </p:nvGrpSpPr>
          <p:grpSpPr bwMode="auto">
            <a:xfrm>
              <a:off x="3528" y="3715"/>
              <a:ext cx="792" cy="521"/>
              <a:chOff x="3527" y="3715"/>
              <a:chExt cx="792" cy="521"/>
            </a:xfrm>
          </p:grpSpPr>
          <p:sp>
            <p:nvSpPr>
              <p:cNvPr id="8198"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ru-RU"/>
              </a:p>
            </p:txBody>
          </p:sp>
          <p:sp>
            <p:nvSpPr>
              <p:cNvPr id="8199"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ru-RU"/>
              </a:p>
            </p:txBody>
          </p:sp>
          <p:sp>
            <p:nvSpPr>
              <p:cNvPr id="8200"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8201"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ru-RU"/>
              </a:p>
            </p:txBody>
          </p:sp>
          <p:sp>
            <p:nvSpPr>
              <p:cNvPr id="8202"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8203"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ru-RU"/>
              </a:p>
            </p:txBody>
          </p:sp>
          <p:sp>
            <p:nvSpPr>
              <p:cNvPr id="8204"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ru-RU"/>
              </a:p>
            </p:txBody>
          </p:sp>
          <p:sp>
            <p:nvSpPr>
              <p:cNvPr id="8205"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8206"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ru-RU"/>
              </a:p>
            </p:txBody>
          </p:sp>
          <p:sp>
            <p:nvSpPr>
              <p:cNvPr id="8207"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ru-RU"/>
              </a:p>
            </p:txBody>
          </p:sp>
          <p:sp>
            <p:nvSpPr>
              <p:cNvPr id="8208"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p>
            </p:txBody>
          </p:sp>
        </p:grpSp>
        <p:grpSp>
          <p:nvGrpSpPr>
            <p:cNvPr id="2059" name="Group 17"/>
            <p:cNvGrpSpPr>
              <a:grpSpLocks/>
            </p:cNvGrpSpPr>
            <p:nvPr userDrawn="1"/>
          </p:nvGrpSpPr>
          <p:grpSpPr bwMode="auto">
            <a:xfrm>
              <a:off x="1776" y="3631"/>
              <a:ext cx="1626" cy="683"/>
              <a:chOff x="1776" y="3631"/>
              <a:chExt cx="1626" cy="683"/>
            </a:xfrm>
          </p:grpSpPr>
          <p:sp>
            <p:nvSpPr>
              <p:cNvPr id="8210"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ru-RU"/>
              </a:p>
            </p:txBody>
          </p:sp>
          <p:sp>
            <p:nvSpPr>
              <p:cNvPr id="8211"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ru-RU"/>
              </a:p>
            </p:txBody>
          </p:sp>
          <p:sp>
            <p:nvSpPr>
              <p:cNvPr id="8212"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ru-RU"/>
              </a:p>
            </p:txBody>
          </p:sp>
          <p:sp>
            <p:nvSpPr>
              <p:cNvPr id="8213"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ru-RU"/>
              </a:p>
            </p:txBody>
          </p:sp>
          <p:sp>
            <p:nvSpPr>
              <p:cNvPr id="8214"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p>
            </p:txBody>
          </p:sp>
          <p:sp>
            <p:nvSpPr>
              <p:cNvPr id="8215"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ru-RU"/>
              </a:p>
            </p:txBody>
          </p:sp>
          <p:sp>
            <p:nvSpPr>
              <p:cNvPr id="8216"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ru-RU"/>
              </a:p>
            </p:txBody>
          </p:sp>
          <p:sp>
            <p:nvSpPr>
              <p:cNvPr id="8217"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ru-RU"/>
              </a:p>
            </p:txBody>
          </p:sp>
          <p:sp>
            <p:nvSpPr>
              <p:cNvPr id="8218"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ru-RU"/>
              </a:p>
            </p:txBody>
          </p:sp>
          <p:sp>
            <p:nvSpPr>
              <p:cNvPr id="8219"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ru-RU"/>
              </a:p>
            </p:txBody>
          </p:sp>
          <p:sp>
            <p:nvSpPr>
              <p:cNvPr id="8220"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ru-RU"/>
              </a:p>
            </p:txBody>
          </p:sp>
          <p:sp>
            <p:nvSpPr>
              <p:cNvPr id="8221"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ru-RU"/>
              </a:p>
            </p:txBody>
          </p:sp>
          <p:sp>
            <p:nvSpPr>
              <p:cNvPr id="8222"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ru-RU"/>
              </a:p>
            </p:txBody>
          </p:sp>
          <p:sp>
            <p:nvSpPr>
              <p:cNvPr id="8223"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ru-RU"/>
              </a:p>
            </p:txBody>
          </p:sp>
          <p:sp>
            <p:nvSpPr>
              <p:cNvPr id="8224"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8225"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8226"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8227"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ru-RU"/>
              </a:p>
            </p:txBody>
          </p:sp>
        </p:grpSp>
        <p:grpSp>
          <p:nvGrpSpPr>
            <p:cNvPr id="2060" name="Group 36"/>
            <p:cNvGrpSpPr>
              <a:grpSpLocks/>
            </p:cNvGrpSpPr>
            <p:nvPr userDrawn="1"/>
          </p:nvGrpSpPr>
          <p:grpSpPr bwMode="auto">
            <a:xfrm>
              <a:off x="4128" y="3360"/>
              <a:ext cx="1351" cy="821"/>
              <a:chOff x="4128" y="3360"/>
              <a:chExt cx="1351" cy="821"/>
            </a:xfrm>
          </p:grpSpPr>
          <p:sp>
            <p:nvSpPr>
              <p:cNvPr id="8229"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8230"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8231"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ru-RU"/>
              </a:p>
            </p:txBody>
          </p:sp>
          <p:sp>
            <p:nvSpPr>
              <p:cNvPr id="8232"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8233"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8234"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8235"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8236"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ru-RU"/>
              </a:p>
            </p:txBody>
          </p:sp>
          <p:sp>
            <p:nvSpPr>
              <p:cNvPr id="8237"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ru-RU"/>
              </a:p>
            </p:txBody>
          </p:sp>
          <p:sp>
            <p:nvSpPr>
              <p:cNvPr id="8238"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8239"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8240"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ru-RU"/>
              </a:p>
            </p:txBody>
          </p:sp>
          <p:sp>
            <p:nvSpPr>
              <p:cNvPr id="8241"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ru-RU"/>
              </a:p>
            </p:txBody>
          </p:sp>
          <p:sp>
            <p:nvSpPr>
              <p:cNvPr id="8242"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8243"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p>
            </p:txBody>
          </p:sp>
          <p:sp>
            <p:nvSpPr>
              <p:cNvPr id="8244"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8245"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ru-RU"/>
              </a:p>
            </p:txBody>
          </p:sp>
        </p:grpSp>
        <p:grpSp>
          <p:nvGrpSpPr>
            <p:cNvPr id="2061" name="Group 54"/>
            <p:cNvGrpSpPr>
              <a:grpSpLocks/>
            </p:cNvGrpSpPr>
            <p:nvPr userDrawn="1"/>
          </p:nvGrpSpPr>
          <p:grpSpPr bwMode="auto">
            <a:xfrm>
              <a:off x="5280" y="3024"/>
              <a:ext cx="425" cy="258"/>
              <a:chOff x="5280" y="3024"/>
              <a:chExt cx="425" cy="258"/>
            </a:xfrm>
          </p:grpSpPr>
          <p:sp>
            <p:nvSpPr>
              <p:cNvPr id="8247"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8248"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8249"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8250"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8251"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p>
            </p:txBody>
          </p:sp>
          <p:sp>
            <p:nvSpPr>
              <p:cNvPr id="8252"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p>
            </p:txBody>
          </p:sp>
          <p:sp>
            <p:nvSpPr>
              <p:cNvPr id="8253"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grpSp>
            <p:nvGrpSpPr>
              <p:cNvPr id="2069" name="Group 62"/>
              <p:cNvGrpSpPr>
                <a:grpSpLocks/>
              </p:cNvGrpSpPr>
              <p:nvPr/>
            </p:nvGrpSpPr>
            <p:grpSpPr bwMode="auto">
              <a:xfrm>
                <a:off x="5381" y="3085"/>
                <a:ext cx="227" cy="132"/>
                <a:chOff x="5381" y="3085"/>
                <a:chExt cx="227" cy="132"/>
              </a:xfrm>
            </p:grpSpPr>
            <p:sp>
              <p:nvSpPr>
                <p:cNvPr id="8255"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ru-RU"/>
                </a:p>
              </p:txBody>
            </p:sp>
            <p:sp>
              <p:nvSpPr>
                <p:cNvPr id="8256"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ru-RU"/>
                </a:p>
              </p:txBody>
            </p:sp>
            <p:sp>
              <p:nvSpPr>
                <p:cNvPr id="8257"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ru-RU"/>
                </a:p>
              </p:txBody>
            </p:sp>
            <p:sp>
              <p:nvSpPr>
                <p:cNvPr id="8258"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ru-RU"/>
                </a:p>
              </p:txBody>
            </p:sp>
          </p:grpSp>
        </p:grpSp>
      </p:grpSp>
      <p:sp>
        <p:nvSpPr>
          <p:cNvPr id="8259"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ru-RU" smtClean="0"/>
              <a:t>Образец заголовка</a:t>
            </a:r>
          </a:p>
        </p:txBody>
      </p:sp>
      <p:sp>
        <p:nvSpPr>
          <p:cNvPr id="8260"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8261"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effectLst>
                  <a:outerShdw blurRad="38100" dist="38100" dir="2700000" algn="tl">
                    <a:srgbClr val="000000"/>
                  </a:outerShdw>
                </a:effectLst>
              </a:defRPr>
            </a:lvl1pPr>
          </a:lstStyle>
          <a:p>
            <a:pPr>
              <a:defRPr/>
            </a:pPr>
            <a:endParaRPr lang="ru-RU"/>
          </a:p>
        </p:txBody>
      </p:sp>
      <p:sp>
        <p:nvSpPr>
          <p:cNvPr id="8262"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effectLst>
                  <a:outerShdw blurRad="38100" dist="38100" dir="2700000" algn="tl">
                    <a:srgbClr val="000000"/>
                  </a:outerShdw>
                </a:effectLst>
              </a:defRPr>
            </a:lvl1pPr>
          </a:lstStyle>
          <a:p>
            <a:pPr>
              <a:defRPr/>
            </a:pPr>
            <a:endParaRPr lang="ru-RU"/>
          </a:p>
        </p:txBody>
      </p:sp>
      <p:sp>
        <p:nvSpPr>
          <p:cNvPr id="8263"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effectLst>
                  <a:outerShdw blurRad="38100" dist="38100" dir="2700000" algn="tl">
                    <a:srgbClr val="000000"/>
                  </a:outerShdw>
                </a:effectLst>
              </a:defRPr>
            </a:lvl1pPr>
          </a:lstStyle>
          <a:p>
            <a:pPr>
              <a:defRPr/>
            </a:pPr>
            <a:fld id="{98485461-97C6-4601-90CA-DDD487E0AD18}"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676"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subTitle" idx="1"/>
          </p:nvPr>
        </p:nvSpPr>
        <p:spPr>
          <a:xfrm>
            <a:off x="1219200" y="1600200"/>
            <a:ext cx="7239000" cy="2286000"/>
          </a:xfrm>
        </p:spPr>
        <p:txBody>
          <a:bodyPr/>
          <a:lstStyle/>
          <a:p>
            <a:pPr eaLnBrk="1" hangingPunct="1">
              <a:defRPr/>
            </a:pPr>
            <a:r>
              <a:rPr lang="en-US" sz="3600" dirty="0" smtClean="0"/>
              <a:t>The Immediate Constituents Theory</a:t>
            </a:r>
            <a:endParaRPr lang="ru-RU" sz="3600" dirty="0" smtClean="0"/>
          </a:p>
          <a:p>
            <a:pPr eaLnBrk="1" hangingPunct="1">
              <a:defRPr/>
            </a:pPr>
            <a:endParaRPr lang="ru-RU" dirty="0" smtClean="0"/>
          </a:p>
          <a:p>
            <a:pPr eaLnBrk="1" hangingPunct="1">
              <a:defRPr/>
            </a:pPr>
            <a:endParaRPr lang="ru-RU" dirty="0" smtClean="0"/>
          </a:p>
          <a:p>
            <a:pPr algn="r" eaLnBrk="1" hangingPunct="1">
              <a:defRPr/>
            </a:pPr>
            <a:endParaRPr lang="ru-RU" sz="1600" dirty="0" smtClean="0"/>
          </a:p>
          <a:p>
            <a:pPr algn="r" eaLnBrk="1" hangingPunct="1">
              <a:defRPr/>
            </a:pPr>
            <a:endParaRPr lang="ru-RU" sz="1600" dirty="0" smtClean="0"/>
          </a:p>
          <a:p>
            <a:pPr algn="r" eaLnBrk="1" hangingPunct="1">
              <a:defRPr/>
            </a:pPr>
            <a:endParaRPr lang="ru-RU" sz="1600" dirty="0" smtClean="0"/>
          </a:p>
          <a:p>
            <a:pPr algn="r" eaLnBrk="1" hangingPunct="1">
              <a:defRPr/>
            </a:pPr>
            <a:endParaRPr lang="ru-RU" sz="1600" dirty="0" smtClean="0"/>
          </a:p>
          <a:p>
            <a:pPr algn="r" eaLnBrk="1" hangingPunct="1">
              <a:defRPr/>
            </a:pPr>
            <a:endParaRPr lang="ru-RU" sz="16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457200" y="304800"/>
            <a:ext cx="8229600" cy="5821363"/>
          </a:xfrm>
        </p:spPr>
        <p:txBody>
          <a:bodyPr/>
          <a:lstStyle/>
          <a:p>
            <a:pPr eaLnBrk="1" hangingPunct="1">
              <a:defRPr/>
            </a:pPr>
            <a:r>
              <a:rPr lang="en-US" smtClean="0"/>
              <a:t> Morphemic analysis under the method of  Ultimate  Constituents  may  be</a:t>
            </a:r>
          </a:p>
          <a:p>
            <a:pPr eaLnBrk="1" hangingPunct="1">
              <a:buFont typeface="Wingdings" pitchFamily="2" charset="2"/>
              <a:buNone/>
              <a:defRPr/>
            </a:pPr>
            <a:r>
              <a:rPr lang="en-US" smtClean="0"/>
              <a:t>carried out on the basis of two principles:  the  so-called  </a:t>
            </a:r>
            <a:r>
              <a:rPr lang="en-US" u="sng" smtClean="0"/>
              <a:t>root-principle</a:t>
            </a:r>
          </a:p>
          <a:p>
            <a:pPr eaLnBrk="1" hangingPunct="1">
              <a:buFont typeface="Wingdings" pitchFamily="2" charset="2"/>
              <a:buNone/>
              <a:defRPr/>
            </a:pPr>
            <a:r>
              <a:rPr lang="en-US" smtClean="0"/>
              <a:t>and </a:t>
            </a:r>
            <a:r>
              <a:rPr lang="en-US" u="sng" smtClean="0"/>
              <a:t>affix principle</a:t>
            </a:r>
            <a:r>
              <a:rPr lang="en-US" smtClean="0"/>
              <a:t>.</a:t>
            </a:r>
            <a:r>
              <a:rPr lang="ru-RU" smtClean="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US" smtClean="0"/>
              <a:t>Phrase</a:t>
            </a:r>
            <a:endParaRPr lang="ru-RU" smtClean="0"/>
          </a:p>
        </p:txBody>
      </p:sp>
      <p:sp>
        <p:nvSpPr>
          <p:cNvPr id="26627" name="Rectangle 3"/>
          <p:cNvSpPr>
            <a:spLocks noGrp="1" noChangeArrowheads="1"/>
          </p:cNvSpPr>
          <p:nvPr>
            <p:ph type="body" idx="1"/>
          </p:nvPr>
        </p:nvSpPr>
        <p:spPr/>
        <p:txBody>
          <a:bodyPr/>
          <a:lstStyle/>
          <a:p>
            <a:pPr eaLnBrk="1" hangingPunct="1">
              <a:lnSpc>
                <a:spcPct val="90000"/>
              </a:lnSpc>
              <a:defRPr/>
            </a:pPr>
            <a:r>
              <a:rPr lang="en-US" u="sng" smtClean="0"/>
              <a:t>A phrase</a:t>
            </a:r>
            <a:r>
              <a:rPr lang="en-US" smtClean="0"/>
              <a:t> - is a combination of 2 or more notional words connected by means of subordination: cold weather </a:t>
            </a:r>
          </a:p>
          <a:p>
            <a:pPr eaLnBrk="1" hangingPunct="1">
              <a:lnSpc>
                <a:spcPct val="90000"/>
              </a:lnSpc>
              <a:defRPr/>
            </a:pPr>
            <a:r>
              <a:rPr lang="en-US" smtClean="0"/>
              <a:t>Prof. Barkhudarov: </a:t>
            </a:r>
            <a:r>
              <a:rPr lang="en-US" u="sng" smtClean="0"/>
              <a:t>a phrase</a:t>
            </a:r>
            <a:r>
              <a:rPr lang="en-US" smtClean="0"/>
              <a:t>  - is a combination of 2 or more notional words, connected by means of subordination, coordination and predicative relation if it cannot function as a sentence: mother and father</a:t>
            </a:r>
            <a:endParaRPr lang="ru-RU"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en-US" smtClean="0"/>
              <a:t>Syntax</a:t>
            </a:r>
            <a:endParaRPr lang="ru-RU" smtClean="0"/>
          </a:p>
        </p:txBody>
      </p:sp>
      <p:sp>
        <p:nvSpPr>
          <p:cNvPr id="27651" name="Rectangle 3"/>
          <p:cNvSpPr>
            <a:spLocks noGrp="1" noChangeArrowheads="1"/>
          </p:cNvSpPr>
          <p:nvPr>
            <p:ph type="body" idx="1"/>
          </p:nvPr>
        </p:nvSpPr>
        <p:spPr/>
        <p:txBody>
          <a:bodyPr/>
          <a:lstStyle/>
          <a:p>
            <a:pPr eaLnBrk="1" hangingPunct="1">
              <a:defRPr/>
            </a:pPr>
            <a:r>
              <a:rPr lang="en-US" smtClean="0"/>
              <a:t>There were two grammar theories which sought to teach how a sentence is  generated. These  are  </a:t>
            </a:r>
            <a:r>
              <a:rPr lang="en-US" u="sng" smtClean="0"/>
              <a:t>the  linear   grammar</a:t>
            </a:r>
            <a:r>
              <a:rPr lang="en-US" smtClean="0"/>
              <a:t>   and </a:t>
            </a:r>
            <a:r>
              <a:rPr lang="en-US" u="sng" smtClean="0"/>
              <a:t>immediate constituent     grammar    </a:t>
            </a:r>
            <a:r>
              <a:rPr lang="en-US" smtClean="0"/>
              <a:t>(IC grammar,</a:t>
            </a:r>
            <a:r>
              <a:rPr lang="ru-RU" smtClean="0"/>
              <a:t> </a:t>
            </a:r>
            <a:r>
              <a:rPr lang="en-US" smtClean="0"/>
              <a:t>phrase grammar).</a:t>
            </a:r>
          </a:p>
          <a:p>
            <a:pPr eaLnBrk="1" hangingPunct="1">
              <a:buFont typeface="Wingdings" pitchFamily="2" charset="2"/>
              <a:buNone/>
              <a:defRPr/>
            </a:pPr>
            <a:r>
              <a:rPr lang="en-US" smtClean="0"/>
              <a:t>	</a:t>
            </a:r>
          </a:p>
          <a:p>
            <a:pPr eaLnBrk="1" hangingPunct="1">
              <a:defRPr/>
            </a:pPr>
            <a:r>
              <a:rPr lang="en-US" smtClean="0"/>
              <a:t>The linear  theory  taught  that a sentence is generated on a very simple model consisting of three elements :S+V+O.</a:t>
            </a:r>
            <a:endParaRPr lang="ru-RU"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en-US" smtClean="0"/>
              <a:t>IC analysis</a:t>
            </a:r>
            <a:endParaRPr lang="ru-RU" smtClean="0"/>
          </a:p>
        </p:txBody>
      </p:sp>
      <p:sp>
        <p:nvSpPr>
          <p:cNvPr id="28675" name="Rectangle 3"/>
          <p:cNvSpPr>
            <a:spLocks noGrp="1" noChangeArrowheads="1"/>
          </p:cNvSpPr>
          <p:nvPr>
            <p:ph type="body" idx="1"/>
          </p:nvPr>
        </p:nvSpPr>
        <p:spPr/>
        <p:txBody>
          <a:bodyPr/>
          <a:lstStyle/>
          <a:p>
            <a:pPr eaLnBrk="1" hangingPunct="1">
              <a:defRPr/>
            </a:pPr>
            <a:r>
              <a:rPr lang="en-US" smtClean="0"/>
              <a:t>Sentences are not just linear sequences of elements, but are made up of ‘layers’ of immediate constituents, each lower level constituent being part of a higher level constituent. </a:t>
            </a:r>
          </a:p>
          <a:p>
            <a:pPr eaLnBrk="1" hangingPunct="1">
              <a:defRPr/>
            </a:pPr>
            <a:endParaRPr lang="en-US" smtClean="0"/>
          </a:p>
          <a:p>
            <a:pPr eaLnBrk="1" hangingPunct="1">
              <a:defRPr/>
            </a:pPr>
            <a:r>
              <a:rPr lang="en-US" smtClean="0"/>
              <a:t>IC analysis is relevant for any level. </a:t>
            </a:r>
            <a:endParaRPr lang="ru-RU"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en-GB" b="1" smtClean="0"/>
              <a:t>Syntax</a:t>
            </a:r>
            <a:r>
              <a:rPr lang="ru-RU" smtClean="0"/>
              <a:t> </a:t>
            </a:r>
          </a:p>
        </p:txBody>
      </p:sp>
      <p:graphicFrame>
        <p:nvGraphicFramePr>
          <p:cNvPr id="1026" name="Organization Chart 19"/>
          <p:cNvGraphicFramePr>
            <a:graphicFrameLocks/>
          </p:cNvGraphicFramePr>
          <p:nvPr>
            <p:ph type="dgm" idx="1"/>
          </p:nvPr>
        </p:nvGraphicFramePr>
        <p:xfrm>
          <a:off x="457200" y="1614488"/>
          <a:ext cx="8229600" cy="4495800"/>
        </p:xfrm>
        <a:graphic>
          <a:graphicData uri="http://schemas.openxmlformats.org/drawingml/2006/compatibility">
            <com:legacyDrawing xmlns:com="http://schemas.openxmlformats.org/drawingml/2006/compatibility" spid="_x0000_s1026"/>
          </a:graphicData>
        </a:graphic>
      </p:graphicFrame>
      <p:sp>
        <p:nvSpPr>
          <p:cNvPr id="1034" name="Rectangle 27"/>
          <p:cNvSpPr>
            <a:spLocks noChangeArrowheads="1"/>
          </p:cNvSpPr>
          <p:nvPr/>
        </p:nvSpPr>
        <p:spPr bwMode="auto">
          <a:xfrm>
            <a:off x="4295775" y="3246438"/>
            <a:ext cx="552450" cy="366712"/>
          </a:xfrm>
          <a:prstGeom prst="rect">
            <a:avLst/>
          </a:prstGeom>
          <a:noFill/>
          <a:ln w="9525">
            <a:noFill/>
            <a:miter lim="800000"/>
            <a:headEnd/>
            <a:tailEnd/>
          </a:ln>
        </p:spPr>
        <p:txBody>
          <a:bodyPr wrap="none" anchor="ctr">
            <a:spAutoFit/>
          </a:bodyPr>
          <a:lstStyle/>
          <a:p>
            <a:r>
              <a:rPr lang="en-US"/>
              <a:t>VP</a:t>
            </a:r>
            <a:r>
              <a:rPr lang="ru-RU"/>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p:txBody>
          <a:bodyPr/>
          <a:lstStyle/>
          <a:p>
            <a:pPr eaLnBrk="1" hangingPunct="1">
              <a:buFont typeface="Wingdings" pitchFamily="2" charset="2"/>
              <a:buNone/>
              <a:defRPr/>
            </a:pPr>
            <a:r>
              <a:rPr lang="en-US" smtClean="0"/>
              <a:t>Poor John ran away</a:t>
            </a:r>
            <a:r>
              <a:rPr lang="ru-RU" smtClean="0"/>
              <a:t> </a:t>
            </a:r>
            <a:endParaRPr lang="en-US" smtClean="0"/>
          </a:p>
          <a:p>
            <a:pPr eaLnBrk="1" hangingPunct="1">
              <a:buFont typeface="Wingdings" pitchFamily="2" charset="2"/>
              <a:buNone/>
              <a:defRPr/>
            </a:pPr>
            <a:endParaRPr lang="en-US" smtClean="0"/>
          </a:p>
          <a:p>
            <a:pPr eaLnBrk="1" hangingPunct="1">
              <a:buFont typeface="Wingdings" pitchFamily="2" charset="2"/>
              <a:buNone/>
              <a:defRPr/>
            </a:pPr>
            <a:r>
              <a:rPr lang="ru-RU" smtClean="0"/>
              <a:t>Σ</a:t>
            </a:r>
            <a:r>
              <a:rPr lang="en-US" smtClean="0"/>
              <a:t> {NP (Adj + N) + VP (V + Adv)} </a:t>
            </a:r>
            <a:endParaRPr lang="ru-RU"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en-GB" smtClean="0"/>
              <a:t>the </a:t>
            </a:r>
            <a:r>
              <a:rPr lang="en-US" smtClean="0"/>
              <a:t>"</a:t>
            </a:r>
            <a:r>
              <a:rPr lang="en-GB" smtClean="0"/>
              <a:t>I</a:t>
            </a:r>
            <a:r>
              <a:rPr lang="ru-RU" smtClean="0"/>
              <a:t>С</a:t>
            </a:r>
            <a:r>
              <a:rPr lang="en-US" smtClean="0"/>
              <a:t>-</a:t>
            </a:r>
            <a:r>
              <a:rPr lang="en-GB" smtClean="0"/>
              <a:t>derivation tree"</a:t>
            </a:r>
            <a:endParaRPr lang="ru-RU" smtClean="0"/>
          </a:p>
        </p:txBody>
      </p:sp>
      <p:sp>
        <p:nvSpPr>
          <p:cNvPr id="29699" name="Rectangle 3"/>
          <p:cNvSpPr>
            <a:spLocks noGrp="1" noChangeArrowheads="1"/>
          </p:cNvSpPr>
          <p:nvPr>
            <p:ph type="body" idx="1"/>
          </p:nvPr>
        </p:nvSpPr>
        <p:spPr/>
        <p:txBody>
          <a:bodyPr/>
          <a:lstStyle/>
          <a:p>
            <a:pPr eaLnBrk="1" hangingPunct="1">
              <a:buFont typeface="Wingdings" pitchFamily="2" charset="2"/>
              <a:buNone/>
              <a:defRPr/>
            </a:pPr>
            <a:r>
              <a:rPr lang="en-US" sz="2400" i="1" smtClean="0"/>
              <a:t>{</a:t>
            </a:r>
            <a:r>
              <a:rPr lang="en-GB" sz="2400" i="1" smtClean="0"/>
              <a:t>The + [small + lady]} + {[listened + (to + me)] + attentively}.</a:t>
            </a:r>
          </a:p>
          <a:p>
            <a:pPr eaLnBrk="1" hangingPunct="1">
              <a:defRPr/>
            </a:pPr>
            <a:endParaRPr lang="ru-RU" sz="2400" i="1" smtClean="0"/>
          </a:p>
        </p:txBody>
      </p:sp>
      <p:pic>
        <p:nvPicPr>
          <p:cNvPr id="18436" name="Picture 4"/>
          <p:cNvPicPr>
            <a:picLocks noChangeAspect="1" noChangeArrowheads="1"/>
          </p:cNvPicPr>
          <p:nvPr/>
        </p:nvPicPr>
        <p:blipFill>
          <a:blip r:embed="rId2"/>
          <a:srcRect/>
          <a:stretch>
            <a:fillRect/>
          </a:stretch>
        </p:blipFill>
        <p:spPr bwMode="auto">
          <a:xfrm>
            <a:off x="762000" y="2362200"/>
            <a:ext cx="7848600" cy="434975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457200" y="457200"/>
            <a:ext cx="8229600" cy="6172200"/>
          </a:xfrm>
        </p:spPr>
        <p:txBody>
          <a:bodyPr/>
          <a:lstStyle/>
          <a:p>
            <a:pPr eaLnBrk="1" hangingPunct="1">
              <a:defRPr/>
            </a:pPr>
            <a:r>
              <a:rPr lang="en-US" sz="2400" smtClean="0"/>
              <a:t>Tree structures express a fundamental insight of syntactic analysis. That insight is that sentences do not simply consist of strings of lexical categories. Rather, within any sentence, words are grouped together to form phrases, which then combine with each other to form still larger phrases and so on. </a:t>
            </a:r>
          </a:p>
          <a:p>
            <a:pPr eaLnBrk="1" hangingPunct="1">
              <a:defRPr/>
            </a:pPr>
            <a:endParaRPr lang="ru-RU" sz="2400" smtClean="0"/>
          </a:p>
        </p:txBody>
      </p:sp>
      <p:pic>
        <p:nvPicPr>
          <p:cNvPr id="19459" name="Picture 4"/>
          <p:cNvPicPr>
            <a:picLocks noChangeAspect="1" noChangeArrowheads="1"/>
          </p:cNvPicPr>
          <p:nvPr/>
        </p:nvPicPr>
        <p:blipFill>
          <a:blip r:embed="rId2"/>
          <a:srcRect/>
          <a:stretch>
            <a:fillRect/>
          </a:stretch>
        </p:blipFill>
        <p:spPr bwMode="auto">
          <a:xfrm>
            <a:off x="1524000" y="3048000"/>
            <a:ext cx="5181600" cy="34290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p:txBody>
          <a:bodyPr/>
          <a:lstStyle/>
          <a:p>
            <a:pPr eaLnBrk="1" hangingPunct="1">
              <a:defRPr/>
            </a:pPr>
            <a:r>
              <a:rPr lang="en-US" smtClean="0"/>
              <a:t>Immediate constituent analysis has its limitations. It is not possible to analyze such structures, for example, some sentences that are structurally similar but semantically they are different.</a:t>
            </a:r>
          </a:p>
          <a:p>
            <a:pPr eaLnBrk="1" hangingPunct="1">
              <a:buFont typeface="Wingdings" pitchFamily="2" charset="2"/>
              <a:buNone/>
              <a:defRPr/>
            </a:pPr>
            <a:r>
              <a:rPr lang="en-US" smtClean="0"/>
              <a:t>1. {Robert + [is easy + to flatter]}.</a:t>
            </a:r>
          </a:p>
          <a:p>
            <a:pPr eaLnBrk="1" hangingPunct="1">
              <a:buFont typeface="Wingdings" pitchFamily="2" charset="2"/>
              <a:buNone/>
              <a:defRPr/>
            </a:pPr>
            <a:r>
              <a:rPr lang="en-US" smtClean="0"/>
              <a:t>2. {Robert + [is eager + to flatter]}.</a:t>
            </a:r>
          </a:p>
          <a:p>
            <a:pPr eaLnBrk="1" hangingPunct="1">
              <a:buFont typeface="Wingdings" pitchFamily="2" charset="2"/>
              <a:buNone/>
              <a:defRPr/>
            </a:pPr>
            <a:endParaRPr lang="ru-RU"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p:txBody>
          <a:bodyPr/>
          <a:lstStyle/>
          <a:p>
            <a:pPr eaLnBrk="1" hangingPunct="1">
              <a:defRPr/>
            </a:pPr>
            <a:r>
              <a:rPr lang="en-US" smtClean="0"/>
              <a:t>When the same string of words can be associated with more than one tree structure, it is said to be structurally ambiguous.</a:t>
            </a:r>
          </a:p>
          <a:p>
            <a:pPr eaLnBrk="1" hangingPunct="1">
              <a:buFont typeface="Wingdings" pitchFamily="2" charset="2"/>
              <a:buNone/>
              <a:defRPr/>
            </a:pPr>
            <a:r>
              <a:rPr lang="en-US" i="1" smtClean="0"/>
              <a:t>“I bring new pens and pencil”</a:t>
            </a:r>
          </a:p>
          <a:p>
            <a:pPr eaLnBrk="1" hangingPunct="1">
              <a:buFont typeface="Wingdings" pitchFamily="2" charset="2"/>
              <a:buNone/>
              <a:defRPr/>
            </a:pPr>
            <a:r>
              <a:rPr lang="en-US" i="1" smtClean="0"/>
              <a:t>I + (bring + {</a:t>
            </a:r>
            <a:r>
              <a:rPr lang="en-US" i="1" u="sng" smtClean="0"/>
              <a:t>new</a:t>
            </a:r>
            <a:r>
              <a:rPr lang="en-US" i="1" smtClean="0"/>
              <a:t> + [</a:t>
            </a:r>
            <a:r>
              <a:rPr lang="en-US" i="1" u="sng" smtClean="0"/>
              <a:t>pens and pencil</a:t>
            </a:r>
            <a:r>
              <a:rPr lang="en-US" i="1" smtClean="0"/>
              <a:t>]})</a:t>
            </a:r>
          </a:p>
          <a:p>
            <a:pPr eaLnBrk="1" hangingPunct="1">
              <a:buFont typeface="Wingdings" pitchFamily="2" charset="2"/>
              <a:buNone/>
              <a:defRPr/>
            </a:pPr>
            <a:r>
              <a:rPr lang="en-US" i="1" smtClean="0"/>
              <a:t>I + (bring + {[</a:t>
            </a:r>
            <a:r>
              <a:rPr lang="en-US" i="1" u="sng" smtClean="0"/>
              <a:t>new pens</a:t>
            </a:r>
            <a:r>
              <a:rPr lang="en-US" i="1" smtClean="0"/>
              <a:t>] + [</a:t>
            </a:r>
            <a:r>
              <a:rPr lang="en-US" i="1" u="sng" smtClean="0"/>
              <a:t>and pencil</a:t>
            </a:r>
            <a:r>
              <a:rPr lang="en-US" i="1" smtClean="0"/>
              <a:t>]}</a:t>
            </a:r>
            <a:endParaRPr lang="ru-RU" i="1"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sz="4000" smtClean="0"/>
              <a:t>Methods of grammatical analysis</a:t>
            </a:r>
            <a:endParaRPr lang="ru-RU" sz="4000" smtClean="0"/>
          </a:p>
        </p:txBody>
      </p:sp>
      <p:sp>
        <p:nvSpPr>
          <p:cNvPr id="10243" name="Rectangle 3"/>
          <p:cNvSpPr>
            <a:spLocks noGrp="1" noChangeArrowheads="1"/>
          </p:cNvSpPr>
          <p:nvPr>
            <p:ph type="body" idx="1"/>
          </p:nvPr>
        </p:nvSpPr>
        <p:spPr/>
        <p:txBody>
          <a:bodyPr/>
          <a:lstStyle/>
          <a:p>
            <a:pPr eaLnBrk="1" hangingPunct="1">
              <a:defRPr/>
            </a:pPr>
            <a:r>
              <a:rPr lang="en-US" b="1" smtClean="0"/>
              <a:t>Immediate Constituent Analysis (IC analysis)</a:t>
            </a:r>
            <a:r>
              <a:rPr lang="en-US" smtClean="0"/>
              <a:t> </a:t>
            </a:r>
            <a:r>
              <a:rPr lang="en-US" b="1" smtClean="0"/>
              <a:t>was introduced by Leonard Bloomfield (1933)</a:t>
            </a:r>
            <a:r>
              <a:rPr lang="ru-RU" smtClean="0"/>
              <a:t> </a:t>
            </a:r>
          </a:p>
        </p:txBody>
      </p:sp>
      <p:pic>
        <p:nvPicPr>
          <p:cNvPr id="5124" name="Picture 4"/>
          <p:cNvPicPr>
            <a:picLocks noChangeAspect="1" noChangeArrowheads="1"/>
          </p:cNvPicPr>
          <p:nvPr/>
        </p:nvPicPr>
        <p:blipFill>
          <a:blip r:embed="rId2"/>
          <a:srcRect/>
          <a:stretch>
            <a:fillRect/>
          </a:stretch>
        </p:blipFill>
        <p:spPr bwMode="auto">
          <a:xfrm>
            <a:off x="4800600" y="3048000"/>
            <a:ext cx="2617788" cy="32766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p:txBody>
          <a:bodyPr/>
          <a:lstStyle/>
          <a:p>
            <a:pPr eaLnBrk="1" hangingPunct="1">
              <a:buFont typeface="Wingdings" pitchFamily="2" charset="2"/>
              <a:buNone/>
              <a:defRPr/>
            </a:pPr>
            <a:r>
              <a:rPr lang="en-US" smtClean="0"/>
              <a:t>Combinations of units are usually</a:t>
            </a:r>
          </a:p>
          <a:p>
            <a:pPr eaLnBrk="1" hangingPunct="1">
              <a:buFont typeface="Wingdings" pitchFamily="2" charset="2"/>
              <a:buNone/>
              <a:defRPr/>
            </a:pPr>
            <a:r>
              <a:rPr lang="en-US" smtClean="0"/>
              <a:t>structured into </a:t>
            </a:r>
            <a:r>
              <a:rPr lang="en-US" i="1" smtClean="0"/>
              <a:t>hierarchical sets of binary constructions </a:t>
            </a:r>
          </a:p>
          <a:p>
            <a:pPr eaLnBrk="1" hangingPunct="1">
              <a:buFont typeface="Wingdings" pitchFamily="2" charset="2"/>
              <a:buNone/>
              <a:defRPr/>
            </a:pPr>
            <a:r>
              <a:rPr lang="en-US" i="1" smtClean="0"/>
              <a:t>e.g.: a black dress in severe style :</a:t>
            </a:r>
          </a:p>
          <a:p>
            <a:pPr eaLnBrk="1" hangingPunct="1">
              <a:defRPr/>
            </a:pPr>
            <a:r>
              <a:rPr lang="en-US" i="1" smtClean="0"/>
              <a:t>a black dress</a:t>
            </a:r>
          </a:p>
          <a:p>
            <a:pPr eaLnBrk="1" hangingPunct="1">
              <a:defRPr/>
            </a:pPr>
            <a:r>
              <a:rPr lang="en-US" i="1" smtClean="0"/>
              <a:t>in severe style</a:t>
            </a:r>
            <a:endParaRPr lang="ru-RU" i="1"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304800" y="228600"/>
            <a:ext cx="8382000" cy="5897563"/>
          </a:xfrm>
        </p:spPr>
        <p:txBody>
          <a:bodyPr/>
          <a:lstStyle/>
          <a:p>
            <a:pPr eaLnBrk="1" hangingPunct="1">
              <a:defRPr/>
            </a:pPr>
            <a:r>
              <a:rPr lang="en-US" b="1" smtClean="0"/>
              <a:t>The </a:t>
            </a:r>
            <a:r>
              <a:rPr lang="en-US" i="1" smtClean="0"/>
              <a:t>fundamental aim</a:t>
            </a:r>
            <a:r>
              <a:rPr lang="en-US" smtClean="0"/>
              <a:t> of immediate constituents analysis is </a:t>
            </a:r>
            <a:r>
              <a:rPr lang="en-US" u="sng" smtClean="0"/>
              <a:t>to</a:t>
            </a:r>
          </a:p>
          <a:p>
            <a:pPr eaLnBrk="1" hangingPunct="1">
              <a:buFont typeface="Wingdings" pitchFamily="2" charset="2"/>
              <a:buNone/>
              <a:defRPr/>
            </a:pPr>
            <a:r>
              <a:rPr lang="en-US" u="sng" smtClean="0"/>
              <a:t>segment a set of lexical units into two maximally independent sequences</a:t>
            </a:r>
            <a:r>
              <a:rPr lang="en-US" smtClean="0"/>
              <a:t> -</a:t>
            </a:r>
          </a:p>
          <a:p>
            <a:pPr eaLnBrk="1" hangingPunct="1">
              <a:buFont typeface="Wingdings" pitchFamily="2" charset="2"/>
              <a:buNone/>
              <a:defRPr/>
            </a:pPr>
            <a:r>
              <a:rPr lang="en-US" i="1" smtClean="0"/>
              <a:t>immediate constituents</a:t>
            </a:r>
            <a:r>
              <a:rPr lang="en-US" smtClean="0"/>
              <a:t> .</a:t>
            </a:r>
          </a:p>
          <a:p>
            <a:pPr eaLnBrk="1" hangingPunct="1">
              <a:defRPr/>
            </a:pPr>
            <a:r>
              <a:rPr lang="en-US" smtClean="0"/>
              <a:t>The further segmentation of immediate constituents results in </a:t>
            </a:r>
            <a:r>
              <a:rPr lang="en-US" i="1" smtClean="0"/>
              <a:t>ultimate constituents</a:t>
            </a:r>
            <a:r>
              <a:rPr lang="en-US" smtClean="0"/>
              <a:t>:</a:t>
            </a:r>
          </a:p>
          <a:p>
            <a:pPr eaLnBrk="1" hangingPunct="1">
              <a:buFont typeface="Wingdings" pitchFamily="2" charset="2"/>
              <a:buNone/>
              <a:defRPr/>
            </a:pPr>
            <a:r>
              <a:rPr lang="en-US" i="1" smtClean="0"/>
              <a:t>“a” ,”black” ,“dress” , “ in” , “severe” , “style” . </a:t>
            </a:r>
            <a:endParaRPr lang="ru-RU" i="1"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228600" y="304800"/>
            <a:ext cx="8458200" cy="5821363"/>
          </a:xfrm>
        </p:spPr>
        <p:txBody>
          <a:bodyPr/>
          <a:lstStyle/>
          <a:p>
            <a:pPr eaLnBrk="1" hangingPunct="1">
              <a:defRPr/>
            </a:pPr>
            <a:r>
              <a:rPr lang="en-US" smtClean="0"/>
              <a:t>This method  is  based  on  the  </a:t>
            </a:r>
            <a:r>
              <a:rPr lang="en-US" i="1" smtClean="0"/>
              <a:t>binary</a:t>
            </a:r>
          </a:p>
          <a:p>
            <a:pPr eaLnBrk="1" hangingPunct="1">
              <a:buFont typeface="Wingdings" pitchFamily="2" charset="2"/>
              <a:buNone/>
              <a:defRPr/>
            </a:pPr>
            <a:r>
              <a:rPr lang="en-US" i="1" smtClean="0"/>
              <a:t>principle</a:t>
            </a:r>
            <a:r>
              <a:rPr lang="en-US" smtClean="0"/>
              <a:t>, i.e. each stage of the  procedure  involves  two  components  the unite immediately breaks  into. </a:t>
            </a:r>
          </a:p>
          <a:p>
            <a:pPr eaLnBrk="1" hangingPunct="1">
              <a:defRPr/>
            </a:pPr>
            <a:r>
              <a:rPr lang="en-US" smtClean="0"/>
              <a:t>The  analysis  is  completed  when  we  arrive  at   constituents incapable of  further  division,  i.e.  morphemes</a:t>
            </a:r>
            <a:r>
              <a:rPr lang="ru-RU"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7813"/>
            <a:ext cx="8229600" cy="865187"/>
          </a:xfrm>
        </p:spPr>
        <p:txBody>
          <a:bodyPr/>
          <a:lstStyle/>
          <a:p>
            <a:pPr eaLnBrk="1" hangingPunct="1">
              <a:defRPr/>
            </a:pPr>
            <a:r>
              <a:rPr lang="en-US" smtClean="0"/>
              <a:t>Definitions</a:t>
            </a:r>
            <a:endParaRPr lang="ru-RU" smtClean="0"/>
          </a:p>
        </p:txBody>
      </p:sp>
      <p:sp>
        <p:nvSpPr>
          <p:cNvPr id="14339" name="Rectangle 3"/>
          <p:cNvSpPr>
            <a:spLocks noGrp="1" noChangeArrowheads="1"/>
          </p:cNvSpPr>
          <p:nvPr>
            <p:ph type="body" idx="1"/>
          </p:nvPr>
        </p:nvSpPr>
        <p:spPr>
          <a:xfrm>
            <a:off x="457200" y="1066800"/>
            <a:ext cx="8229600" cy="5562600"/>
          </a:xfrm>
        </p:spPr>
        <p:txBody>
          <a:bodyPr/>
          <a:lstStyle/>
          <a:p>
            <a:pPr eaLnBrk="1" hangingPunct="1">
              <a:lnSpc>
                <a:spcPct val="80000"/>
              </a:lnSpc>
              <a:buFont typeface="Wingdings" pitchFamily="2" charset="2"/>
              <a:buNone/>
              <a:defRPr/>
            </a:pPr>
            <a:endParaRPr lang="en-GB" sz="2000" smtClean="0"/>
          </a:p>
          <a:p>
            <a:pPr eaLnBrk="1" hangingPunct="1">
              <a:lnSpc>
                <a:spcPct val="80000"/>
              </a:lnSpc>
              <a:defRPr/>
            </a:pPr>
            <a:r>
              <a:rPr lang="en-GB" sz="2400" u="sng" smtClean="0"/>
              <a:t>An immediate constituent</a:t>
            </a:r>
            <a:r>
              <a:rPr lang="en-GB" sz="2400" smtClean="0"/>
              <a:t> - </a:t>
            </a:r>
            <a:r>
              <a:rPr lang="en-US" sz="2400" smtClean="0"/>
              <a:t> is a word or a group of words that functions as a single unit within a hierarchical structure.</a:t>
            </a:r>
          </a:p>
          <a:p>
            <a:pPr eaLnBrk="1" hangingPunct="1">
              <a:lnSpc>
                <a:spcPct val="80000"/>
              </a:lnSpc>
              <a:defRPr/>
            </a:pPr>
            <a:r>
              <a:rPr lang="en-US" sz="2400" u="sng" smtClean="0"/>
              <a:t>The ultimate constituents -</a:t>
            </a:r>
            <a:r>
              <a:rPr lang="en-US" sz="2400" smtClean="0"/>
              <a:t> are the smallest meaningful units which any given construction can be broken down to, consisting of, a morpheme at the morphological level and a word at the syntactic level.</a:t>
            </a:r>
          </a:p>
          <a:p>
            <a:pPr eaLnBrk="1" hangingPunct="1">
              <a:lnSpc>
                <a:spcPct val="80000"/>
              </a:lnSpc>
              <a:defRPr/>
            </a:pPr>
            <a:r>
              <a:rPr lang="en-US" sz="2400" smtClean="0"/>
              <a:t> The linguistics procedure which divides sentences into their component parts or constituents in this way is known as </a:t>
            </a:r>
            <a:r>
              <a:rPr lang="en-US" sz="2400" u="sng" smtClean="0"/>
              <a:t>constituent analysis. </a:t>
            </a:r>
          </a:p>
          <a:p>
            <a:pPr eaLnBrk="1" hangingPunct="1">
              <a:lnSpc>
                <a:spcPct val="80000"/>
              </a:lnSpc>
              <a:defRPr/>
            </a:pPr>
            <a:r>
              <a:rPr lang="en-US" sz="2400" smtClean="0"/>
              <a:t> The segmentation of the sentence up into its immediate constituents by using binary cuttings units its ultimate constituents are obtained is an important approach to the realization of the nature of language called </a:t>
            </a:r>
            <a:r>
              <a:rPr lang="en-US" sz="2400" u="sng" smtClean="0"/>
              <a:t>Immediate Constituent Analysis (IC Analysis</a:t>
            </a:r>
            <a:r>
              <a:rPr lang="en-US" sz="2000" u="sng" smtClean="0"/>
              <a:t>).</a:t>
            </a:r>
            <a:endParaRPr lang="ru-RU" sz="2000" u="sng"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en-US" smtClean="0"/>
              <a:t>Morphology</a:t>
            </a:r>
            <a:endParaRPr lang="ru-RU" smtClean="0"/>
          </a:p>
        </p:txBody>
      </p:sp>
      <p:sp>
        <p:nvSpPr>
          <p:cNvPr id="15363" name="Rectangle 3"/>
          <p:cNvSpPr>
            <a:spLocks noGrp="1" noChangeArrowheads="1"/>
          </p:cNvSpPr>
          <p:nvPr>
            <p:ph type="body" idx="1"/>
          </p:nvPr>
        </p:nvSpPr>
        <p:spPr/>
        <p:txBody>
          <a:bodyPr/>
          <a:lstStyle/>
          <a:p>
            <a:pPr eaLnBrk="1" hangingPunct="1">
              <a:defRPr/>
            </a:pPr>
            <a:r>
              <a:rPr lang="en-GB" sz="2400" smtClean="0"/>
              <a:t>The concept of immediate constituents (IC's) is important both in morphology and syntax. </a:t>
            </a:r>
          </a:p>
          <a:p>
            <a:pPr eaLnBrk="1" hangingPunct="1">
              <a:defRPr/>
            </a:pPr>
            <a:r>
              <a:rPr lang="en-US" sz="2400" smtClean="0"/>
              <a:t>The morphemic structure of the word can be analyzed in a </a:t>
            </a:r>
            <a:r>
              <a:rPr lang="en-US" sz="2400" i="1" smtClean="0"/>
              <a:t>linear way</a:t>
            </a:r>
            <a:r>
              <a:rPr lang="ru-RU" sz="2400" smtClean="0"/>
              <a:t> </a:t>
            </a:r>
            <a:r>
              <a:rPr lang="en-US" sz="2400" smtClean="0"/>
              <a:t>:</a:t>
            </a:r>
          </a:p>
          <a:p>
            <a:pPr eaLnBrk="1" hangingPunct="1">
              <a:buFont typeface="Wingdings" pitchFamily="2" charset="2"/>
              <a:buNone/>
              <a:defRPr/>
            </a:pPr>
            <a:r>
              <a:rPr lang="en-US" sz="2400" smtClean="0"/>
              <a:t>W= {[Pr +(R+L)]+Gr}</a:t>
            </a:r>
            <a:r>
              <a:rPr lang="ru-RU" sz="2400" smtClean="0"/>
              <a:t> </a:t>
            </a:r>
            <a:endParaRPr lang="en-US" sz="2400" smtClean="0"/>
          </a:p>
          <a:p>
            <a:pPr eaLnBrk="1" hangingPunct="1">
              <a:buFont typeface="Wingdings" pitchFamily="2" charset="2"/>
              <a:buNone/>
              <a:defRPr/>
            </a:pPr>
            <a:endParaRPr lang="en-US" sz="2400" smtClean="0"/>
          </a:p>
          <a:p>
            <a:pPr eaLnBrk="1" hangingPunct="1">
              <a:buFont typeface="Wingdings" pitchFamily="2" charset="2"/>
              <a:buNone/>
              <a:defRPr/>
            </a:pPr>
            <a:r>
              <a:rPr lang="en-US" sz="2400" smtClean="0"/>
              <a:t>The method of</a:t>
            </a:r>
            <a:r>
              <a:rPr lang="en-US" sz="2400" b="1" smtClean="0"/>
              <a:t> IC</a:t>
            </a:r>
            <a:r>
              <a:rPr lang="en-US" sz="2400" smtClean="0"/>
              <a:t>s is based on the fact that a word is characterized by morphological divisibility.</a:t>
            </a:r>
          </a:p>
          <a:p>
            <a:pPr eaLnBrk="1" hangingPunct="1">
              <a:buFont typeface="Wingdings" pitchFamily="2" charset="2"/>
              <a:buNone/>
              <a:defRPr/>
            </a:pPr>
            <a:r>
              <a:rPr lang="en-US" smtClean="0"/>
              <a:t> </a:t>
            </a:r>
            <a:r>
              <a:rPr lang="en-US" sz="2400" smtClean="0"/>
              <a:t>The main opposition dealt with is the opposition of </a:t>
            </a:r>
            <a:r>
              <a:rPr lang="en-US" sz="2400" i="1" smtClean="0"/>
              <a:t>stem</a:t>
            </a:r>
            <a:r>
              <a:rPr lang="en-US" sz="2400" smtClean="0"/>
              <a:t> and </a:t>
            </a:r>
            <a:r>
              <a:rPr lang="en-US" sz="2400" i="1" smtClean="0"/>
              <a:t>affix. </a:t>
            </a:r>
            <a:endParaRPr lang="ru-RU" sz="2400" i="1"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457200" y="228600"/>
            <a:ext cx="8229600" cy="5897563"/>
          </a:xfrm>
        </p:spPr>
        <p:txBody>
          <a:bodyPr/>
          <a:lstStyle/>
          <a:p>
            <a:pPr eaLnBrk="1" hangingPunct="1">
              <a:lnSpc>
                <a:spcPct val="80000"/>
              </a:lnSpc>
              <a:defRPr/>
            </a:pPr>
            <a:r>
              <a:rPr lang="en-US" i="1" u="sng" smtClean="0"/>
              <a:t>Ungentlemanly</a:t>
            </a:r>
          </a:p>
          <a:p>
            <a:pPr eaLnBrk="1" hangingPunct="1">
              <a:lnSpc>
                <a:spcPct val="80000"/>
              </a:lnSpc>
              <a:buFont typeface="Wingdings" pitchFamily="2" charset="2"/>
              <a:buNone/>
              <a:defRPr/>
            </a:pPr>
            <a:r>
              <a:rPr lang="en-US" sz="2800" smtClean="0"/>
              <a:t>A  diagram presenting the four cuts described looks as follows:</a:t>
            </a:r>
          </a:p>
          <a:p>
            <a:pPr eaLnBrk="1" hangingPunct="1">
              <a:lnSpc>
                <a:spcPct val="80000"/>
              </a:lnSpc>
              <a:buFont typeface="Wingdings" pitchFamily="2" charset="2"/>
              <a:buNone/>
              <a:defRPr/>
            </a:pPr>
            <a:r>
              <a:rPr lang="en-US" sz="2800" smtClean="0"/>
              <a:t>                    1.</a:t>
            </a:r>
            <a:r>
              <a:rPr lang="en-US" sz="2800" u="sng" smtClean="0"/>
              <a:t> </a:t>
            </a:r>
            <a:r>
              <a:rPr lang="en-US" sz="2800" u="sng" smtClean="0">
                <a:solidFill>
                  <a:srgbClr val="FF0000"/>
                </a:solidFill>
              </a:rPr>
              <a:t>un</a:t>
            </a:r>
            <a:r>
              <a:rPr lang="en-US" sz="2800" u="sng" smtClean="0"/>
              <a:t>-</a:t>
            </a:r>
            <a:r>
              <a:rPr lang="en-US" sz="2800" smtClean="0"/>
              <a:t> / </a:t>
            </a:r>
            <a:r>
              <a:rPr lang="en-US" sz="2800" u="sng" smtClean="0">
                <a:solidFill>
                  <a:srgbClr val="FF0000"/>
                </a:solidFill>
              </a:rPr>
              <a:t>gentlemanly</a:t>
            </a:r>
          </a:p>
          <a:p>
            <a:pPr eaLnBrk="1" hangingPunct="1">
              <a:lnSpc>
                <a:spcPct val="80000"/>
              </a:lnSpc>
              <a:buFont typeface="Wingdings" pitchFamily="2" charset="2"/>
              <a:buNone/>
              <a:defRPr/>
            </a:pPr>
            <a:r>
              <a:rPr lang="en-US" sz="2800" smtClean="0"/>
              <a:t>                    2. un- / </a:t>
            </a:r>
            <a:r>
              <a:rPr lang="en-US" sz="2800" u="sng" smtClean="0">
                <a:solidFill>
                  <a:srgbClr val="FF0000"/>
                </a:solidFill>
              </a:rPr>
              <a:t>gentleman</a:t>
            </a:r>
            <a:r>
              <a:rPr lang="en-US" sz="2800" smtClean="0"/>
              <a:t> / - </a:t>
            </a:r>
            <a:r>
              <a:rPr lang="en-US" sz="2800" u="sng" smtClean="0">
                <a:solidFill>
                  <a:srgbClr val="FF0000"/>
                </a:solidFill>
              </a:rPr>
              <a:t>ly</a:t>
            </a:r>
          </a:p>
          <a:p>
            <a:pPr eaLnBrk="1" hangingPunct="1">
              <a:lnSpc>
                <a:spcPct val="80000"/>
              </a:lnSpc>
              <a:buFont typeface="Wingdings" pitchFamily="2" charset="2"/>
              <a:buNone/>
              <a:defRPr/>
            </a:pPr>
            <a:r>
              <a:rPr lang="en-US" sz="2800" smtClean="0"/>
              <a:t>                    3. un- / </a:t>
            </a:r>
            <a:r>
              <a:rPr lang="en-US" sz="2800" u="sng" smtClean="0">
                <a:solidFill>
                  <a:srgbClr val="FF0000"/>
                </a:solidFill>
              </a:rPr>
              <a:t>gentle</a:t>
            </a:r>
            <a:r>
              <a:rPr lang="en-US" sz="2800" smtClean="0"/>
              <a:t> / - </a:t>
            </a:r>
            <a:r>
              <a:rPr lang="en-US" sz="2800" u="sng" smtClean="0">
                <a:solidFill>
                  <a:srgbClr val="FF0000"/>
                </a:solidFill>
              </a:rPr>
              <a:t>man</a:t>
            </a:r>
            <a:r>
              <a:rPr lang="en-US" sz="2800" smtClean="0"/>
              <a:t> / - ly</a:t>
            </a:r>
          </a:p>
          <a:p>
            <a:pPr eaLnBrk="1" hangingPunct="1">
              <a:lnSpc>
                <a:spcPct val="80000"/>
              </a:lnSpc>
              <a:buFont typeface="Wingdings" pitchFamily="2" charset="2"/>
              <a:buNone/>
              <a:defRPr/>
            </a:pPr>
            <a:r>
              <a:rPr lang="en-US" sz="2800" smtClean="0"/>
              <a:t>                    4. un- / </a:t>
            </a:r>
            <a:r>
              <a:rPr lang="en-US" sz="2800" u="sng" smtClean="0">
                <a:solidFill>
                  <a:srgbClr val="FF0000"/>
                </a:solidFill>
              </a:rPr>
              <a:t>gentl</a:t>
            </a:r>
            <a:r>
              <a:rPr lang="en-US" sz="2800" smtClean="0"/>
              <a:t> / -</a:t>
            </a:r>
            <a:r>
              <a:rPr lang="en-US" sz="2800" u="sng" smtClean="0"/>
              <a:t> </a:t>
            </a:r>
            <a:r>
              <a:rPr lang="en-US" sz="2800" u="sng" smtClean="0">
                <a:solidFill>
                  <a:srgbClr val="FF0000"/>
                </a:solidFill>
              </a:rPr>
              <a:t>e</a:t>
            </a:r>
            <a:r>
              <a:rPr lang="en-US" sz="2800" smtClean="0"/>
              <a:t> / - man / - ly</a:t>
            </a:r>
          </a:p>
          <a:p>
            <a:pPr eaLnBrk="1" hangingPunct="1">
              <a:lnSpc>
                <a:spcPct val="80000"/>
              </a:lnSpc>
              <a:buFont typeface="Wingdings" pitchFamily="2" charset="2"/>
              <a:buNone/>
              <a:defRPr/>
            </a:pPr>
            <a:endParaRPr lang="en-US" sz="2800" smtClean="0"/>
          </a:p>
          <a:p>
            <a:pPr eaLnBrk="1" hangingPunct="1">
              <a:lnSpc>
                <a:spcPct val="80000"/>
              </a:lnSpc>
              <a:buFont typeface="Wingdings" pitchFamily="2" charset="2"/>
              <a:buNone/>
              <a:defRPr/>
            </a:pPr>
            <a:r>
              <a:rPr lang="en-US" sz="2800" smtClean="0"/>
              <a:t> un- + {[{gent- + -le) + -man] + -ly} </a:t>
            </a:r>
            <a:r>
              <a:rPr lang="ru-RU" sz="2800" smtClean="0"/>
              <a:t> </a:t>
            </a:r>
            <a:endParaRPr lang="en-US" sz="2800" smtClean="0"/>
          </a:p>
          <a:p>
            <a:pPr eaLnBrk="1" hangingPunct="1">
              <a:lnSpc>
                <a:spcPct val="80000"/>
              </a:lnSpc>
              <a:buFont typeface="Wingdings" pitchFamily="2" charset="2"/>
              <a:buNone/>
              <a:defRPr/>
            </a:pPr>
            <a:endParaRPr lang="en-US" sz="2800" smtClean="0"/>
          </a:p>
          <a:p>
            <a:pPr eaLnBrk="1" hangingPunct="1">
              <a:lnSpc>
                <a:spcPct val="80000"/>
              </a:lnSpc>
              <a:buFont typeface="Wingdings" pitchFamily="2" charset="2"/>
              <a:buNone/>
              <a:defRPr/>
            </a:pPr>
            <a:r>
              <a:rPr lang="en-US" sz="2800" smtClean="0"/>
              <a:t>As we break the word we obtain at any level only two IC’s, one of which is the stem of the given word.</a:t>
            </a:r>
            <a:r>
              <a:rPr lang="ru-RU" sz="280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457200" y="304800"/>
            <a:ext cx="8229600" cy="5821363"/>
          </a:xfrm>
        </p:spPr>
        <p:txBody>
          <a:bodyPr/>
          <a:lstStyle/>
          <a:p>
            <a:pPr eaLnBrk="1" hangingPunct="1">
              <a:buFont typeface="Wingdings" pitchFamily="2" charset="2"/>
              <a:buNone/>
              <a:defRPr/>
            </a:pPr>
            <a:r>
              <a:rPr lang="en-US" u="sng" smtClean="0"/>
              <a:t> The main requirement is</a:t>
            </a:r>
            <a:r>
              <a:rPr lang="en-US" smtClean="0"/>
              <a:t> : the analysis must reveal patterns observed in other words of the same language</a:t>
            </a:r>
          </a:p>
          <a:p>
            <a:pPr eaLnBrk="1" hangingPunct="1">
              <a:defRPr/>
            </a:pPr>
            <a:endParaRPr lang="en-US" smtClean="0"/>
          </a:p>
          <a:p>
            <a:pPr eaLnBrk="1" hangingPunct="1">
              <a:buFont typeface="Wingdings" pitchFamily="2" charset="2"/>
              <a:buNone/>
              <a:defRPr/>
            </a:pPr>
            <a:r>
              <a:rPr lang="en-US" smtClean="0"/>
              <a:t>  This analysis on the word-formation level  shows:</a:t>
            </a:r>
          </a:p>
          <a:p>
            <a:pPr eaLnBrk="1" hangingPunct="1">
              <a:defRPr/>
            </a:pPr>
            <a:r>
              <a:rPr lang="en-US" smtClean="0"/>
              <a:t>The morphemic constituents of the word</a:t>
            </a:r>
          </a:p>
          <a:p>
            <a:pPr eaLnBrk="1" hangingPunct="1">
              <a:defRPr/>
            </a:pPr>
            <a:r>
              <a:rPr lang="en-US" smtClean="0"/>
              <a:t>the structural pattern on  which it is built.</a:t>
            </a:r>
            <a:endParaRPr lang="ru-RU" smtClean="0"/>
          </a:p>
        </p:txBody>
      </p:sp>
    </p:spTree>
  </p:cSld>
  <p:clrMapOvr>
    <a:masterClrMapping/>
  </p:clrMapOvr>
</p:sld>
</file>

<file path=ppt/theme/theme1.xml><?xml version="1.0" encoding="utf-8"?>
<a:theme xmlns:a="http://schemas.openxmlformats.org/drawingml/2006/main" name="Круги">
  <a:themeElements>
    <a:clrScheme name="Круги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Круги">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руги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Круги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Круги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Круги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Круги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Круги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Круги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Круги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Круги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Ripple</Template>
  <TotalTime>150</TotalTime>
  <Words>880</Words>
  <Application>Microsoft PowerPoint</Application>
  <PresentationFormat>On-screen Show (4:3)</PresentationFormat>
  <Paragraphs>84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Wingdings</vt:lpstr>
      <vt:lpstr>Calibri</vt:lpstr>
      <vt:lpstr>Круги</vt:lpstr>
      <vt:lpstr>Slide 1</vt:lpstr>
      <vt:lpstr>Methods of grammatical analysis</vt:lpstr>
      <vt:lpstr>Slide 3</vt:lpstr>
      <vt:lpstr>Slide 4</vt:lpstr>
      <vt:lpstr>Slide 5</vt:lpstr>
      <vt:lpstr>Definitions</vt:lpstr>
      <vt:lpstr>Morphology</vt:lpstr>
      <vt:lpstr>Slide 8</vt:lpstr>
      <vt:lpstr>Slide 9</vt:lpstr>
      <vt:lpstr>Slide 10</vt:lpstr>
      <vt:lpstr>Phrase</vt:lpstr>
      <vt:lpstr>Syntax</vt:lpstr>
      <vt:lpstr>IC analysis</vt:lpstr>
      <vt:lpstr>Syntax </vt:lpstr>
      <vt:lpstr>Slide 15</vt:lpstr>
      <vt:lpstr>the "IС-derivation tree"</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 Tripathy</dc:creator>
  <cp:lastModifiedBy>PULAKESH NANDI</cp:lastModifiedBy>
  <cp:revision>15</cp:revision>
  <cp:lastPrinted>1601-01-01T00:00:00Z</cp:lastPrinted>
  <dcterms:created xsi:type="dcterms:W3CDTF">1601-01-01T00:00:00Z</dcterms:created>
  <dcterms:modified xsi:type="dcterms:W3CDTF">2023-10-02T18:37:26Z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