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2" r:id="rId2"/>
    <p:sldId id="296" r:id="rId3"/>
    <p:sldId id="257" r:id="rId4"/>
    <p:sldId id="258" r:id="rId5"/>
    <p:sldId id="259" r:id="rId6"/>
    <p:sldId id="260" r:id="rId7"/>
    <p:sldId id="263" r:id="rId8"/>
    <p:sldId id="264" r:id="rId9"/>
    <p:sldId id="261" r:id="rId10"/>
    <p:sldId id="269" r:id="rId11"/>
    <p:sldId id="268" r:id="rId12"/>
    <p:sldId id="267" r:id="rId13"/>
    <p:sldId id="265" r:id="rId14"/>
    <p:sldId id="270" r:id="rId15"/>
    <p:sldId id="274" r:id="rId16"/>
    <p:sldId id="272"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90" r:id="rId33"/>
    <p:sldId id="291" r:id="rId34"/>
    <p:sldId id="292" r:id="rId35"/>
    <p:sldId id="262" r:id="rId36"/>
    <p:sldId id="293" r:id="rId37"/>
    <p:sldId id="294" r:id="rId38"/>
    <p:sldId id="295" r:id="rId39"/>
    <p:sldId id="312" r:id="rId40"/>
    <p:sldId id="298" r:id="rId41"/>
    <p:sldId id="299" r:id="rId42"/>
    <p:sldId id="300" r:id="rId43"/>
    <p:sldId id="301" r:id="rId44"/>
    <p:sldId id="302" r:id="rId45"/>
    <p:sldId id="303" r:id="rId46"/>
    <p:sldId id="304" r:id="rId47"/>
    <p:sldId id="305" r:id="rId48"/>
    <p:sldId id="306" r:id="rId49"/>
    <p:sldId id="266" r:id="rId50"/>
    <p:sldId id="307" r:id="rId51"/>
    <p:sldId id="308" r:id="rId52"/>
    <p:sldId id="309" r:id="rId53"/>
    <p:sldId id="310" r:id="rId54"/>
    <p:sldId id="333" r:id="rId55"/>
    <p:sldId id="314" r:id="rId56"/>
    <p:sldId id="315" r:id="rId57"/>
    <p:sldId id="316" r:id="rId58"/>
    <p:sldId id="317" r:id="rId59"/>
    <p:sldId id="318" r:id="rId60"/>
    <p:sldId id="319" r:id="rId61"/>
    <p:sldId id="320" r:id="rId62"/>
    <p:sldId id="321" r:id="rId63"/>
    <p:sldId id="322" r:id="rId64"/>
    <p:sldId id="323" r:id="rId65"/>
    <p:sldId id="271" r:id="rId66"/>
    <p:sldId id="324" r:id="rId67"/>
    <p:sldId id="325" r:id="rId68"/>
    <p:sldId id="326" r:id="rId69"/>
    <p:sldId id="327" r:id="rId70"/>
    <p:sldId id="328" r:id="rId71"/>
    <p:sldId id="329" r:id="rId72"/>
    <p:sldId id="330" r:id="rId73"/>
    <p:sldId id="331" r:id="rId74"/>
    <p:sldId id="332" r:id="rId75"/>
    <p:sldId id="359" r:id="rId76"/>
    <p:sldId id="335" r:id="rId77"/>
    <p:sldId id="336" r:id="rId78"/>
    <p:sldId id="337" r:id="rId79"/>
    <p:sldId id="338" r:id="rId80"/>
    <p:sldId id="339" r:id="rId81"/>
    <p:sldId id="340" r:id="rId82"/>
    <p:sldId id="341" r:id="rId83"/>
    <p:sldId id="342" r:id="rId84"/>
    <p:sldId id="343" r:id="rId85"/>
    <p:sldId id="344" r:id="rId86"/>
    <p:sldId id="345" r:id="rId87"/>
    <p:sldId id="346" r:id="rId88"/>
    <p:sldId id="347" r:id="rId89"/>
    <p:sldId id="348" r:id="rId90"/>
    <p:sldId id="349" r:id="rId91"/>
    <p:sldId id="350" r:id="rId92"/>
    <p:sldId id="351" r:id="rId93"/>
    <p:sldId id="352" r:id="rId94"/>
    <p:sldId id="353" r:id="rId95"/>
    <p:sldId id="354" r:id="rId96"/>
    <p:sldId id="355" r:id="rId97"/>
    <p:sldId id="356" r:id="rId98"/>
    <p:sldId id="357" r:id="rId99"/>
    <p:sldId id="358" r:id="rId10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4CDFF-77EA-65A5-0AFF-5E389A1119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8AD056B-A081-D4BA-1A9F-71A268DF91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A2E2B1B-D2DA-A7E0-D457-E1CF4CC8F6B3}"/>
              </a:ext>
            </a:extLst>
          </p:cNvPr>
          <p:cNvSpPr>
            <a:spLocks noGrp="1"/>
          </p:cNvSpPr>
          <p:nvPr>
            <p:ph type="dt" sz="half" idx="10"/>
          </p:nvPr>
        </p:nvSpPr>
        <p:spPr/>
        <p:txBody>
          <a:bodyPr/>
          <a:lstStyle/>
          <a:p>
            <a:fld id="{64FEA189-E77E-4276-8C70-5E75F5735B47}" type="datetimeFigureOut">
              <a:rPr lang="en-IN" smtClean="0"/>
              <a:t>21-08-2024</a:t>
            </a:fld>
            <a:endParaRPr lang="en-IN"/>
          </a:p>
        </p:txBody>
      </p:sp>
      <p:sp>
        <p:nvSpPr>
          <p:cNvPr id="5" name="Footer Placeholder 4">
            <a:extLst>
              <a:ext uri="{FF2B5EF4-FFF2-40B4-BE49-F238E27FC236}">
                <a16:creationId xmlns:a16="http://schemas.microsoft.com/office/drawing/2014/main" id="{ACE87153-0AEC-5C95-213C-A5EB12C706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9DAFFFF-9711-595B-528E-8685B5EE777D}"/>
              </a:ext>
            </a:extLst>
          </p:cNvPr>
          <p:cNvSpPr>
            <a:spLocks noGrp="1"/>
          </p:cNvSpPr>
          <p:nvPr>
            <p:ph type="sldNum" sz="quarter" idx="12"/>
          </p:nvPr>
        </p:nvSpPr>
        <p:spPr/>
        <p:txBody>
          <a:bodyPr/>
          <a:lstStyle/>
          <a:p>
            <a:fld id="{2C35C631-F7CA-488D-90CE-EBEC9F558B08}" type="slidenum">
              <a:rPr lang="en-IN" smtClean="0"/>
              <a:t>‹#›</a:t>
            </a:fld>
            <a:endParaRPr lang="en-IN"/>
          </a:p>
        </p:txBody>
      </p:sp>
    </p:spTree>
    <p:extLst>
      <p:ext uri="{BB962C8B-B14F-4D97-AF65-F5344CB8AC3E}">
        <p14:creationId xmlns:p14="http://schemas.microsoft.com/office/powerpoint/2010/main" val="718238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40D4C-53FE-F036-80BB-80FA202A338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F440BA9-4C33-8196-ED0A-C7C8956CDF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D4BE144-3D46-23C9-1506-261DF6A4AC2D}"/>
              </a:ext>
            </a:extLst>
          </p:cNvPr>
          <p:cNvSpPr>
            <a:spLocks noGrp="1"/>
          </p:cNvSpPr>
          <p:nvPr>
            <p:ph type="dt" sz="half" idx="10"/>
          </p:nvPr>
        </p:nvSpPr>
        <p:spPr/>
        <p:txBody>
          <a:bodyPr/>
          <a:lstStyle/>
          <a:p>
            <a:fld id="{64FEA189-E77E-4276-8C70-5E75F5735B47}" type="datetimeFigureOut">
              <a:rPr lang="en-IN" smtClean="0"/>
              <a:t>21-08-2024</a:t>
            </a:fld>
            <a:endParaRPr lang="en-IN"/>
          </a:p>
        </p:txBody>
      </p:sp>
      <p:sp>
        <p:nvSpPr>
          <p:cNvPr id="5" name="Footer Placeholder 4">
            <a:extLst>
              <a:ext uri="{FF2B5EF4-FFF2-40B4-BE49-F238E27FC236}">
                <a16:creationId xmlns:a16="http://schemas.microsoft.com/office/drawing/2014/main" id="{6A2A83D1-8F7E-DF60-289A-820421ACD4B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B124DAC-930F-D872-DC06-8F5D4B56F766}"/>
              </a:ext>
            </a:extLst>
          </p:cNvPr>
          <p:cNvSpPr>
            <a:spLocks noGrp="1"/>
          </p:cNvSpPr>
          <p:nvPr>
            <p:ph type="sldNum" sz="quarter" idx="12"/>
          </p:nvPr>
        </p:nvSpPr>
        <p:spPr/>
        <p:txBody>
          <a:bodyPr/>
          <a:lstStyle/>
          <a:p>
            <a:fld id="{2C35C631-F7CA-488D-90CE-EBEC9F558B08}" type="slidenum">
              <a:rPr lang="en-IN" smtClean="0"/>
              <a:t>‹#›</a:t>
            </a:fld>
            <a:endParaRPr lang="en-IN"/>
          </a:p>
        </p:txBody>
      </p:sp>
    </p:spTree>
    <p:extLst>
      <p:ext uri="{BB962C8B-B14F-4D97-AF65-F5344CB8AC3E}">
        <p14:creationId xmlns:p14="http://schemas.microsoft.com/office/powerpoint/2010/main" val="2740079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A41B54-A2C9-3E62-771E-BE7D05CE59C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A2B7797-7838-B1ED-B99A-EB2EDE5971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0232E90-A84B-95D9-5A79-CB075D075415}"/>
              </a:ext>
            </a:extLst>
          </p:cNvPr>
          <p:cNvSpPr>
            <a:spLocks noGrp="1"/>
          </p:cNvSpPr>
          <p:nvPr>
            <p:ph type="dt" sz="half" idx="10"/>
          </p:nvPr>
        </p:nvSpPr>
        <p:spPr/>
        <p:txBody>
          <a:bodyPr/>
          <a:lstStyle/>
          <a:p>
            <a:fld id="{64FEA189-E77E-4276-8C70-5E75F5735B47}" type="datetimeFigureOut">
              <a:rPr lang="en-IN" smtClean="0"/>
              <a:t>21-08-2024</a:t>
            </a:fld>
            <a:endParaRPr lang="en-IN"/>
          </a:p>
        </p:txBody>
      </p:sp>
      <p:sp>
        <p:nvSpPr>
          <p:cNvPr id="5" name="Footer Placeholder 4">
            <a:extLst>
              <a:ext uri="{FF2B5EF4-FFF2-40B4-BE49-F238E27FC236}">
                <a16:creationId xmlns:a16="http://schemas.microsoft.com/office/drawing/2014/main" id="{04A79614-690C-8A71-34FA-A4A85FD5CF7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926503A-2CE6-5042-CBD8-1458913060AF}"/>
              </a:ext>
            </a:extLst>
          </p:cNvPr>
          <p:cNvSpPr>
            <a:spLocks noGrp="1"/>
          </p:cNvSpPr>
          <p:nvPr>
            <p:ph type="sldNum" sz="quarter" idx="12"/>
          </p:nvPr>
        </p:nvSpPr>
        <p:spPr/>
        <p:txBody>
          <a:bodyPr/>
          <a:lstStyle/>
          <a:p>
            <a:fld id="{2C35C631-F7CA-488D-90CE-EBEC9F558B08}" type="slidenum">
              <a:rPr lang="en-IN" smtClean="0"/>
              <a:t>‹#›</a:t>
            </a:fld>
            <a:endParaRPr lang="en-IN"/>
          </a:p>
        </p:txBody>
      </p:sp>
    </p:spTree>
    <p:extLst>
      <p:ext uri="{BB962C8B-B14F-4D97-AF65-F5344CB8AC3E}">
        <p14:creationId xmlns:p14="http://schemas.microsoft.com/office/powerpoint/2010/main" val="765218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95A68-5913-4BDC-7AED-23CEED3BD2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FFABC75-9DDE-FD90-A0A0-FAE3ABA3F9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A16FF34-9D06-5E7B-7133-22AD471B0087}"/>
              </a:ext>
            </a:extLst>
          </p:cNvPr>
          <p:cNvSpPr>
            <a:spLocks noGrp="1"/>
          </p:cNvSpPr>
          <p:nvPr>
            <p:ph type="dt" sz="half" idx="10"/>
          </p:nvPr>
        </p:nvSpPr>
        <p:spPr/>
        <p:txBody>
          <a:bodyPr/>
          <a:lstStyle/>
          <a:p>
            <a:fld id="{64FEA189-E77E-4276-8C70-5E75F5735B47}" type="datetimeFigureOut">
              <a:rPr lang="en-IN" smtClean="0"/>
              <a:t>21-08-2024</a:t>
            </a:fld>
            <a:endParaRPr lang="en-IN"/>
          </a:p>
        </p:txBody>
      </p:sp>
      <p:sp>
        <p:nvSpPr>
          <p:cNvPr id="5" name="Footer Placeholder 4">
            <a:extLst>
              <a:ext uri="{FF2B5EF4-FFF2-40B4-BE49-F238E27FC236}">
                <a16:creationId xmlns:a16="http://schemas.microsoft.com/office/drawing/2014/main" id="{626E8C9F-9925-A921-B86D-666EDE7F9D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0648067-4FF2-005E-2E23-5EDA616FE042}"/>
              </a:ext>
            </a:extLst>
          </p:cNvPr>
          <p:cNvSpPr>
            <a:spLocks noGrp="1"/>
          </p:cNvSpPr>
          <p:nvPr>
            <p:ph type="sldNum" sz="quarter" idx="12"/>
          </p:nvPr>
        </p:nvSpPr>
        <p:spPr/>
        <p:txBody>
          <a:bodyPr/>
          <a:lstStyle/>
          <a:p>
            <a:fld id="{2C35C631-F7CA-488D-90CE-EBEC9F558B08}" type="slidenum">
              <a:rPr lang="en-IN" smtClean="0"/>
              <a:t>‹#›</a:t>
            </a:fld>
            <a:endParaRPr lang="en-IN"/>
          </a:p>
        </p:txBody>
      </p:sp>
    </p:spTree>
    <p:extLst>
      <p:ext uri="{BB962C8B-B14F-4D97-AF65-F5344CB8AC3E}">
        <p14:creationId xmlns:p14="http://schemas.microsoft.com/office/powerpoint/2010/main" val="1954539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7EF33-A5C9-20F6-67E5-E37FCA331F2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128BE60-4BDF-035A-8ACE-594073A4A2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50D2AD-6932-C82A-AED5-7845913623EF}"/>
              </a:ext>
            </a:extLst>
          </p:cNvPr>
          <p:cNvSpPr>
            <a:spLocks noGrp="1"/>
          </p:cNvSpPr>
          <p:nvPr>
            <p:ph type="dt" sz="half" idx="10"/>
          </p:nvPr>
        </p:nvSpPr>
        <p:spPr/>
        <p:txBody>
          <a:bodyPr/>
          <a:lstStyle/>
          <a:p>
            <a:fld id="{64FEA189-E77E-4276-8C70-5E75F5735B47}" type="datetimeFigureOut">
              <a:rPr lang="en-IN" smtClean="0"/>
              <a:t>21-08-2024</a:t>
            </a:fld>
            <a:endParaRPr lang="en-IN"/>
          </a:p>
        </p:txBody>
      </p:sp>
      <p:sp>
        <p:nvSpPr>
          <p:cNvPr id="5" name="Footer Placeholder 4">
            <a:extLst>
              <a:ext uri="{FF2B5EF4-FFF2-40B4-BE49-F238E27FC236}">
                <a16:creationId xmlns:a16="http://schemas.microsoft.com/office/drawing/2014/main" id="{92266EE3-43B4-30BE-7C41-7F38752C49A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96A54ED-F5C4-670E-675A-6CDDDCBDC480}"/>
              </a:ext>
            </a:extLst>
          </p:cNvPr>
          <p:cNvSpPr>
            <a:spLocks noGrp="1"/>
          </p:cNvSpPr>
          <p:nvPr>
            <p:ph type="sldNum" sz="quarter" idx="12"/>
          </p:nvPr>
        </p:nvSpPr>
        <p:spPr/>
        <p:txBody>
          <a:bodyPr/>
          <a:lstStyle/>
          <a:p>
            <a:fld id="{2C35C631-F7CA-488D-90CE-EBEC9F558B08}" type="slidenum">
              <a:rPr lang="en-IN" smtClean="0"/>
              <a:t>‹#›</a:t>
            </a:fld>
            <a:endParaRPr lang="en-IN"/>
          </a:p>
        </p:txBody>
      </p:sp>
    </p:spTree>
    <p:extLst>
      <p:ext uri="{BB962C8B-B14F-4D97-AF65-F5344CB8AC3E}">
        <p14:creationId xmlns:p14="http://schemas.microsoft.com/office/powerpoint/2010/main" val="3636853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76BB0-3C6E-2D41-BAC5-139BE45B680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CF60CA4-22A1-20F1-BA45-6FCA144E7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E11D6E8-3422-2B9E-99B3-47FB1DB4D7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E9E0231-0A46-B43A-5B8A-DD7199CAA6BB}"/>
              </a:ext>
            </a:extLst>
          </p:cNvPr>
          <p:cNvSpPr>
            <a:spLocks noGrp="1"/>
          </p:cNvSpPr>
          <p:nvPr>
            <p:ph type="dt" sz="half" idx="10"/>
          </p:nvPr>
        </p:nvSpPr>
        <p:spPr/>
        <p:txBody>
          <a:bodyPr/>
          <a:lstStyle/>
          <a:p>
            <a:fld id="{64FEA189-E77E-4276-8C70-5E75F5735B47}" type="datetimeFigureOut">
              <a:rPr lang="en-IN" smtClean="0"/>
              <a:t>21-08-2024</a:t>
            </a:fld>
            <a:endParaRPr lang="en-IN"/>
          </a:p>
        </p:txBody>
      </p:sp>
      <p:sp>
        <p:nvSpPr>
          <p:cNvPr id="6" name="Footer Placeholder 5">
            <a:extLst>
              <a:ext uri="{FF2B5EF4-FFF2-40B4-BE49-F238E27FC236}">
                <a16:creationId xmlns:a16="http://schemas.microsoft.com/office/drawing/2014/main" id="{BF694C57-1EA5-A41D-84E1-212B421328D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1556F15-ACAD-99C8-DFC8-869202E40191}"/>
              </a:ext>
            </a:extLst>
          </p:cNvPr>
          <p:cNvSpPr>
            <a:spLocks noGrp="1"/>
          </p:cNvSpPr>
          <p:nvPr>
            <p:ph type="sldNum" sz="quarter" idx="12"/>
          </p:nvPr>
        </p:nvSpPr>
        <p:spPr/>
        <p:txBody>
          <a:bodyPr/>
          <a:lstStyle/>
          <a:p>
            <a:fld id="{2C35C631-F7CA-488D-90CE-EBEC9F558B08}" type="slidenum">
              <a:rPr lang="en-IN" smtClean="0"/>
              <a:t>‹#›</a:t>
            </a:fld>
            <a:endParaRPr lang="en-IN"/>
          </a:p>
        </p:txBody>
      </p:sp>
    </p:spTree>
    <p:extLst>
      <p:ext uri="{BB962C8B-B14F-4D97-AF65-F5344CB8AC3E}">
        <p14:creationId xmlns:p14="http://schemas.microsoft.com/office/powerpoint/2010/main" val="1528300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D266C-E6DE-6AF7-1B65-25AB8B5027D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47317C9-4F8D-3774-0C1E-171EB67125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5E6663-8191-4D82-6F72-E634FD19F9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AC3ECD6-A8D8-4952-4B00-CC4246D0F1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65B558-7B4D-B9AC-F02B-FFA95A8937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4DCD7AB-E0CD-EF72-56F0-94A443A64BAA}"/>
              </a:ext>
            </a:extLst>
          </p:cNvPr>
          <p:cNvSpPr>
            <a:spLocks noGrp="1"/>
          </p:cNvSpPr>
          <p:nvPr>
            <p:ph type="dt" sz="half" idx="10"/>
          </p:nvPr>
        </p:nvSpPr>
        <p:spPr/>
        <p:txBody>
          <a:bodyPr/>
          <a:lstStyle/>
          <a:p>
            <a:fld id="{64FEA189-E77E-4276-8C70-5E75F5735B47}" type="datetimeFigureOut">
              <a:rPr lang="en-IN" smtClean="0"/>
              <a:t>21-08-2024</a:t>
            </a:fld>
            <a:endParaRPr lang="en-IN"/>
          </a:p>
        </p:txBody>
      </p:sp>
      <p:sp>
        <p:nvSpPr>
          <p:cNvPr id="8" name="Footer Placeholder 7">
            <a:extLst>
              <a:ext uri="{FF2B5EF4-FFF2-40B4-BE49-F238E27FC236}">
                <a16:creationId xmlns:a16="http://schemas.microsoft.com/office/drawing/2014/main" id="{453BFCC8-1CFB-5C1E-627E-F127F9F4451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BD56FB1-18AE-1E0D-5A5B-B3D6881D7752}"/>
              </a:ext>
            </a:extLst>
          </p:cNvPr>
          <p:cNvSpPr>
            <a:spLocks noGrp="1"/>
          </p:cNvSpPr>
          <p:nvPr>
            <p:ph type="sldNum" sz="quarter" idx="12"/>
          </p:nvPr>
        </p:nvSpPr>
        <p:spPr/>
        <p:txBody>
          <a:bodyPr/>
          <a:lstStyle/>
          <a:p>
            <a:fld id="{2C35C631-F7CA-488D-90CE-EBEC9F558B08}" type="slidenum">
              <a:rPr lang="en-IN" smtClean="0"/>
              <a:t>‹#›</a:t>
            </a:fld>
            <a:endParaRPr lang="en-IN"/>
          </a:p>
        </p:txBody>
      </p:sp>
    </p:spTree>
    <p:extLst>
      <p:ext uri="{BB962C8B-B14F-4D97-AF65-F5344CB8AC3E}">
        <p14:creationId xmlns:p14="http://schemas.microsoft.com/office/powerpoint/2010/main" val="255073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B1755-207D-AB59-2117-0A00E023D02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418ACDB-997F-59BD-2860-85E3CBD07D71}"/>
              </a:ext>
            </a:extLst>
          </p:cNvPr>
          <p:cNvSpPr>
            <a:spLocks noGrp="1"/>
          </p:cNvSpPr>
          <p:nvPr>
            <p:ph type="dt" sz="half" idx="10"/>
          </p:nvPr>
        </p:nvSpPr>
        <p:spPr/>
        <p:txBody>
          <a:bodyPr/>
          <a:lstStyle/>
          <a:p>
            <a:fld id="{64FEA189-E77E-4276-8C70-5E75F5735B47}" type="datetimeFigureOut">
              <a:rPr lang="en-IN" smtClean="0"/>
              <a:t>21-08-2024</a:t>
            </a:fld>
            <a:endParaRPr lang="en-IN"/>
          </a:p>
        </p:txBody>
      </p:sp>
      <p:sp>
        <p:nvSpPr>
          <p:cNvPr id="4" name="Footer Placeholder 3">
            <a:extLst>
              <a:ext uri="{FF2B5EF4-FFF2-40B4-BE49-F238E27FC236}">
                <a16:creationId xmlns:a16="http://schemas.microsoft.com/office/drawing/2014/main" id="{189FA514-E542-E8FF-EC76-047627606CD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07B58FC4-931E-F56B-4DF0-21E7E92B7080}"/>
              </a:ext>
            </a:extLst>
          </p:cNvPr>
          <p:cNvSpPr>
            <a:spLocks noGrp="1"/>
          </p:cNvSpPr>
          <p:nvPr>
            <p:ph type="sldNum" sz="quarter" idx="12"/>
          </p:nvPr>
        </p:nvSpPr>
        <p:spPr/>
        <p:txBody>
          <a:bodyPr/>
          <a:lstStyle/>
          <a:p>
            <a:fld id="{2C35C631-F7CA-488D-90CE-EBEC9F558B08}" type="slidenum">
              <a:rPr lang="en-IN" smtClean="0"/>
              <a:t>‹#›</a:t>
            </a:fld>
            <a:endParaRPr lang="en-IN"/>
          </a:p>
        </p:txBody>
      </p:sp>
    </p:spTree>
    <p:extLst>
      <p:ext uri="{BB962C8B-B14F-4D97-AF65-F5344CB8AC3E}">
        <p14:creationId xmlns:p14="http://schemas.microsoft.com/office/powerpoint/2010/main" val="370214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80FD64-6329-8BCF-52C4-3802A6DAB96D}"/>
              </a:ext>
            </a:extLst>
          </p:cNvPr>
          <p:cNvSpPr>
            <a:spLocks noGrp="1"/>
          </p:cNvSpPr>
          <p:nvPr>
            <p:ph type="dt" sz="half" idx="10"/>
          </p:nvPr>
        </p:nvSpPr>
        <p:spPr/>
        <p:txBody>
          <a:bodyPr/>
          <a:lstStyle/>
          <a:p>
            <a:fld id="{64FEA189-E77E-4276-8C70-5E75F5735B47}" type="datetimeFigureOut">
              <a:rPr lang="en-IN" smtClean="0"/>
              <a:t>21-08-2024</a:t>
            </a:fld>
            <a:endParaRPr lang="en-IN"/>
          </a:p>
        </p:txBody>
      </p:sp>
      <p:sp>
        <p:nvSpPr>
          <p:cNvPr id="3" name="Footer Placeholder 2">
            <a:extLst>
              <a:ext uri="{FF2B5EF4-FFF2-40B4-BE49-F238E27FC236}">
                <a16:creationId xmlns:a16="http://schemas.microsoft.com/office/drawing/2014/main" id="{FAD82E48-9CFA-C0D2-B8A1-4A1CD4D04C3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D6F7017-6794-6E7E-38D9-760007098D70}"/>
              </a:ext>
            </a:extLst>
          </p:cNvPr>
          <p:cNvSpPr>
            <a:spLocks noGrp="1"/>
          </p:cNvSpPr>
          <p:nvPr>
            <p:ph type="sldNum" sz="quarter" idx="12"/>
          </p:nvPr>
        </p:nvSpPr>
        <p:spPr/>
        <p:txBody>
          <a:bodyPr/>
          <a:lstStyle/>
          <a:p>
            <a:fld id="{2C35C631-F7CA-488D-90CE-EBEC9F558B08}" type="slidenum">
              <a:rPr lang="en-IN" smtClean="0"/>
              <a:t>‹#›</a:t>
            </a:fld>
            <a:endParaRPr lang="en-IN"/>
          </a:p>
        </p:txBody>
      </p:sp>
    </p:spTree>
    <p:extLst>
      <p:ext uri="{BB962C8B-B14F-4D97-AF65-F5344CB8AC3E}">
        <p14:creationId xmlns:p14="http://schemas.microsoft.com/office/powerpoint/2010/main" val="3093986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EC969-E4B2-6214-3F84-9B235C371E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BA155B9-EF31-213C-1707-DAE3F1D5DB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5DAF385-A387-F0FD-C2E6-7EF5D033F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3A2E82-2AD8-9FD4-EB4F-923E32FC813B}"/>
              </a:ext>
            </a:extLst>
          </p:cNvPr>
          <p:cNvSpPr>
            <a:spLocks noGrp="1"/>
          </p:cNvSpPr>
          <p:nvPr>
            <p:ph type="dt" sz="half" idx="10"/>
          </p:nvPr>
        </p:nvSpPr>
        <p:spPr/>
        <p:txBody>
          <a:bodyPr/>
          <a:lstStyle/>
          <a:p>
            <a:fld id="{64FEA189-E77E-4276-8C70-5E75F5735B47}" type="datetimeFigureOut">
              <a:rPr lang="en-IN" smtClean="0"/>
              <a:t>21-08-2024</a:t>
            </a:fld>
            <a:endParaRPr lang="en-IN"/>
          </a:p>
        </p:txBody>
      </p:sp>
      <p:sp>
        <p:nvSpPr>
          <p:cNvPr id="6" name="Footer Placeholder 5">
            <a:extLst>
              <a:ext uri="{FF2B5EF4-FFF2-40B4-BE49-F238E27FC236}">
                <a16:creationId xmlns:a16="http://schemas.microsoft.com/office/drawing/2014/main" id="{1F28ADA7-8549-A8B3-E2A0-D5148CBE0C6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09302A9-03B7-6BB9-6828-C01D4C13823F}"/>
              </a:ext>
            </a:extLst>
          </p:cNvPr>
          <p:cNvSpPr>
            <a:spLocks noGrp="1"/>
          </p:cNvSpPr>
          <p:nvPr>
            <p:ph type="sldNum" sz="quarter" idx="12"/>
          </p:nvPr>
        </p:nvSpPr>
        <p:spPr/>
        <p:txBody>
          <a:bodyPr/>
          <a:lstStyle/>
          <a:p>
            <a:fld id="{2C35C631-F7CA-488D-90CE-EBEC9F558B08}" type="slidenum">
              <a:rPr lang="en-IN" smtClean="0"/>
              <a:t>‹#›</a:t>
            </a:fld>
            <a:endParaRPr lang="en-IN"/>
          </a:p>
        </p:txBody>
      </p:sp>
    </p:spTree>
    <p:extLst>
      <p:ext uri="{BB962C8B-B14F-4D97-AF65-F5344CB8AC3E}">
        <p14:creationId xmlns:p14="http://schemas.microsoft.com/office/powerpoint/2010/main" val="2239188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46BB0-4D16-B370-C998-06C50DCD3C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3A6B89F-ACE3-917F-6D68-6BAE9D1D71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9CF00F0-6EDB-3CEF-6857-27A01BAD2D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8319E3-DB45-0D52-E395-A3F60D3AB70C}"/>
              </a:ext>
            </a:extLst>
          </p:cNvPr>
          <p:cNvSpPr>
            <a:spLocks noGrp="1"/>
          </p:cNvSpPr>
          <p:nvPr>
            <p:ph type="dt" sz="half" idx="10"/>
          </p:nvPr>
        </p:nvSpPr>
        <p:spPr/>
        <p:txBody>
          <a:bodyPr/>
          <a:lstStyle/>
          <a:p>
            <a:fld id="{64FEA189-E77E-4276-8C70-5E75F5735B47}" type="datetimeFigureOut">
              <a:rPr lang="en-IN" smtClean="0"/>
              <a:t>21-08-2024</a:t>
            </a:fld>
            <a:endParaRPr lang="en-IN"/>
          </a:p>
        </p:txBody>
      </p:sp>
      <p:sp>
        <p:nvSpPr>
          <p:cNvPr id="6" name="Footer Placeholder 5">
            <a:extLst>
              <a:ext uri="{FF2B5EF4-FFF2-40B4-BE49-F238E27FC236}">
                <a16:creationId xmlns:a16="http://schemas.microsoft.com/office/drawing/2014/main" id="{56EE4793-A1F6-0115-B3B7-E6E5D8DE0C5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FCBE2A8-585E-AC16-7FC6-27C01077090B}"/>
              </a:ext>
            </a:extLst>
          </p:cNvPr>
          <p:cNvSpPr>
            <a:spLocks noGrp="1"/>
          </p:cNvSpPr>
          <p:nvPr>
            <p:ph type="sldNum" sz="quarter" idx="12"/>
          </p:nvPr>
        </p:nvSpPr>
        <p:spPr/>
        <p:txBody>
          <a:bodyPr/>
          <a:lstStyle/>
          <a:p>
            <a:fld id="{2C35C631-F7CA-488D-90CE-EBEC9F558B08}" type="slidenum">
              <a:rPr lang="en-IN" smtClean="0"/>
              <a:t>‹#›</a:t>
            </a:fld>
            <a:endParaRPr lang="en-IN"/>
          </a:p>
        </p:txBody>
      </p:sp>
    </p:spTree>
    <p:extLst>
      <p:ext uri="{BB962C8B-B14F-4D97-AF65-F5344CB8AC3E}">
        <p14:creationId xmlns:p14="http://schemas.microsoft.com/office/powerpoint/2010/main" val="264015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139362-6A59-EABB-9F04-3BB3007CB3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87AE740-ADCD-D8F4-0537-7683B45826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3123904-06AB-BEF0-CC00-CCE39334AB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EA189-E77E-4276-8C70-5E75F5735B47}" type="datetimeFigureOut">
              <a:rPr lang="en-IN" smtClean="0"/>
              <a:t>21-08-2024</a:t>
            </a:fld>
            <a:endParaRPr lang="en-IN"/>
          </a:p>
        </p:txBody>
      </p:sp>
      <p:sp>
        <p:nvSpPr>
          <p:cNvPr id="5" name="Footer Placeholder 4">
            <a:extLst>
              <a:ext uri="{FF2B5EF4-FFF2-40B4-BE49-F238E27FC236}">
                <a16:creationId xmlns:a16="http://schemas.microsoft.com/office/drawing/2014/main" id="{68CEAC83-1425-5F19-968E-47449B28D9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A110938-8EA4-C3B3-2082-F829BF96C0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5C631-F7CA-488D-90CE-EBEC9F558B08}" type="slidenum">
              <a:rPr lang="en-IN" smtClean="0"/>
              <a:t>‹#›</a:t>
            </a:fld>
            <a:endParaRPr lang="en-IN"/>
          </a:p>
        </p:txBody>
      </p:sp>
    </p:spTree>
    <p:extLst>
      <p:ext uri="{BB962C8B-B14F-4D97-AF65-F5344CB8AC3E}">
        <p14:creationId xmlns:p14="http://schemas.microsoft.com/office/powerpoint/2010/main" val="3850924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6761-93BB-2A97-4589-E85F0482CE95}"/>
              </a:ext>
            </a:extLst>
          </p:cNvPr>
          <p:cNvSpPr>
            <a:spLocks noGrp="1"/>
          </p:cNvSpPr>
          <p:nvPr>
            <p:ph type="ctrTitle"/>
          </p:nvPr>
        </p:nvSpPr>
        <p:spPr/>
        <p:txBody>
          <a:bodyPr/>
          <a:lstStyle/>
          <a:p>
            <a:b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Western Political Thought</a:t>
            </a:r>
            <a:r>
              <a:rPr lang="en-IN" dirty="0">
                <a:effectLst>
                  <a:outerShdw blurRad="38100" dist="38100" dir="2700000" algn="tl">
                    <a:srgbClr val="000000">
                      <a:alpha val="43137"/>
                    </a:srgbClr>
                  </a:outerShdw>
                </a:effectLst>
              </a:rPr>
              <a:t> </a:t>
            </a:r>
          </a:p>
        </p:txBody>
      </p:sp>
      <p:sp>
        <p:nvSpPr>
          <p:cNvPr id="3" name="Subtitle 2">
            <a:extLst>
              <a:ext uri="{FF2B5EF4-FFF2-40B4-BE49-F238E27FC236}">
                <a16:creationId xmlns:a16="http://schemas.microsoft.com/office/drawing/2014/main" id="{54F2DC29-827A-3240-CE30-71ED11F3EBAA}"/>
              </a:ext>
            </a:extLst>
          </p:cNvPr>
          <p:cNvSpPr>
            <a:spLocks noGrp="1"/>
          </p:cNvSpPr>
          <p:nvPr>
            <p:ph type="subTitle" idx="1"/>
          </p:nvPr>
        </p:nvSpPr>
        <p:spPr/>
        <p:txBody>
          <a:bodyPr>
            <a:normAutofit lnSpcReduction="10000"/>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UG 6</a:t>
            </a:r>
            <a:r>
              <a:rPr lang="en-IN" b="1"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Semester</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Course Teacher: Ms. Singh Subhalaxmi Baidhar</a:t>
            </a:r>
          </a:p>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Assistant Professor in Political Science</a:t>
            </a:r>
          </a:p>
          <a:p>
            <a:r>
              <a:rPr lang="en-IN" b="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Gangadhar Meher University, Sambalpur ,Odisha</a:t>
            </a:r>
            <a:endPar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731792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91961-61F5-5EE1-073D-38E1C61563D1}"/>
              </a:ext>
            </a:extLst>
          </p:cNvPr>
          <p:cNvSpPr>
            <a:spLocks noGrp="1"/>
          </p:cNvSpPr>
          <p:nvPr>
            <p:ph type="title"/>
          </p:nvPr>
        </p:nvSpPr>
        <p:spPr/>
        <p:txBody>
          <a:bodyPr/>
          <a:lstStyle/>
          <a:p>
            <a:r>
              <a:rPr lang="en-IN" dirty="0"/>
              <a:t>Communist Party:</a:t>
            </a:r>
          </a:p>
        </p:txBody>
      </p:sp>
      <p:sp>
        <p:nvSpPr>
          <p:cNvPr id="3" name="Content Placeholder 2">
            <a:extLst>
              <a:ext uri="{FF2B5EF4-FFF2-40B4-BE49-F238E27FC236}">
                <a16:creationId xmlns:a16="http://schemas.microsoft.com/office/drawing/2014/main" id="{7DEB0EA0-0C8E-F727-C749-4C58AFA5F2D4}"/>
              </a:ext>
            </a:extLst>
          </p:cNvPr>
          <p:cNvSpPr>
            <a:spLocks noGrp="1"/>
          </p:cNvSpPr>
          <p:nvPr>
            <p:ph idx="1"/>
          </p:nvPr>
        </p:nvSpPr>
        <p:spPr/>
        <p:txBody>
          <a:bodyPr/>
          <a:lstStyle/>
          <a:p>
            <a:pPr algn="just"/>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Vladimir Lenin played a pivotal role in the establishment and evolution of the Communist Party in Russia. The Communist Party, initially known as the Russian Social Democratic </a:t>
            </a:r>
            <a:r>
              <a:rPr kumimoji="0" lang="en-US" altLang="en-US" sz="28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Labour</a:t>
            </a: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Party (RSDLP), underwent significant transformations under Lenin's leadership, eventually becoming the Bolshevik Party and later the Communist Party of the Soviet Union (CPSU).</a:t>
            </a:r>
          </a:p>
          <a:p>
            <a:pPr algn="just"/>
            <a:endPar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3181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80C91-DFD5-9BFF-DC3D-37A4C108FCC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8E29034-B43E-4FCB-FBA4-0C34633D683D}"/>
              </a:ext>
            </a:extLst>
          </p:cNvPr>
          <p:cNvSpPr>
            <a:spLocks noGrp="1"/>
          </p:cNvSpPr>
          <p:nvPr>
            <p:ph idx="1"/>
          </p:nvPr>
        </p:nvSpPr>
        <p:spPr/>
        <p: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In the late 19th and early 20th centuries, the RSDLP was a fragmented organization with various factions espousing different interpretations of Marxism. Lenin, along with other prominent figures such as Julius Martov, Georgi Plekhanov, and Leon Trotsky, sought to unify the party under a more radical and revolutionary agenda.</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5151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BC808-9401-2E28-6812-8795B92B4BC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9C1A1F2-CCFF-5033-E686-5776592FC902}"/>
              </a:ext>
            </a:extLst>
          </p:cNvPr>
          <p:cNvSpPr>
            <a:spLocks noGrp="1"/>
          </p:cNvSpPr>
          <p:nvPr>
            <p:ph idx="1"/>
          </p:nvPr>
        </p:nvSpPr>
        <p:spPr/>
        <p:txBody>
          <a:bodyPr>
            <a:normAutofit lnSpcReduction="10000"/>
          </a:bodyPr>
          <a:lstStyle/>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Lenin's vision for the party was outlined in his seminal work, "What Is to Be Done?" In this pamphlet, Lenin argued for a tightly disciplined and ideologically coherent party composed of professional revolutionaries. He emphasized the need for a vanguard party to lead the working class in overthrowing the capitalist system and establishing socialism.</a:t>
            </a:r>
          </a:p>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In 1903, at the Second Congress of the RSDLP, the party split into two major factions: the Bolsheviks, led by Lenin, and the Mensheviks, led by Martov. The Bolsheviks advocated for a more centralized and militant approach to revolution, while the Mensheviks favored a more gradualist and inclusive strategy.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4317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8B6B3-E4F4-C480-708C-234F4D71A4C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47085BC-D53B-8F02-18F5-E52A0BE348F7}"/>
              </a:ext>
            </a:extLst>
          </p:cNvPr>
          <p:cNvSpPr>
            <a:spLocks noGrp="1"/>
          </p:cNvSpPr>
          <p:nvPr>
            <p:ph idx="1"/>
          </p:nvPr>
        </p:nvSpPr>
        <p:spPr/>
        <p:txBody>
          <a:bodyPr>
            <a:normAutofit fontScale="85000" lnSpcReduction="20000"/>
          </a:bodyPr>
          <a:lstStyle/>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Under Lenin's leadership, the Bolshevik Party grew in influence and organizational strength. Lenin's leadership style emphasized strict discipline and centralized control, with decision-making concentrated within the party's leadership apparatus. This hierarchical structure enabled the Bolsheviks to effectively coordinate revolutionary activities and maintain cohesion during times of crisis.</a:t>
            </a:r>
          </a:p>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The Bolsheviks' momentous rise to power came during the October Revolution of 1917. Lenin, who had returned to Russia from exile earlier that year, seized the opportunity presented by the chaos of World War I and popular discontent with the Provisional Government to orchestrate a successful coup d'état. The Bolsheviks, with Lenin at the helm, established a socialist government, marking the beginning of Soviet rule in Russia.</a:t>
            </a:r>
          </a:p>
          <a:p>
            <a:pPr algn="just" eaLnBrk="0" fontAlgn="base" hangingPunct="0">
              <a:lnSpc>
                <a:spcPct val="100000"/>
              </a:lnSpc>
              <a:spcBef>
                <a:spcPct val="0"/>
              </a:spcBef>
              <a:spcAft>
                <a:spcPct val="0"/>
              </a:spcAft>
            </a:pPr>
            <a:b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962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4B8EA-9BA3-5BBB-32B3-C4DC338DCA7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9F149DC-9CE0-35B1-3BCB-61F7B002F23C}"/>
              </a:ext>
            </a:extLst>
          </p:cNvPr>
          <p:cNvSpPr>
            <a:spLocks noGrp="1"/>
          </p:cNvSpPr>
          <p:nvPr>
            <p:ph idx="1"/>
          </p:nvPr>
        </p:nvSpPr>
        <p:spPr/>
        <p:txBody>
          <a:bodyPr>
            <a:normAutofit fontScale="85000" lnSpcReduction="20000"/>
          </a:bodyPr>
          <a:lstStyle/>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Following the revolution, the Bolshevik Party was renamed the Russian Communist Party (Bolsheviks) in 1918, and later, the All-Union Communist Party (Bolsheviks) in 1925. Under Lenin's leadership, the party implemented a series of radical reforms, including the nationalization of industry, land redistribution, and the establishment of Soviet power.</a:t>
            </a:r>
          </a:p>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Lenin's death in 1924 ushered in a period of transition within the party's leadership. His successor, Joseph Stalin, consolidated power and initiated significant changes within the party, leading to the emergence of the CPSU as the dominant political force in the Soviet Union.</a:t>
            </a:r>
          </a:p>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In summary, Lenin's leadership was instrumental in shaping the Communist Party in Russia into a disciplined and revolutionary force capable of seizing power and implementing socialist reforms. His organizational strategies and ideological clarity laid the groundwork for the subsequent development of the Soviet state under Communist Party rule.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7523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EDB53-C106-FB4A-8AE2-C66F8547AE2B}"/>
              </a:ext>
            </a:extLst>
          </p:cNvPr>
          <p:cNvSpPr>
            <a:spLocks noGrp="1"/>
          </p:cNvSpPr>
          <p:nvPr>
            <p:ph type="title"/>
          </p:nvPr>
        </p:nvSpPr>
        <p:spPr/>
        <p:txBody>
          <a:bodyPr/>
          <a:lstStyle/>
          <a:p>
            <a:r>
              <a:rPr lang="en-IN" dirty="0"/>
              <a:t>Dialectical Materialism:</a:t>
            </a:r>
          </a:p>
        </p:txBody>
      </p:sp>
      <p:sp>
        <p:nvSpPr>
          <p:cNvPr id="3" name="Content Placeholder 2">
            <a:extLst>
              <a:ext uri="{FF2B5EF4-FFF2-40B4-BE49-F238E27FC236}">
                <a16:creationId xmlns:a16="http://schemas.microsoft.com/office/drawing/2014/main" id="{F5320DD8-4F1B-D79B-EA80-E6D87B7D3783}"/>
              </a:ext>
            </a:extLst>
          </p:cNvPr>
          <p:cNvSpPr>
            <a:spLocks noGrp="1"/>
          </p:cNvSpPr>
          <p:nvPr>
            <p:ph idx="1"/>
          </p:nvPr>
        </p:nvSpPr>
        <p:spPr/>
        <p:txBody>
          <a:bodyPr/>
          <a:lstStyle/>
          <a:p>
            <a:pPr algn="just"/>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Dialectical materialism, as elucidated by Vladimir Lenin, represents a cornerstone of Marxist philosophy and serves as a guiding principle for understanding historical development and societal change. Drawing heavily from the works of Karl Marx and Friedrich Engels, Lenin expanded upon dialectical materialism, adapting it to the specific conditions of his time and applying it to the revolutionary struggle in Russia.</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9169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E394A-539C-214E-54DE-0B935B2A7C2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5A11D5C-A723-E8F1-34E2-EDE94B411629}"/>
              </a:ext>
            </a:extLst>
          </p:cNvPr>
          <p:cNvSpPr>
            <a:spLocks noGrp="1"/>
          </p:cNvSpPr>
          <p:nvPr>
            <p:ph idx="1"/>
          </p:nvPr>
        </p:nvSpPr>
        <p:spPr/>
        <p:txBody>
          <a:bodyPr>
            <a:normAutofit fontScale="70000" lnSpcReduction="20000"/>
          </a:bodyPr>
          <a:lstStyle/>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its core, dialectical materialism posits that the material world is in a state of constant flux and contradiction, driven by the inherent conflict between opposing forces. These contradictions are not arbitrary but arise from the inherent contradictions within the existing socio-economic structure, particularly between the forces of production and the relations of production. Through the dialectical process of thesis, antithesis, and synthesis, these contradictions give rise to revolutionary change.</a:t>
            </a:r>
          </a:p>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Lenin emphasized the importance of materialism, asserting that the material conditions of society, rather than abstract ideas or ideals, are the primary drivers of historical development. He argued that understanding the material basis of society is essential for revolutionary action, as it allows revolutionaries to identify and exploit the contradictions inherent in the existing social order.</a:t>
            </a:r>
          </a:p>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Furthermore, Lenin stressed the dialectical interplay between theory and practice. He believed that theory must be grounded in the concrete realities of social and economic life and that revolutionary theory must be tested and refined through practical struggle. This emphasis on the unity of theory and practice distinguishes Leninist dialectical materialism from more abstract and speculative forms of philosophy.</a:t>
            </a:r>
          </a:p>
          <a:p>
            <a:pPr algn="just" eaLnBrk="0" fontAlgn="base" hangingPunct="0">
              <a:lnSpc>
                <a:spcPct val="100000"/>
              </a:lnSpc>
              <a:spcBef>
                <a:spcPct val="0"/>
              </a:spcBef>
              <a:spcAft>
                <a:spcPct val="0"/>
              </a:spcAft>
            </a:pPr>
            <a:b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endPar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7184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2DF4D-6945-91CE-3316-9474DDDD512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6B71360-FE1B-8911-B878-CEC1229A8A87}"/>
              </a:ext>
            </a:extLst>
          </p:cNvPr>
          <p:cNvSpPr>
            <a:spLocks noGrp="1"/>
          </p:cNvSpPr>
          <p:nvPr>
            <p:ph idx="1"/>
          </p:nvPr>
        </p:nvSpPr>
        <p:spPr/>
        <p:txBody>
          <a:bodyPr>
            <a:normAutofit fontScale="85000" lnSpcReduction="20000"/>
          </a:bodyPr>
          <a:lstStyle/>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In practical terms, Lenin applied dialectical materialism to analyze the dynamics of Russian society and the contradictions of capitalism. He argued that Russia's backward agrarian economy and autocratic political system provided fertile ground for socialist revolution. Moreover, Lenin viewed imperialism as the highest stage of capitalism, characterized by intensified class contradictions, national oppression, and imperialist wars. This analysis informed his strategy for proletarian revolution in Russia and guided the Bolsheviks' actions during the October Revolution of 1917.</a:t>
            </a:r>
          </a:p>
          <a:p>
            <a:pPr algn="just" eaLnBrk="0" fontAlgn="base" hangingPunct="0">
              <a:lnSpc>
                <a:spcPct val="100000"/>
              </a:lnSpc>
              <a:spcBef>
                <a:spcPct val="0"/>
              </a:spcBef>
              <a:spcAft>
                <a:spcPct val="0"/>
              </a:spcAft>
            </a:pPr>
            <a:r>
              <a:rPr kumimoji="0" lang="en-US" altLang="en-US" sz="28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In summary, Lenin's interpretation of dialectical materialism provided a theoretical framework for understanding the dynamics of social change and guiding revolutionary action. By applying dialectical materialism to the specific conditions of his time, Lenin made significant contributions to Marxist philosophy and laid the groundwork for the development of Leninism as a distinct ideological tradition within the broader socialist movement.</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0748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59381-D73B-1A21-545E-81B01268C85A}"/>
              </a:ext>
            </a:extLst>
          </p:cNvPr>
          <p:cNvSpPr>
            <a:spLocks noGrp="1"/>
          </p:cNvSpPr>
          <p:nvPr>
            <p:ph type="title"/>
          </p:nvPr>
        </p:nvSpPr>
        <p:spPr/>
        <p:txBody>
          <a:bodyPr>
            <a:normAutofit fontScale="90000"/>
          </a:bodyPr>
          <a:lstStyle/>
          <a:p>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National war against imperial war</a:t>
            </a:r>
            <a:br>
              <a:rPr lang="en-IN"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8DBF93C2-5E66-EBE9-8F67-B5460A040D95}"/>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Lenin, the leader of the Russian Revolution and a prominent Marxist theorist, delineated a clear distinction between national wars and imperialist wars. His analysis, articulated in works like "Imperialism, the Highest Stage of Capitalism," profoundly influenced revolutionary movements worldwide.</a:t>
            </a:r>
          </a:p>
          <a:p>
            <a:pPr algn="just"/>
            <a:r>
              <a:rPr lang="en-US" b="0" i="0" dirty="0">
                <a:solidFill>
                  <a:srgbClr val="0D0D0D"/>
                </a:solidFill>
                <a:effectLst/>
                <a:latin typeface="Times New Roman" panose="02020603050405020304" pitchFamily="18" charset="0"/>
                <a:cs typeface="Times New Roman" panose="02020603050405020304" pitchFamily="18" charset="0"/>
              </a:rPr>
              <a:t>Imperialist wars, according to Lenin, are conflicts waged by capitalist powers for expansionist aims, economic dominance, or geopolitical advantage. Rooted in the capitalist system's inherent drive for profit and control, these wars serve the interests of the ruling bourgeois class. They exploit the working class, sacrifice lives for capitalist gains, and perpetuate the cycle of oppression and exploitation. Lenin condemned imperialist wars as unjust, emphasizing their role in perpetuating capitalist exploitation and misery.</a:t>
            </a:r>
          </a:p>
          <a:p>
            <a:pPr algn="just"/>
            <a:r>
              <a:rPr lang="en-US" b="0" i="0" dirty="0">
                <a:solidFill>
                  <a:srgbClr val="0D0D0D"/>
                </a:solidFill>
                <a:effectLst/>
                <a:latin typeface="Times New Roman" panose="02020603050405020304" pitchFamily="18" charset="0"/>
                <a:cs typeface="Times New Roman" panose="02020603050405020304" pitchFamily="18" charset="0"/>
              </a:rPr>
              <a:t>Conversely, Lenin acknowledged the legitimacy of national wars – conflicts waged by oppressed nations or peoples against imperialist oppressors for national liberation. These struggles arise from the desire of subjugated peoples to free themselves from colonial rule, foreign domination, or national oppression. Lenin argued that communists should unequivocally support such national liberation movements, viewing them as progressive and just. He believed that these movements represented a natural response to imperialist aggression and a legitimate assertion of the right to self-determination.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7797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B88D7-4414-56BD-436A-DCE4C52EB24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580D5F4-C130-97E3-2336-F20928ED9C80}"/>
              </a:ext>
            </a:extLst>
          </p:cNvPr>
          <p:cNvSpPr>
            <a:spLocks noGrp="1"/>
          </p:cNvSpPr>
          <p:nvPr>
            <p:ph idx="1"/>
          </p:nvPr>
        </p:nvSpPr>
        <p:spPr/>
        <p:txBody>
          <a:bodyPr>
            <a:normAutofit fontScale="77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Lenin's distinction between national and imperialist wars had profound implications for revolutionary strategy. He urged communists to align themselves with national liberation struggles, recognizing them as potential allies in the broader struggle against imperialism and capitalism. By supporting national wars, communists could weaken imperialist powers, undermine capitalist exploitation, and advance the cause of global proletarian revolution.</a:t>
            </a:r>
          </a:p>
          <a:p>
            <a:pPr algn="just"/>
            <a:r>
              <a:rPr lang="en-US" b="0" i="0" dirty="0">
                <a:solidFill>
                  <a:srgbClr val="0D0D0D"/>
                </a:solidFill>
                <a:effectLst/>
                <a:latin typeface="Times New Roman" panose="02020603050405020304" pitchFamily="18" charset="0"/>
                <a:cs typeface="Times New Roman" panose="02020603050405020304" pitchFamily="18" charset="0"/>
              </a:rPr>
              <a:t>Lenin's ideas on national and imperialist wars resonated deeply with anti-colonial movements and oppressed peoples worldwide. His writings provided a theoretical framework for understanding the dynamics of imperialism and war in the modern era, inspiring generations of revolutionaries to resist imperialism and fight for national liberation.</a:t>
            </a:r>
          </a:p>
          <a:p>
            <a:pPr algn="just"/>
            <a:r>
              <a:rPr lang="en-US" b="0" i="0" dirty="0">
                <a:solidFill>
                  <a:srgbClr val="0D0D0D"/>
                </a:solidFill>
                <a:effectLst/>
                <a:latin typeface="Times New Roman" panose="02020603050405020304" pitchFamily="18" charset="0"/>
                <a:cs typeface="Times New Roman" panose="02020603050405020304" pitchFamily="18" charset="0"/>
              </a:rPr>
              <a:t>In summary, Lenin's analysis of national and imperialist wars underscores the dialectical relationship between imperialism, capitalism, and armed conflict. By distinguishing between just struggles for national liberation and unjust imperialist aggression, Lenin provided a blueprint for revolutionary action against capitalist exploitation and oppression. His insights continue to inform anti-imperialist and anti-colonial struggles in the ongoing quest for global justice and emancipation.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929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6761-93BB-2A97-4589-E85F0482CE95}"/>
              </a:ext>
            </a:extLst>
          </p:cNvPr>
          <p:cNvSpPr>
            <a:spLocks noGrp="1"/>
          </p:cNvSpPr>
          <p:nvPr>
            <p:ph type="ctrTitle"/>
          </p:nvPr>
        </p:nvSpPr>
        <p:spPr/>
        <p:txBody>
          <a:bodyPr/>
          <a:lstStyle/>
          <a:p>
            <a: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Lenin</a:t>
            </a:r>
            <a:b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Western Political Thought</a:t>
            </a:r>
            <a:r>
              <a:rPr lang="en-IN" dirty="0">
                <a:effectLst>
                  <a:outerShdw blurRad="38100" dist="38100" dir="2700000" algn="tl">
                    <a:srgbClr val="000000">
                      <a:alpha val="43137"/>
                    </a:srgbClr>
                  </a:outerShdw>
                </a:effectLst>
              </a:rPr>
              <a:t> </a:t>
            </a:r>
          </a:p>
        </p:txBody>
      </p:sp>
      <p:sp>
        <p:nvSpPr>
          <p:cNvPr id="3" name="Subtitle 2">
            <a:extLst>
              <a:ext uri="{FF2B5EF4-FFF2-40B4-BE49-F238E27FC236}">
                <a16:creationId xmlns:a16="http://schemas.microsoft.com/office/drawing/2014/main" id="{54F2DC29-827A-3240-CE30-71ED11F3EBAA}"/>
              </a:ext>
            </a:extLst>
          </p:cNvPr>
          <p:cNvSpPr>
            <a:spLocks noGrp="1"/>
          </p:cNvSpPr>
          <p:nvPr>
            <p:ph type="subTitle" idx="1"/>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UG 6</a:t>
            </a:r>
            <a:r>
              <a:rPr lang="en-IN" b="1"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Semester</a:t>
            </a:r>
          </a:p>
          <a:p>
            <a:endParaRPr lang="en-IN" dirty="0"/>
          </a:p>
        </p:txBody>
      </p:sp>
    </p:spTree>
    <p:extLst>
      <p:ext uri="{BB962C8B-B14F-4D97-AF65-F5344CB8AC3E}">
        <p14:creationId xmlns:p14="http://schemas.microsoft.com/office/powerpoint/2010/main" val="1705514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59BFD-A956-3177-71FB-1E1B9D1306DA}"/>
              </a:ext>
            </a:extLst>
          </p:cNvPr>
          <p:cNvSpPr>
            <a:spLocks noGrp="1"/>
          </p:cNvSpPr>
          <p:nvPr>
            <p:ph type="title"/>
          </p:nvPr>
        </p:nvSpPr>
        <p:spPr/>
        <p:txBody>
          <a:bodyPr>
            <a:normAutofit fontScale="90000"/>
          </a:bodyPr>
          <a:lstStyle/>
          <a:p>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Interpretation of the role of the Proletariat</a:t>
            </a:r>
            <a:br>
              <a:rPr lang="en-IN"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85D527DC-8F5B-CD03-EF75-E404161F57C5}"/>
              </a:ext>
            </a:extLst>
          </p:cNvPr>
          <p:cNvSpPr>
            <a:spLocks noGrp="1"/>
          </p:cNvSpPr>
          <p:nvPr>
            <p:ph idx="1"/>
          </p:nvPr>
        </p:nvSpPr>
        <p:spPr/>
        <p:txBody>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Lenin's interpretation of the role of the proletariat, the working class, was fundamental to his revolutionary theory and practice. He viewed the proletariat as the vanguard of the socialist revolution, endowed with the historical mission of overthrowing capitalism and establishing a dictatorship of the proletariat as a transition to a classless society. Lenin's interpretation of the proletariat's role can be analyzed through several key dimensions: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14094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92AB6-F27C-43A7-B522-A233E816990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1D15E53-8205-B892-1A3D-0DC33DC45FA9}"/>
              </a:ext>
            </a:extLst>
          </p:cNvPr>
          <p:cNvSpPr>
            <a:spLocks noGrp="1"/>
          </p:cNvSpPr>
          <p:nvPr>
            <p:ph idx="1"/>
          </p:nvPr>
        </p:nvSpPr>
        <p:spPr/>
        <p:txBody>
          <a:bodyPr>
            <a:normAutofit fontScale="92500" lnSpcReduction="10000"/>
          </a:bodyPr>
          <a:lstStyle/>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Revolutionary Agency</a:t>
            </a:r>
            <a:r>
              <a:rPr lang="en-US" b="0" i="0" dirty="0">
                <a:solidFill>
                  <a:srgbClr val="0D0D0D"/>
                </a:solidFill>
                <a:effectLst/>
                <a:latin typeface="Times New Roman" panose="02020603050405020304" pitchFamily="18" charset="0"/>
                <a:cs typeface="Times New Roman" panose="02020603050405020304" pitchFamily="18" charset="0"/>
              </a:rPr>
              <a:t>: Lenin emphasized the revolutionary potential of the proletariat due to its unique position within capitalist society. As the class that directly sells its labor power to capitalists, the proletariat experiences exploitation and alienation, leading to revolutionary consciousness. Lenin argued that the proletariat, organized into a disciplined and centralized revolutionary party, could lead the struggle against capitalism and imperialism.</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Class Consciousness</a:t>
            </a:r>
            <a:r>
              <a:rPr lang="en-US" b="0" i="0" dirty="0">
                <a:solidFill>
                  <a:srgbClr val="0D0D0D"/>
                </a:solidFill>
                <a:effectLst/>
                <a:latin typeface="Times New Roman" panose="02020603050405020304" pitchFamily="18" charset="0"/>
                <a:cs typeface="Times New Roman" panose="02020603050405020304" pitchFamily="18" charset="0"/>
              </a:rPr>
              <a:t>: Lenin stressed the importance of cultivating class consciousness among the proletariat. He believed that workers, through education and revolutionary agitation, could become aware of their exploitation and oppression under capitalism. Lenin emphasized the role of revolutionary intellectuals and the party in raising the proletariat's consciousness and mobilizing them for revolutionary action.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4054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765EF-9682-86D0-05EF-FEFFE2E0EC2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0F10AB6-4F08-569B-A4F5-2D9363329CC4}"/>
              </a:ext>
            </a:extLst>
          </p:cNvPr>
          <p:cNvSpPr>
            <a:spLocks noGrp="1"/>
          </p:cNvSpPr>
          <p:nvPr>
            <p:ph idx="1"/>
          </p:nvPr>
        </p:nvSpPr>
        <p:spPr/>
        <p:txBody>
          <a:bodyPr>
            <a:normAutofit fontScale="92500" lnSpcReduction="20000"/>
          </a:bodyPr>
          <a:lstStyle/>
          <a:p>
            <a:pPr marL="0" indent="0" algn="just">
              <a:buNone/>
            </a:pPr>
            <a:r>
              <a:rPr lang="en-US" b="1" dirty="0">
                <a:solidFill>
                  <a:srgbClr val="0D0D0D"/>
                </a:solidFill>
                <a:latin typeface="Times New Roman" panose="02020603050405020304" pitchFamily="18" charset="0"/>
                <a:cs typeface="Times New Roman" panose="02020603050405020304" pitchFamily="18" charset="0"/>
              </a:rPr>
              <a:t>3. </a:t>
            </a:r>
            <a:r>
              <a:rPr lang="en-US" b="1" i="0" dirty="0">
                <a:solidFill>
                  <a:srgbClr val="0D0D0D"/>
                </a:solidFill>
                <a:effectLst/>
                <a:latin typeface="Times New Roman" panose="02020603050405020304" pitchFamily="18" charset="0"/>
                <a:cs typeface="Times New Roman" panose="02020603050405020304" pitchFamily="18" charset="0"/>
              </a:rPr>
              <a:t>Political Leadership</a:t>
            </a:r>
            <a:r>
              <a:rPr lang="en-US" b="0" i="0" dirty="0">
                <a:solidFill>
                  <a:srgbClr val="0D0D0D"/>
                </a:solidFill>
                <a:effectLst/>
                <a:latin typeface="Times New Roman" panose="02020603050405020304" pitchFamily="18" charset="0"/>
                <a:cs typeface="Times New Roman" panose="02020603050405020304" pitchFamily="18" charset="0"/>
              </a:rPr>
              <a:t>: Lenin emphasized the need for a vanguard party composed of professional revolutionaries to provide political leadership to the proletariat. He argued that the spontaneous economic struggles of workers would not automatically lead to revolutionary consciousness or effective action. Instead, a dedicated and disciplined party was necessary to organize and coordinate the proletariat's revolutionary struggle.</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4. Dictatorship of the Proletariat</a:t>
            </a:r>
            <a:r>
              <a:rPr lang="en-US" b="0" i="0" dirty="0">
                <a:solidFill>
                  <a:srgbClr val="0D0D0D"/>
                </a:solidFill>
                <a:effectLst/>
                <a:latin typeface="Times New Roman" panose="02020603050405020304" pitchFamily="18" charset="0"/>
                <a:cs typeface="Times New Roman" panose="02020603050405020304" pitchFamily="18" charset="0"/>
              </a:rPr>
              <a:t>: Lenin advocated for the establishment of a dictatorship of the proletariat as the political instrument for proletarian rule during the transition to socialism. He saw this as a necessary measure to suppress counter-revolutionary forces, dismantle capitalist institutions, and consolidate the gains of the revolution. Lenin's interpretation of the dictatorship of the proletariat emphasized workers' control over the means of production and the construction of a socialist society based on collective ownership and democratic decision-making.</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1033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5CE25-245B-A5B2-F58F-B5D37FB0912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F0EDB5B-BD51-57A5-6624-82AA69F8B322}"/>
              </a:ext>
            </a:extLst>
          </p:cNvPr>
          <p:cNvSpPr>
            <a:spLocks noGrp="1"/>
          </p:cNvSpPr>
          <p:nvPr>
            <p:ph idx="1"/>
          </p:nvPr>
        </p:nvSpPr>
        <p:spPr/>
        <p:txBody>
          <a:bodyPr>
            <a:normAutofit fontScale="85000" lnSpcReduction="1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5. Internationalism</a:t>
            </a:r>
            <a:r>
              <a:rPr lang="en-US" b="0" i="0" dirty="0">
                <a:solidFill>
                  <a:srgbClr val="0D0D0D"/>
                </a:solidFill>
                <a:effectLst/>
                <a:latin typeface="Times New Roman" panose="02020603050405020304" pitchFamily="18" charset="0"/>
                <a:cs typeface="Times New Roman" panose="02020603050405020304" pitchFamily="18" charset="0"/>
              </a:rPr>
              <a:t>: Lenin stressed the internationalist character of the proletariat's struggle. He argued that capitalism was a global system and that the proletariat's emancipation required international solidarity and cooperation. Lenin advocated for the formation of an international communist movement to unite workers across national boundaries and challenge capitalist imperialism on a global scale.</a:t>
            </a:r>
          </a:p>
          <a:p>
            <a:pPr marL="0" indent="0" algn="just">
              <a:buNone/>
            </a:pPr>
            <a:endParaRPr lang="en-US" b="0" i="0" dirty="0">
              <a:solidFill>
                <a:srgbClr val="0D0D0D"/>
              </a:solidFill>
              <a:effectLst/>
              <a:latin typeface="Times New Roman" panose="02020603050405020304" pitchFamily="18" charset="0"/>
              <a:cs typeface="Times New Roman" panose="02020603050405020304" pitchFamily="18" charset="0"/>
            </a:endParaRPr>
          </a:p>
          <a:p>
            <a:pPr marL="0" indent="0" algn="just">
              <a:buNone/>
            </a:pPr>
            <a:endParaRPr lang="en-US" b="0" i="0" dirty="0">
              <a:solidFill>
                <a:srgbClr val="0D0D0D"/>
              </a:solidFill>
              <a:effectLst/>
              <a:latin typeface="Times New Roman" panose="02020603050405020304" pitchFamily="18" charset="0"/>
              <a:cs typeface="Times New Roman" panose="02020603050405020304" pitchFamily="18" charset="0"/>
            </a:endParaRPr>
          </a:p>
          <a:p>
            <a:pPr marL="0" indent="0" algn="just">
              <a:buNone/>
            </a:pPr>
            <a:r>
              <a:rPr lang="en-US" b="0" i="0" dirty="0">
                <a:solidFill>
                  <a:srgbClr val="0D0D0D"/>
                </a:solidFill>
                <a:effectLst/>
                <a:latin typeface="Times New Roman" panose="02020603050405020304" pitchFamily="18" charset="0"/>
                <a:cs typeface="Times New Roman" panose="02020603050405020304" pitchFamily="18" charset="0"/>
              </a:rPr>
              <a:t>In summary, Lenin's interpretation of the role of the proletariat emphasized its revolutionary potential, the necessity of class consciousness and political leadership, the establishment of a dictatorship of the proletariat, and the importance of internationalism. His ideas continue to shape Marxist thought and inspire revolutionary movements seeking to overthrow capitalism and establish socialism.</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9044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2F5A0-E9FA-37B5-235E-9B0A6DBC3532}"/>
              </a:ext>
            </a:extLst>
          </p:cNvPr>
          <p:cNvSpPr>
            <a:spLocks noGrp="1"/>
          </p:cNvSpPr>
          <p:nvPr>
            <p:ph type="title"/>
          </p:nvPr>
        </p:nvSpPr>
        <p:spPr/>
        <p:txBody>
          <a:bodyPr>
            <a:normAutofit fontScale="90000"/>
          </a:bodyPr>
          <a:lstStyle/>
          <a:p>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Bourgeois Revolution and Proletariat Revolution</a:t>
            </a:r>
            <a:br>
              <a:rPr lang="en-IN"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DE8DE52F-BBBF-91A9-4CE7-52C914AB6E13}"/>
              </a:ext>
            </a:extLst>
          </p:cNvPr>
          <p:cNvSpPr>
            <a:spLocks noGrp="1"/>
          </p:cNvSpPr>
          <p:nvPr>
            <p:ph idx="1"/>
          </p:nvPr>
        </p:nvSpPr>
        <p:spPr/>
        <p:txBody>
          <a:bodyPr/>
          <a:lstStyle/>
          <a:p>
            <a:pPr marL="0" indent="0" algn="just">
              <a:buNone/>
            </a:pPr>
            <a:br>
              <a:rPr lang="en-US" dirty="0">
                <a:latin typeface="Times New Roman" panose="02020603050405020304" pitchFamily="18" charset="0"/>
                <a:cs typeface="Times New Roman" panose="02020603050405020304" pitchFamily="18" charset="0"/>
              </a:rPr>
            </a:br>
            <a:r>
              <a:rPr lang="en-US" b="0" i="0" dirty="0">
                <a:solidFill>
                  <a:srgbClr val="0D0D0D"/>
                </a:solidFill>
                <a:effectLst/>
                <a:latin typeface="Times New Roman" panose="02020603050405020304" pitchFamily="18" charset="0"/>
                <a:cs typeface="Times New Roman" panose="02020603050405020304" pitchFamily="18" charset="0"/>
              </a:rPr>
              <a:t>Lenin's understanding of bourgeois and proletarian revolutions was deeply rooted in Marxist theory and historical materialism. He analyzed these revolutions within the context of class struggle and the development of capitalist society, highlighting their distinct characteristics, goals, and implications for social change.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3248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E7E11-C5B5-09CF-2A8D-C40E2F5BD41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96DD4CD-5198-C6D0-AD78-AEAE1E5D0C1E}"/>
              </a:ext>
            </a:extLst>
          </p:cNvPr>
          <p:cNvSpPr>
            <a:spLocks noGrp="1"/>
          </p:cNvSpPr>
          <p:nvPr>
            <p:ph idx="1"/>
          </p:nvPr>
        </p:nvSpPr>
        <p:spPr/>
        <p:txBody>
          <a:bodyPr>
            <a:normAutofit fontScale="85000" lnSpcReduction="1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Bourgeois revolutions, according to Lenin, were historical events that marked the ascendance of the capitalist class, the bourgeoisie, to political power and the establishment of capitalist relations of production. These revolutions typically occurred in feudal or pre-capitalist societies characterized by rigid social hierarchies and aristocratic privilege. The bourgeoisie, as a rising class, sought to overthrow feudal aristocracy and absolute monarchies to create conditions conducive to capitalist development.</a:t>
            </a:r>
          </a:p>
          <a:p>
            <a:pPr algn="just"/>
            <a:r>
              <a:rPr lang="en-US" b="0" i="0" dirty="0">
                <a:solidFill>
                  <a:srgbClr val="0D0D0D"/>
                </a:solidFill>
                <a:effectLst/>
                <a:latin typeface="Times New Roman" panose="02020603050405020304" pitchFamily="18" charset="0"/>
                <a:cs typeface="Times New Roman" panose="02020603050405020304" pitchFamily="18" charset="0"/>
              </a:rPr>
              <a:t>In analyzing bourgeois revolutions, Lenin emphasized their progressive role in history. He recognized that these revolutions abolished feudal privileges, dismantled feudal social relations, and promoted the emergence of capitalism. Bourgeois revolutions introduced concepts such as private property rights, free markets, and political freedoms, laying the foundation for the dominance of capitalist relations of production. Examples of bourgeois revolutions include the English Civil War, the French Revolution, and the American Revolution.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114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F7A5-0648-8D38-2413-0F9006758C6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08C60CA-8481-0DE0-492B-BF0EAECBBB0E}"/>
              </a:ext>
            </a:extLst>
          </p:cNvPr>
          <p:cNvSpPr>
            <a:spLocks noGrp="1"/>
          </p:cNvSpPr>
          <p:nvPr>
            <p:ph idx="1"/>
          </p:nvPr>
        </p:nvSpPr>
        <p:spPr/>
        <p:txBody>
          <a:bodyPr>
            <a:normAutofit fontScale="77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However, Lenin also critiqued bourgeois revolutions for their limitations. While they represented a significant step forward in human progress by breaking the feudal shackles and promoting capitalist development, they ultimately reinforced capitalist exploitation and class inequality. Bourgeois revolutions replaced feudal forms of oppression with capitalist ones, consolidating the dominance of the bourgeoisie as the ruling class. This led Lenin to conclude that bourgeois revolutions, while historically progressive, were inherently limited by their inability to transcend the capitalist system.</a:t>
            </a:r>
          </a:p>
          <a:p>
            <a:pPr algn="just"/>
            <a:r>
              <a:rPr lang="en-US" b="0" i="0" dirty="0">
                <a:solidFill>
                  <a:srgbClr val="0D0D0D"/>
                </a:solidFill>
                <a:effectLst/>
                <a:latin typeface="Times New Roman" panose="02020603050405020304" pitchFamily="18" charset="0"/>
                <a:cs typeface="Times New Roman" panose="02020603050405020304" pitchFamily="18" charset="0"/>
              </a:rPr>
              <a:t>In contrast, proletarian revolutions represent the overthrow of capitalism by the working class, the proletariat, and the establishment of socialism. Lenin argued that capitalist development inevitably engenders class contradictions and crises, leading to heightened class struggle between the bourgeoisie and the proletariat. Proletarian revolutions aim to abolish capitalist private property, dismantle capitalist social relations, and establish a dictatorship of the proletariat as a transitional stage towards communism. This entails the socialization of the means of production, central planning of the economy, and the eventual withering away of the state.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5536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E8FD-66A2-36B7-EA44-1429DEC1E6B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51917CA-AEFE-027C-F8BA-9D8A18DA3494}"/>
              </a:ext>
            </a:extLst>
          </p:cNvPr>
          <p:cNvSpPr>
            <a:spLocks noGrp="1"/>
          </p:cNvSpPr>
          <p:nvPr>
            <p:ph idx="1"/>
          </p:nvPr>
        </p:nvSpPr>
        <p:spPr/>
        <p:txBody>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Lenin's analysis underscored the historical transition from bourgeois to proletarian revolutions as a necessary stage in the progression towards communism. While recognizing the progressive role of bourgeois revolutions in history, Lenin focused on the proletarian revolution as the ultimate path to emancipate humanity from capitalist exploitation and achieve a classless society.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9666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FC41B-C044-6AFC-C921-53EE2CBF61A1}"/>
              </a:ext>
            </a:extLst>
          </p:cNvPr>
          <p:cNvSpPr>
            <a:spLocks noGrp="1"/>
          </p:cNvSpPr>
          <p:nvPr>
            <p:ph type="title"/>
          </p:nvPr>
        </p:nvSpPr>
        <p:spPr/>
        <p:txBody>
          <a:bodyPr>
            <a:normAutofit fontScale="90000"/>
          </a:bodyPr>
          <a:lstStyle/>
          <a:p>
            <a:br>
              <a:rPr lang="en-IN" dirty="0">
                <a:latin typeface="Times New Roman" panose="02020603050405020304" pitchFamily="18" charset="0"/>
                <a:cs typeface="Times New Roman" panose="02020603050405020304" pitchFamily="18" charset="0"/>
              </a:rPr>
            </a:br>
            <a:r>
              <a:rPr lang="en-IN" dirty="0">
                <a:latin typeface="Times New Roman" panose="02020603050405020304" pitchFamily="18" charset="0"/>
                <a:cs typeface="Times New Roman" panose="02020603050405020304" pitchFamily="18" charset="0"/>
              </a:rPr>
              <a:t>Class Consciousness</a:t>
            </a:r>
            <a:br>
              <a:rPr lang="en-IN" dirty="0">
                <a:latin typeface="Times New Roman" panose="02020603050405020304" pitchFamily="18"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2C6D6505-A1AA-2275-B36D-422C88CFB8BF}"/>
              </a:ext>
            </a:extLst>
          </p:cNvPr>
          <p:cNvSpPr>
            <a:spLocks noGrp="1"/>
          </p:cNvSpPr>
          <p:nvPr>
            <p:ph idx="1"/>
          </p:nvPr>
        </p:nvSpPr>
        <p:spPr/>
        <p:txBody>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Vladimir Lenin, a central figure in Marxist thought and leader of the Russian Revolution, placed significant emphasis on the concept of "class consciousness" in his revolutionary theory. For Lenin, class consciousness was not merely an abstract idea but a critical factor in understanding the revolutionary potential of the working class and guiding its struggle against capitalism. Here's a comprehensive overview of Lenin's views on class consciousness: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31585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BD544-0B7A-C57E-C404-F53055FE210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4A710C6-4E04-F216-8702-932B3213AA6A}"/>
              </a:ext>
            </a:extLst>
          </p:cNvPr>
          <p:cNvSpPr>
            <a:spLocks noGrp="1"/>
          </p:cNvSpPr>
          <p:nvPr>
            <p:ph idx="1"/>
          </p:nvPr>
        </p:nvSpPr>
        <p:spPr/>
        <p:txBody>
          <a:bodyPr>
            <a:normAutofit fontScale="92500" lnSpcReduction="20000"/>
          </a:bodyPr>
          <a:lstStyle/>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Definition and Importance</a:t>
            </a:r>
            <a:r>
              <a:rPr lang="en-US" b="0" i="0" dirty="0">
                <a:solidFill>
                  <a:srgbClr val="0D0D0D"/>
                </a:solidFill>
                <a:effectLst/>
                <a:latin typeface="Times New Roman" panose="02020603050405020304" pitchFamily="18" charset="0"/>
                <a:cs typeface="Times New Roman" panose="02020603050405020304" pitchFamily="18" charset="0"/>
              </a:rPr>
              <a:t>: Class consciousness, as defined by Lenin, refers to the awareness among members of a social class of their shared interests, common oppressions, and the need for collective action to advance those interests. It involves recognizing one's class position within the social hierarchy and understanding the antagonistic relationship between different classes in society, particularly the conflict between the proletariat and the bourgeoisie.</a:t>
            </a:r>
          </a:p>
          <a:p>
            <a:pPr algn="just">
              <a:buFont typeface="+mj-lt"/>
              <a:buAutoNum type="arabicPeriod"/>
            </a:pPr>
            <a:r>
              <a:rPr lang="en-US" b="1" i="0" dirty="0">
                <a:solidFill>
                  <a:srgbClr val="0D0D0D"/>
                </a:solidFill>
                <a:effectLst/>
                <a:latin typeface="Times New Roman" panose="02020603050405020304" pitchFamily="18" charset="0"/>
                <a:cs typeface="Times New Roman" panose="02020603050405020304" pitchFamily="18" charset="0"/>
              </a:rPr>
              <a:t>Role in Revolution</a:t>
            </a:r>
            <a:r>
              <a:rPr lang="en-US" b="0" i="0" dirty="0">
                <a:solidFill>
                  <a:srgbClr val="0D0D0D"/>
                </a:solidFill>
                <a:effectLst/>
                <a:latin typeface="Times New Roman" panose="02020603050405020304" pitchFamily="18" charset="0"/>
                <a:cs typeface="Times New Roman" panose="02020603050405020304" pitchFamily="18" charset="0"/>
              </a:rPr>
              <a:t>: Lenin viewed class consciousness as a prerequisite for successful revolutionary action. He argued that the working class, in its natural state under capitalism, might not possess revolutionary consciousness spontaneously. Instead, it must be developed and cultivated through education, organization, and revolutionary struggle. Lenin believed that without a heightened class consciousness, the proletariat would remain susceptible to bourgeois ideology and manipulation.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9469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BED3F-8EC7-F5BF-1115-A9B09B6BA6FB}"/>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67C44AB2-2093-E549-E820-F567D3473CFC}"/>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Vladimir Ilyich Ulyanov, famously known as Lenin, was a revolutionary thinker and political leader whose ideology reshaped the course of history in the 20th century. Born in 1870 in Simbirsk, Russia, Lenin dedicated his life to the pursuit of Marxist principles and the overthrow of capitalism. He emerged as a prominent figure in the Russian Social Democratic </a:t>
            </a:r>
            <a:r>
              <a:rPr lang="en-US" b="0" i="0" dirty="0" err="1">
                <a:solidFill>
                  <a:srgbClr val="0D0D0D"/>
                </a:solidFill>
                <a:effectLst/>
                <a:latin typeface="Times New Roman" panose="02020603050405020304" pitchFamily="18" charset="0"/>
                <a:cs typeface="Times New Roman" panose="02020603050405020304" pitchFamily="18" charset="0"/>
              </a:rPr>
              <a:t>Labour</a:t>
            </a:r>
            <a:r>
              <a:rPr lang="en-US" b="0" i="0" dirty="0">
                <a:solidFill>
                  <a:srgbClr val="0D0D0D"/>
                </a:solidFill>
                <a:effectLst/>
                <a:latin typeface="Times New Roman" panose="02020603050405020304" pitchFamily="18" charset="0"/>
                <a:cs typeface="Times New Roman" panose="02020603050405020304" pitchFamily="18" charset="0"/>
              </a:rPr>
              <a:t> Party, advocating for the proletariat's rights and the establishment of a socialist state.</a:t>
            </a:r>
          </a:p>
          <a:p>
            <a:pPr algn="just"/>
            <a:r>
              <a:rPr lang="en-US" b="0" i="0" dirty="0">
                <a:solidFill>
                  <a:srgbClr val="0D0D0D"/>
                </a:solidFill>
                <a:effectLst/>
                <a:latin typeface="Times New Roman" panose="02020603050405020304" pitchFamily="18" charset="0"/>
                <a:cs typeface="Times New Roman" panose="02020603050405020304" pitchFamily="18" charset="0"/>
              </a:rPr>
              <a:t>Lenin's leadership during the October Revolution of 1917 propelled him to power as the head of the new Bolshevik government, marking the beginning of communist rule in Russia. As the architect of the world's first socialist state, Lenin implemented sweeping reforms, including the nationalization of industry and land redistribution, aiming to create a classless society.</a:t>
            </a:r>
          </a:p>
          <a:p>
            <a:pPr algn="just"/>
            <a:r>
              <a:rPr lang="en-US" b="0" i="0" dirty="0">
                <a:solidFill>
                  <a:srgbClr val="0D0D0D"/>
                </a:solidFill>
                <a:effectLst/>
                <a:latin typeface="Times New Roman" panose="02020603050405020304" pitchFamily="18" charset="0"/>
                <a:cs typeface="Times New Roman" panose="02020603050405020304" pitchFamily="18" charset="0"/>
              </a:rPr>
              <a:t>His writings, notably "What Is to Be Done?" and "State and Revolution," became foundational texts for Marxist thought and inspired revolutionary movements worldwide. Despite facing internal and external challenges, including civil war and foreign intervention, Lenin remained steadfast in his commitment to socialist principles.</a:t>
            </a:r>
          </a:p>
          <a:p>
            <a:pPr algn="just"/>
            <a:r>
              <a:rPr lang="en-US" b="0" i="0" dirty="0">
                <a:solidFill>
                  <a:srgbClr val="0D0D0D"/>
                </a:solidFill>
                <a:effectLst/>
                <a:latin typeface="Times New Roman" panose="02020603050405020304" pitchFamily="18" charset="0"/>
                <a:cs typeface="Times New Roman" panose="02020603050405020304" pitchFamily="18" charset="0"/>
              </a:rPr>
              <a:t>Lenin's legacy is complex, as his policies sparked both admiration and criticism. While celebrated by supporters for championing workers' rights and challenging imperialism, critics point to his authoritarian tactics and the suppression of dissent. Nevertheless, Lenin's imprint on history as a revolutionary thinker and leader is indelible, shaping the course of socialism and global politics for generations to come.</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4811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43FC0-A24C-C89C-F2D0-0F6223148E5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71C2773-2FDC-B344-85C9-02AB993718F2}"/>
              </a:ext>
            </a:extLst>
          </p:cNvPr>
          <p:cNvSpPr>
            <a:spLocks noGrp="1"/>
          </p:cNvSpPr>
          <p:nvPr>
            <p:ph idx="1"/>
          </p:nvPr>
        </p:nvSpPr>
        <p:spPr/>
        <p:txBody>
          <a:bodyPr>
            <a:normAutofit fontScale="85000" lnSpcReduction="1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3.Formation and Development</a:t>
            </a:r>
            <a:r>
              <a:rPr lang="en-US" b="0" i="0" dirty="0">
                <a:solidFill>
                  <a:srgbClr val="0D0D0D"/>
                </a:solidFill>
                <a:effectLst/>
                <a:latin typeface="Times New Roman" panose="02020603050405020304" pitchFamily="18" charset="0"/>
                <a:cs typeface="Times New Roman" panose="02020603050405020304" pitchFamily="18" charset="0"/>
              </a:rPr>
              <a:t>: Lenin identified various factors that contribute to the formation and development of class consciousness among the working class. These include economic exploitation and alienation experienced by workers under capitalism, political education and agitation conducted by revolutionary parties and leaders, participation in collective struggles and labor movements, and exposure to revolutionary ideas through literature, media, and social interaction.</a:t>
            </a:r>
          </a:p>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4.Role of Revolutionary Party</a:t>
            </a:r>
            <a:r>
              <a:rPr lang="en-US" b="0" i="0" dirty="0">
                <a:solidFill>
                  <a:srgbClr val="0D0D0D"/>
                </a:solidFill>
                <a:effectLst/>
                <a:latin typeface="Times New Roman" panose="02020603050405020304" pitchFamily="18" charset="0"/>
                <a:cs typeface="Times New Roman" panose="02020603050405020304" pitchFamily="18" charset="0"/>
              </a:rPr>
              <a:t>: Lenin emphasized the indispensable role of a vanguard revolutionary party in fostering class consciousness among the proletariat. He argued that the party, composed of professional revolutionaries, intellectuals, and advanced workers, should serve as the vanguard of the working class, guiding its political development, organizing its struggles, and articulating its revolutionary aims. The party plays a crucial role in raising the proletariat's awareness of its historical mission and mobilizing it for revolutionary action.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3187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98EF8-5057-D46D-C314-051809421F8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D84595C-4DBE-9C7B-094F-153C94072D96}"/>
              </a:ext>
            </a:extLst>
          </p:cNvPr>
          <p:cNvSpPr>
            <a:spLocks noGrp="1"/>
          </p:cNvSpPr>
          <p:nvPr>
            <p:ph idx="1"/>
          </p:nvPr>
        </p:nvSpPr>
        <p:spPr/>
        <p:txBody>
          <a:bodyPr>
            <a:normAutofit fontScale="77500" lnSpcReduction="20000"/>
          </a:bodyPr>
          <a:lstStyle/>
          <a:p>
            <a:pPr marL="0" indent="0" algn="just">
              <a:buNone/>
            </a:pPr>
            <a:r>
              <a:rPr lang="en-US" b="1" i="0" dirty="0">
                <a:solidFill>
                  <a:srgbClr val="0D0D0D"/>
                </a:solidFill>
                <a:effectLst/>
                <a:latin typeface="Times New Roman" panose="02020603050405020304" pitchFamily="18" charset="0"/>
                <a:cs typeface="Times New Roman" panose="02020603050405020304" pitchFamily="18" charset="0"/>
              </a:rPr>
              <a:t>5. Struggle against False Consciousness</a:t>
            </a:r>
            <a:r>
              <a:rPr lang="en-US" b="0" i="0" dirty="0">
                <a:solidFill>
                  <a:srgbClr val="0D0D0D"/>
                </a:solidFill>
                <a:effectLst/>
                <a:latin typeface="Times New Roman" panose="02020603050405020304" pitchFamily="18" charset="0"/>
                <a:cs typeface="Times New Roman" panose="02020603050405020304" pitchFamily="18" charset="0"/>
              </a:rPr>
              <a:t>: Lenin recognized the pervasive influence of bourgeois ideology and false consciousness, which obscures the true nature of class relations and perpetuates capitalist exploitation. He stressed the need for constant ideological struggle against bourgeois propaganda, reformism, and opportunism within the workers' movement. This entails exposing the contradictions of capitalism, debunking bourgeois myths, and promoting revolutionary class solidarity and unity.</a:t>
            </a:r>
          </a:p>
          <a:p>
            <a:pPr marL="0" indent="0" algn="just">
              <a:buNone/>
            </a:pPr>
            <a:endParaRPr lang="en-US" b="0" i="0" dirty="0">
              <a:solidFill>
                <a:srgbClr val="0D0D0D"/>
              </a:solidFill>
              <a:effectLst/>
              <a:latin typeface="Times New Roman" panose="02020603050405020304" pitchFamily="18" charset="0"/>
              <a:cs typeface="Times New Roman" panose="02020603050405020304" pitchFamily="18" charset="0"/>
            </a:endParaRPr>
          </a:p>
          <a:p>
            <a:pPr marL="0" indent="0" algn="just">
              <a:buNone/>
            </a:pPr>
            <a:endParaRPr lang="en-US" b="0" i="0" dirty="0">
              <a:solidFill>
                <a:srgbClr val="0D0D0D"/>
              </a:solidFill>
              <a:effectLst/>
              <a:latin typeface="Times New Roman" panose="02020603050405020304" pitchFamily="18" charset="0"/>
              <a:cs typeface="Times New Roman" panose="02020603050405020304" pitchFamily="18" charset="0"/>
            </a:endParaRPr>
          </a:p>
          <a:p>
            <a:pPr marL="0" indent="0" algn="just">
              <a:buNone/>
            </a:pPr>
            <a:r>
              <a:rPr lang="en-US" b="0" i="0" dirty="0">
                <a:solidFill>
                  <a:srgbClr val="0D0D0D"/>
                </a:solidFill>
                <a:effectLst/>
                <a:latin typeface="Times New Roman" panose="02020603050405020304" pitchFamily="18" charset="0"/>
                <a:cs typeface="Times New Roman" panose="02020603050405020304" pitchFamily="18" charset="0"/>
              </a:rPr>
              <a:t>In summary, Lenin's conception of class consciousness highlights its central importance in the revolutionary process. He viewed the development of class consciousness among the proletariat as a dynamic and ongoing process that requires conscious effort, organization, and leadership. Class consciousness serves as a guiding force for the working class in its struggle against capitalism, leading ultimately to the overthrow of bourgeois rule and the establishment of a socialist society.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9140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AA3AC-67AA-2C32-14A8-41A0ED369382}"/>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Statements:</a:t>
            </a:r>
          </a:p>
        </p:txBody>
      </p:sp>
      <p:sp>
        <p:nvSpPr>
          <p:cNvPr id="3" name="Content Placeholder 2">
            <a:extLst>
              <a:ext uri="{FF2B5EF4-FFF2-40B4-BE49-F238E27FC236}">
                <a16:creationId xmlns:a16="http://schemas.microsoft.com/office/drawing/2014/main" id="{A05D6F2F-890A-0B67-FD78-92C89C035A2D}"/>
              </a:ext>
            </a:extLst>
          </p:cNvPr>
          <p:cNvSpPr>
            <a:spLocks noGrp="1"/>
          </p:cNvSpPr>
          <p:nvPr>
            <p:ph idx="1"/>
          </p:nvPr>
        </p:nvSpPr>
        <p:spPr/>
        <p:txBody>
          <a:bodyPr>
            <a:normAutofit/>
          </a:bodyPr>
          <a:lstStyle/>
          <a:p>
            <a:pPr algn="just"/>
            <a:r>
              <a:rPr lang="en-US" b="0" i="0" dirty="0">
                <a:solidFill>
                  <a:srgbClr val="101010"/>
                </a:solidFill>
                <a:effectLst/>
                <a:latin typeface="Times New Roman" panose="02020603050405020304" pitchFamily="18" charset="0"/>
                <a:cs typeface="Times New Roman" panose="02020603050405020304" pitchFamily="18" charset="0"/>
              </a:rPr>
              <a:t>One man with a gun can control 100 without one.</a:t>
            </a:r>
          </a:p>
          <a:p>
            <a:pPr algn="just"/>
            <a:r>
              <a:rPr lang="en-US" b="0" i="0" dirty="0">
                <a:solidFill>
                  <a:srgbClr val="101010"/>
                </a:solidFill>
                <a:effectLst/>
                <a:latin typeface="Times New Roman" panose="02020603050405020304" pitchFamily="18" charset="0"/>
                <a:cs typeface="Times New Roman" panose="02020603050405020304" pitchFamily="18" charset="0"/>
              </a:rPr>
              <a:t>The way to crush the bourgeoisie is to grind them between the millstones of taxation and inflation.</a:t>
            </a:r>
            <a:endParaRPr lang="en-US" dirty="0">
              <a:solidFill>
                <a:srgbClr val="101010"/>
              </a:solidFill>
              <a:latin typeface="Times New Roman" panose="02020603050405020304" pitchFamily="18" charset="0"/>
              <a:cs typeface="Times New Roman" panose="02020603050405020304" pitchFamily="18" charset="0"/>
            </a:endParaRPr>
          </a:p>
          <a:p>
            <a:pPr algn="just"/>
            <a:r>
              <a:rPr lang="en-US" b="0" i="0" dirty="0">
                <a:solidFill>
                  <a:srgbClr val="101010"/>
                </a:solidFill>
                <a:effectLst/>
                <a:latin typeface="Times New Roman" panose="02020603050405020304" pitchFamily="18" charset="0"/>
                <a:cs typeface="Times New Roman" panose="02020603050405020304" pitchFamily="18" charset="0"/>
              </a:rPr>
              <a:t>The way to crush the bourgeoisie is to grind them between the millstones of taxation and inflation.</a:t>
            </a:r>
          </a:p>
          <a:p>
            <a:pPr algn="just"/>
            <a:r>
              <a:rPr lang="en-US" b="0" i="0" dirty="0">
                <a:solidFill>
                  <a:srgbClr val="101010"/>
                </a:solidFill>
                <a:effectLst/>
                <a:latin typeface="Times New Roman" panose="02020603050405020304" pitchFamily="18" charset="0"/>
                <a:cs typeface="Times New Roman" panose="02020603050405020304" pitchFamily="18" charset="0"/>
              </a:rPr>
              <a:t>Without revolutionary theory there can be no revolutionary movement.</a:t>
            </a:r>
            <a:endParaRPr lang="en-US" dirty="0">
              <a:solidFill>
                <a:srgbClr val="101010"/>
              </a:solidFill>
              <a:latin typeface="Times New Roman" panose="02020603050405020304" pitchFamily="18" charset="0"/>
              <a:cs typeface="Times New Roman" panose="02020603050405020304" pitchFamily="18" charset="0"/>
            </a:endParaRPr>
          </a:p>
          <a:p>
            <a:pPr algn="just"/>
            <a:r>
              <a:rPr lang="en-US" b="0" i="0" dirty="0">
                <a:solidFill>
                  <a:srgbClr val="101010"/>
                </a:solidFill>
                <a:effectLst/>
                <a:latin typeface="Times New Roman" panose="02020603050405020304" pitchFamily="18" charset="0"/>
                <a:cs typeface="Times New Roman" panose="02020603050405020304" pitchFamily="18" charset="0"/>
              </a:rPr>
              <a:t>Give me four years to teach the children and the seed I have sown will never be uprooted.</a:t>
            </a:r>
          </a:p>
          <a:p>
            <a:pPr algn="just"/>
            <a:r>
              <a:rPr lang="en-US" b="0" i="0" dirty="0">
                <a:solidFill>
                  <a:srgbClr val="101010"/>
                </a:solidFill>
                <a:effectLst/>
                <a:latin typeface="Times New Roman" panose="02020603050405020304" pitchFamily="18" charset="0"/>
                <a:cs typeface="Times New Roman" panose="02020603050405020304" pitchFamily="18" charset="0"/>
              </a:rPr>
              <a:t>A lie told often enough becomes the truth.</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90581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CEB4B-BE07-5FC6-5449-D6FE1CCCCB4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04AD6B8-7F16-8004-9515-78389CA9B0E4}"/>
              </a:ext>
            </a:extLst>
          </p:cNvPr>
          <p:cNvSpPr>
            <a:spLocks noGrp="1"/>
          </p:cNvSpPr>
          <p:nvPr>
            <p:ph idx="1"/>
          </p:nvPr>
        </p:nvSpPr>
        <p:spPr/>
        <p:txBody>
          <a:bodyPr>
            <a:normAutofit fontScale="85000" lnSpcReduction="20000"/>
          </a:bodyPr>
          <a:lstStyle/>
          <a:p>
            <a:pPr algn="just"/>
            <a:r>
              <a:rPr lang="en-US" b="0" i="0" dirty="0">
                <a:solidFill>
                  <a:srgbClr val="101010"/>
                </a:solidFill>
                <a:effectLst/>
                <a:latin typeface="Times New Roman" panose="02020603050405020304" pitchFamily="18" charset="0"/>
                <a:cs typeface="Times New Roman" panose="02020603050405020304" pitchFamily="18" charset="0"/>
              </a:rPr>
              <a:t>The goal of socialism is communism.</a:t>
            </a:r>
          </a:p>
          <a:p>
            <a:pPr algn="just"/>
            <a:r>
              <a:rPr lang="en-US" b="0" i="0" dirty="0">
                <a:solidFill>
                  <a:srgbClr val="101010"/>
                </a:solidFill>
                <a:effectLst/>
                <a:latin typeface="Times New Roman" panose="02020603050405020304" pitchFamily="18" charset="0"/>
                <a:cs typeface="Times New Roman" panose="02020603050405020304" pitchFamily="18" charset="0"/>
              </a:rPr>
              <a:t>Give us the child for 8 years and it will be a Bolshevik forever.</a:t>
            </a:r>
            <a:endParaRPr lang="en-US" dirty="0">
              <a:solidFill>
                <a:srgbClr val="101010"/>
              </a:solidFill>
              <a:latin typeface="Times New Roman" panose="02020603050405020304" pitchFamily="18" charset="0"/>
              <a:cs typeface="Times New Roman" panose="02020603050405020304" pitchFamily="18" charset="0"/>
            </a:endParaRPr>
          </a:p>
          <a:p>
            <a:pPr algn="just"/>
            <a:r>
              <a:rPr lang="en-US" b="0" i="0" dirty="0">
                <a:solidFill>
                  <a:srgbClr val="101010"/>
                </a:solidFill>
                <a:effectLst/>
                <a:latin typeface="Times New Roman" panose="02020603050405020304" pitchFamily="18" charset="0"/>
                <a:cs typeface="Times New Roman" panose="02020603050405020304" pitchFamily="18" charset="0"/>
              </a:rPr>
              <a:t>There are no morals in politics; there is only expedience. A scoundrel may be of use to us just because he is a scoundrel.</a:t>
            </a:r>
          </a:p>
          <a:p>
            <a:pPr algn="just"/>
            <a:r>
              <a:rPr lang="en-US" b="0" i="0" dirty="0">
                <a:solidFill>
                  <a:srgbClr val="101010"/>
                </a:solidFill>
                <a:effectLst/>
                <a:latin typeface="Times New Roman" panose="02020603050405020304" pitchFamily="18" charset="0"/>
                <a:cs typeface="Times New Roman" panose="02020603050405020304" pitchFamily="18" charset="0"/>
              </a:rPr>
              <a:t>Democracy is indispensable to socialism.</a:t>
            </a:r>
          </a:p>
          <a:p>
            <a:pPr algn="just"/>
            <a:r>
              <a:rPr lang="en-US" b="0" i="0" dirty="0">
                <a:solidFill>
                  <a:srgbClr val="101010"/>
                </a:solidFill>
                <a:effectLst/>
                <a:latin typeface="Times New Roman" panose="02020603050405020304" pitchFamily="18" charset="0"/>
                <a:cs typeface="Times New Roman" panose="02020603050405020304" pitchFamily="18" charset="0"/>
              </a:rPr>
              <a:t>The best way to destroy the capitalist system is to debauch the currency.</a:t>
            </a:r>
            <a:endParaRPr lang="en-US" dirty="0">
              <a:solidFill>
                <a:srgbClr val="101010"/>
              </a:solidFill>
              <a:latin typeface="Times New Roman" panose="02020603050405020304" pitchFamily="18" charset="0"/>
              <a:cs typeface="Times New Roman" panose="02020603050405020304" pitchFamily="18" charset="0"/>
            </a:endParaRPr>
          </a:p>
          <a:p>
            <a:pPr algn="just"/>
            <a:r>
              <a:rPr lang="en-US" b="0" i="0" dirty="0">
                <a:solidFill>
                  <a:srgbClr val="101010"/>
                </a:solidFill>
                <a:effectLst/>
                <a:latin typeface="Times New Roman" panose="02020603050405020304" pitchFamily="18" charset="0"/>
                <a:cs typeface="Times New Roman" panose="02020603050405020304" pitchFamily="18" charset="0"/>
              </a:rPr>
              <a:t>The oppressed are allowed once every few years to decide which particular representatives of the oppressing class are to represent and repress them in parliament.</a:t>
            </a:r>
          </a:p>
          <a:p>
            <a:pPr algn="just"/>
            <a:r>
              <a:rPr lang="en-US" b="0" i="0" dirty="0">
                <a:solidFill>
                  <a:srgbClr val="101010"/>
                </a:solidFill>
                <a:effectLst/>
                <a:latin typeface="Times New Roman" panose="02020603050405020304" pitchFamily="18" charset="0"/>
                <a:cs typeface="Times New Roman" panose="02020603050405020304" pitchFamily="18" charset="0"/>
              </a:rPr>
              <a:t>Despair is typical of those who do not understand the causes of evil, see no way out, and are incapable of struggle. The modern industrial proletariat does not belong to the category of such classes.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68987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F7DB1-3645-94C5-DA10-52BB70968F5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2692E2C-3885-EDC3-05AD-D263250D2A36}"/>
              </a:ext>
            </a:extLst>
          </p:cNvPr>
          <p:cNvSpPr>
            <a:spLocks noGrp="1"/>
          </p:cNvSpPr>
          <p:nvPr>
            <p:ph idx="1"/>
          </p:nvPr>
        </p:nvSpPr>
        <p:spPr/>
        <p:txBody>
          <a:bodyPr>
            <a:normAutofit/>
          </a:bodyPr>
          <a:lstStyle/>
          <a:p>
            <a:pPr algn="just"/>
            <a:r>
              <a:rPr lang="en-US" b="0" i="0" dirty="0">
                <a:solidFill>
                  <a:srgbClr val="101010"/>
                </a:solidFill>
                <a:effectLst/>
                <a:latin typeface="Times New Roman" panose="02020603050405020304" pitchFamily="18" charset="0"/>
                <a:cs typeface="Times New Roman" panose="02020603050405020304" pitchFamily="18" charset="0"/>
              </a:rPr>
              <a:t>No amount of political freedom will satisfy the hungry masses.</a:t>
            </a:r>
          </a:p>
          <a:p>
            <a:pPr algn="just"/>
            <a:r>
              <a:rPr lang="en-US" b="0" i="0" dirty="0">
                <a:solidFill>
                  <a:srgbClr val="101010"/>
                </a:solidFill>
                <a:effectLst/>
                <a:latin typeface="Times New Roman" panose="02020603050405020304" pitchFamily="18" charset="0"/>
                <a:cs typeface="Times New Roman" panose="02020603050405020304" pitchFamily="18" charset="0"/>
              </a:rPr>
              <a:t>Fascism is capitalism in decay.</a:t>
            </a:r>
            <a:endParaRPr lang="en-US" dirty="0">
              <a:solidFill>
                <a:srgbClr val="101010"/>
              </a:solidFill>
              <a:latin typeface="Times New Roman" panose="02020603050405020304" pitchFamily="18" charset="0"/>
              <a:cs typeface="Times New Roman" panose="02020603050405020304" pitchFamily="18" charset="0"/>
            </a:endParaRPr>
          </a:p>
          <a:p>
            <a:pPr algn="just"/>
            <a:r>
              <a:rPr lang="en-US" b="0" i="0" dirty="0">
                <a:solidFill>
                  <a:srgbClr val="101010"/>
                </a:solidFill>
                <a:effectLst/>
                <a:latin typeface="Times New Roman" panose="02020603050405020304" pitchFamily="18" charset="0"/>
                <a:cs typeface="Times New Roman" panose="02020603050405020304" pitchFamily="18" charset="0"/>
              </a:rPr>
              <a:t>Sometimes - history needs a push.</a:t>
            </a:r>
          </a:p>
          <a:p>
            <a:pPr algn="just"/>
            <a:r>
              <a:rPr lang="en-US" b="0" i="0" dirty="0">
                <a:solidFill>
                  <a:srgbClr val="101010"/>
                </a:solidFill>
                <a:effectLst/>
                <a:latin typeface="Times New Roman" panose="02020603050405020304" pitchFamily="18" charset="0"/>
                <a:cs typeface="Times New Roman" panose="02020603050405020304" pitchFamily="18" charset="0"/>
              </a:rPr>
              <a:t>It is true that liberty is precious; so precious that it must be carefully rationed.</a:t>
            </a:r>
            <a:endParaRPr lang="en-US" dirty="0">
              <a:solidFill>
                <a:srgbClr val="101010"/>
              </a:solidFill>
              <a:latin typeface="Times New Roman" panose="02020603050405020304" pitchFamily="18" charset="0"/>
              <a:cs typeface="Times New Roman" panose="02020603050405020304" pitchFamily="18" charset="0"/>
            </a:endParaRPr>
          </a:p>
          <a:p>
            <a:pPr algn="just"/>
            <a:r>
              <a:rPr lang="en-US" b="0" i="0" dirty="0">
                <a:solidFill>
                  <a:srgbClr val="101010"/>
                </a:solidFill>
                <a:effectLst/>
                <a:latin typeface="Times New Roman" panose="02020603050405020304" pitchFamily="18" charset="0"/>
                <a:cs typeface="Times New Roman" panose="02020603050405020304" pitchFamily="18" charset="0"/>
              </a:rPr>
              <a:t>When there is state there can be no freedom, but when there is freedom there will be no state.</a:t>
            </a:r>
          </a:p>
          <a:p>
            <a:pPr algn="just"/>
            <a:r>
              <a:rPr lang="en-US" b="0" i="0" dirty="0">
                <a:solidFill>
                  <a:srgbClr val="101010"/>
                </a:solidFill>
                <a:effectLst/>
                <a:latin typeface="Times New Roman" panose="02020603050405020304" pitchFamily="18" charset="0"/>
                <a:cs typeface="Times New Roman" panose="02020603050405020304" pitchFamily="18" charset="0"/>
              </a:rPr>
              <a:t>A revolution is impossible without a revolutionary situation; furthermore, not every revolutionary situation leads to revolution.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62847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3CF22-077E-EFB4-50B4-3078E3F3360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BFFBE97-2DDB-D830-B9B9-5766769EDC5B}"/>
              </a:ext>
            </a:extLst>
          </p:cNvPr>
          <p:cNvSpPr>
            <a:spLocks noGrp="1"/>
          </p:cNvSpPr>
          <p:nvPr>
            <p:ph idx="1"/>
          </p:nvPr>
        </p:nvSpPr>
        <p:spPr/>
        <p:txBody>
          <a:bodyPr/>
          <a:lstStyle/>
          <a:p>
            <a:pPr algn="just"/>
            <a:r>
              <a:rPr lang="en-US" b="0" i="0" dirty="0">
                <a:solidFill>
                  <a:srgbClr val="101010"/>
                </a:solidFill>
                <a:effectLst/>
                <a:latin typeface="Times New Roman" panose="02020603050405020304" pitchFamily="18" charset="0"/>
                <a:cs typeface="Times New Roman" panose="02020603050405020304" pitchFamily="18" charset="0"/>
              </a:rPr>
              <a:t>Can a nation be free if it oppresses other nations? It cannot.</a:t>
            </a:r>
          </a:p>
          <a:p>
            <a:pPr algn="just"/>
            <a:r>
              <a:rPr lang="en-US" b="0" i="0" dirty="0">
                <a:solidFill>
                  <a:srgbClr val="101010"/>
                </a:solidFill>
                <a:effectLst/>
                <a:latin typeface="Times New Roman" panose="02020603050405020304" pitchFamily="18" charset="0"/>
                <a:cs typeface="Times New Roman" panose="02020603050405020304" pitchFamily="18" charset="0"/>
              </a:rPr>
              <a:t>Politics begin where the masses are, not where there are thousands, but where there are millions, that is where serious politics begin.</a:t>
            </a:r>
            <a:endParaRPr lang="en-US" dirty="0">
              <a:solidFill>
                <a:srgbClr val="101010"/>
              </a:solidFill>
              <a:latin typeface="Times New Roman" panose="02020603050405020304" pitchFamily="18" charset="0"/>
              <a:cs typeface="Times New Roman" panose="02020603050405020304" pitchFamily="18" charset="0"/>
            </a:endParaRPr>
          </a:p>
          <a:p>
            <a:pPr algn="just"/>
            <a:r>
              <a:rPr lang="en-US" b="0" i="0" dirty="0">
                <a:solidFill>
                  <a:srgbClr val="101010"/>
                </a:solidFill>
                <a:effectLst/>
                <a:latin typeface="Times New Roman" panose="02020603050405020304" pitchFamily="18" charset="0"/>
                <a:cs typeface="Times New Roman" panose="02020603050405020304" pitchFamily="18" charset="0"/>
              </a:rPr>
              <a:t>Every cook has to learn how to govern the state.</a:t>
            </a:r>
          </a:p>
          <a:p>
            <a:pPr algn="just"/>
            <a:r>
              <a:rPr lang="en-US" b="0" i="0" dirty="0">
                <a:solidFill>
                  <a:srgbClr val="101010"/>
                </a:solidFill>
                <a:effectLst/>
                <a:latin typeface="Times New Roman" panose="02020603050405020304" pitchFamily="18" charset="0"/>
                <a:cs typeface="Times New Roman" panose="02020603050405020304" pitchFamily="18" charset="0"/>
              </a:rPr>
              <a:t>Capitalists are no more capable of self-sacrifice than a man is capable of lifting himself up by his own bootstraps.</a:t>
            </a:r>
          </a:p>
          <a:p>
            <a:pPr algn="just"/>
            <a:r>
              <a:rPr lang="en-US" b="0" i="0" dirty="0">
                <a:solidFill>
                  <a:srgbClr val="101010"/>
                </a:solidFill>
                <a:effectLst/>
                <a:latin typeface="Times New Roman" panose="02020603050405020304" pitchFamily="18" charset="0"/>
                <a:cs typeface="Times New Roman" panose="02020603050405020304" pitchFamily="18" charset="0"/>
              </a:rPr>
              <a:t>The press should be not only a collective propagandist and a collective agitator, but also a collective organizer of the masses.</a:t>
            </a:r>
            <a:endParaRPr lang="en-US" dirty="0">
              <a:solidFill>
                <a:srgbClr val="101010"/>
              </a:solidFill>
              <a:latin typeface="Times New Roman" panose="02020603050405020304" pitchFamily="18" charset="0"/>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7617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4029-FB9E-236B-5B38-E0A487E6C6D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079CCBA-0AA9-935D-9B38-F7163F6DF4BC}"/>
              </a:ext>
            </a:extLst>
          </p:cNvPr>
          <p:cNvSpPr>
            <a:spLocks noGrp="1"/>
          </p:cNvSpPr>
          <p:nvPr>
            <p:ph idx="1"/>
          </p:nvPr>
        </p:nvSpPr>
        <p:spPr/>
        <p:txBody>
          <a:bodyPr>
            <a:normAutofit lnSpcReduction="10000"/>
          </a:bodyPr>
          <a:lstStyle/>
          <a:p>
            <a:r>
              <a:rPr lang="en-US" b="0" i="0" dirty="0">
                <a:solidFill>
                  <a:srgbClr val="101010"/>
                </a:solidFill>
                <a:effectLst/>
                <a:latin typeface="Times New Roman" panose="02020603050405020304" pitchFamily="18" charset="0"/>
                <a:cs typeface="Times New Roman" panose="02020603050405020304" pitchFamily="18" charset="0"/>
              </a:rPr>
              <a:t>Freedom in capitalist society always remains about the same as it was in ancient Greek republics: Freedom for slave owners.</a:t>
            </a:r>
          </a:p>
          <a:p>
            <a:r>
              <a:rPr lang="en-US" b="0" i="0" dirty="0">
                <a:solidFill>
                  <a:srgbClr val="101010"/>
                </a:solidFill>
                <a:effectLst/>
                <a:latin typeface="Times New Roman" panose="02020603050405020304" pitchFamily="18" charset="0"/>
                <a:cs typeface="Times New Roman" panose="02020603050405020304" pitchFamily="18" charset="0"/>
              </a:rPr>
              <a:t>Any cook should be able to run the country.</a:t>
            </a:r>
            <a:endParaRPr lang="en-US" dirty="0">
              <a:solidFill>
                <a:srgbClr val="101010"/>
              </a:solidFill>
              <a:latin typeface="Times New Roman" panose="02020603050405020304" pitchFamily="18" charset="0"/>
              <a:cs typeface="Times New Roman" panose="02020603050405020304" pitchFamily="18" charset="0"/>
            </a:endParaRPr>
          </a:p>
          <a:p>
            <a:r>
              <a:rPr lang="en-US" b="0" i="0" dirty="0">
                <a:solidFill>
                  <a:srgbClr val="101010"/>
                </a:solidFill>
                <a:effectLst/>
                <a:latin typeface="Times New Roman" panose="02020603050405020304" pitchFamily="18" charset="0"/>
                <a:cs typeface="Times New Roman" panose="02020603050405020304" pitchFamily="18" charset="0"/>
              </a:rPr>
              <a:t>The most important thing when ill is to never lose heart.</a:t>
            </a:r>
          </a:p>
          <a:p>
            <a:r>
              <a:rPr lang="en-US" b="0" i="0" dirty="0">
                <a:solidFill>
                  <a:srgbClr val="101010"/>
                </a:solidFill>
                <a:effectLst/>
                <a:latin typeface="Times New Roman" panose="02020603050405020304" pitchFamily="18" charset="0"/>
                <a:cs typeface="Times New Roman" panose="02020603050405020304" pitchFamily="18" charset="0"/>
              </a:rPr>
              <a:t>Crime is a product of social excess.</a:t>
            </a:r>
            <a:endParaRPr lang="en-US" dirty="0">
              <a:solidFill>
                <a:srgbClr val="101010"/>
              </a:solidFill>
              <a:latin typeface="Times New Roman" panose="02020603050405020304" pitchFamily="18" charset="0"/>
              <a:cs typeface="Times New Roman" panose="02020603050405020304" pitchFamily="18" charset="0"/>
            </a:endParaRPr>
          </a:p>
          <a:p>
            <a:r>
              <a:rPr lang="en-US" b="0" i="0" dirty="0">
                <a:solidFill>
                  <a:srgbClr val="101010"/>
                </a:solidFill>
                <a:effectLst/>
                <a:latin typeface="Times New Roman" panose="02020603050405020304" pitchFamily="18" charset="0"/>
                <a:cs typeface="Times New Roman" panose="02020603050405020304" pitchFamily="18" charset="0"/>
              </a:rPr>
              <a:t>Communism is Soviet power plus the electrification of the whole country.</a:t>
            </a:r>
          </a:p>
          <a:p>
            <a:r>
              <a:rPr lang="en-US" b="0" i="0" dirty="0">
                <a:solidFill>
                  <a:srgbClr val="101010"/>
                </a:solidFill>
                <a:effectLst/>
                <a:latin typeface="Times New Roman" panose="02020603050405020304" pitchFamily="18" charset="0"/>
                <a:cs typeface="Times New Roman" panose="02020603050405020304" pitchFamily="18" charset="0"/>
              </a:rPr>
              <a:t>If it were necessary to give the briefest possible definition of imperialism, we should have to say that imperialism is the monopoly stage of capitalism.</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9244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75571-DD79-87FF-686D-EC483A4EBB5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57972E3-FE19-5C67-5636-B5266B71D6B2}"/>
              </a:ext>
            </a:extLst>
          </p:cNvPr>
          <p:cNvSpPr>
            <a:spLocks noGrp="1"/>
          </p:cNvSpPr>
          <p:nvPr>
            <p:ph idx="1"/>
          </p:nvPr>
        </p:nvSpPr>
        <p:spPr/>
        <p:txBody>
          <a:bodyPr/>
          <a:lstStyle/>
          <a:p>
            <a:pPr algn="just"/>
            <a:r>
              <a:rPr lang="en-US" b="0" i="0" dirty="0">
                <a:solidFill>
                  <a:srgbClr val="101010"/>
                </a:solidFill>
                <a:effectLst/>
                <a:latin typeface="Times New Roman" panose="02020603050405020304" pitchFamily="18" charset="0"/>
                <a:cs typeface="Times New Roman" panose="02020603050405020304" pitchFamily="18" charset="0"/>
              </a:rPr>
              <a:t>Our program necessarily includes the propaganda of atheism.</a:t>
            </a:r>
          </a:p>
          <a:p>
            <a:pPr algn="just"/>
            <a:r>
              <a:rPr lang="en-US" b="0" i="0" dirty="0">
                <a:solidFill>
                  <a:srgbClr val="101010"/>
                </a:solidFill>
                <a:effectLst/>
                <a:latin typeface="Times New Roman" panose="02020603050405020304" pitchFamily="18" charset="0"/>
                <a:cs typeface="Times New Roman" panose="02020603050405020304" pitchFamily="18" charset="0"/>
              </a:rPr>
              <a:t>Without a revolutionary theory there cannot be a revolutionary movement.</a:t>
            </a:r>
            <a:endParaRPr lang="en-US" dirty="0">
              <a:solidFill>
                <a:srgbClr val="101010"/>
              </a:solidFill>
              <a:latin typeface="Times New Roman" panose="02020603050405020304" pitchFamily="18" charset="0"/>
              <a:cs typeface="Times New Roman" panose="02020603050405020304" pitchFamily="18" charset="0"/>
            </a:endParaRPr>
          </a:p>
          <a:p>
            <a:pPr algn="just"/>
            <a:r>
              <a:rPr lang="en-US" b="0" i="0" dirty="0">
                <a:solidFill>
                  <a:srgbClr val="101010"/>
                </a:solidFill>
                <a:effectLst/>
                <a:latin typeface="Times New Roman" panose="02020603050405020304" pitchFamily="18" charset="0"/>
                <a:cs typeface="Times New Roman" panose="02020603050405020304" pitchFamily="18" charset="0"/>
              </a:rPr>
              <a:t>When one makes a Revolution, one cannot mark time; one must always go forward - or go back. He who now talks about the 'freedom of the press' goes backward, and halts our headlong course towards Socialism.</a:t>
            </a:r>
          </a:p>
          <a:p>
            <a:pPr algn="just"/>
            <a:r>
              <a:rPr lang="en-US" b="0" i="0" dirty="0">
                <a:solidFill>
                  <a:srgbClr val="101010"/>
                </a:solidFill>
                <a:effectLst/>
                <a:latin typeface="Times New Roman" panose="02020603050405020304" pitchFamily="18" charset="0"/>
                <a:cs typeface="Times New Roman" panose="02020603050405020304" pitchFamily="18" charset="0"/>
              </a:rPr>
              <a:t>If Socialism can only be realized when the intellectual development of all the people permits it, then we shall not see Socialism for at least five hundred years.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5700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97EE2-63AA-E47E-5BF9-9379AC4EA4C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6146520-B9BD-B143-5FD2-085B81C18174}"/>
              </a:ext>
            </a:extLst>
          </p:cNvPr>
          <p:cNvSpPr>
            <a:spLocks noGrp="1"/>
          </p:cNvSpPr>
          <p:nvPr>
            <p:ph idx="1"/>
          </p:nvPr>
        </p:nvSpPr>
        <p:spPr/>
        <p:txBody>
          <a:bodyPr>
            <a:normAutofit lnSpcReduction="10000"/>
          </a:bodyPr>
          <a:lstStyle/>
          <a:p>
            <a:pPr algn="just"/>
            <a:r>
              <a:rPr lang="en-US" b="0" i="0" dirty="0">
                <a:solidFill>
                  <a:srgbClr val="101010"/>
                </a:solidFill>
                <a:effectLst/>
                <a:latin typeface="Times New Roman" panose="02020603050405020304" pitchFamily="18" charset="0"/>
                <a:cs typeface="Times New Roman" panose="02020603050405020304" pitchFamily="18" charset="0"/>
              </a:rPr>
              <a:t>The history of all countries shows that the working class exclusively by its own effort is able to develop only trade-union consciousness.</a:t>
            </a:r>
          </a:p>
          <a:p>
            <a:pPr algn="just"/>
            <a:r>
              <a:rPr lang="en-US" b="0" i="0" dirty="0">
                <a:solidFill>
                  <a:srgbClr val="101010"/>
                </a:solidFill>
                <a:effectLst/>
                <a:latin typeface="Times New Roman" panose="02020603050405020304" pitchFamily="18" charset="0"/>
                <a:cs typeface="Times New Roman" panose="02020603050405020304" pitchFamily="18" charset="0"/>
              </a:rPr>
              <a:t>Under socialism all will govern in turn and will soon become accustomed to no one governing.</a:t>
            </a:r>
            <a:endParaRPr lang="en-US" dirty="0">
              <a:solidFill>
                <a:srgbClr val="101010"/>
              </a:solidFill>
              <a:latin typeface="Times New Roman" panose="02020603050405020304" pitchFamily="18" charset="0"/>
              <a:cs typeface="Times New Roman" panose="02020603050405020304" pitchFamily="18" charset="0"/>
            </a:endParaRPr>
          </a:p>
          <a:p>
            <a:pPr algn="just"/>
            <a:r>
              <a:rPr lang="en-US" b="0" i="0" dirty="0">
                <a:solidFill>
                  <a:srgbClr val="101010"/>
                </a:solidFill>
                <a:effectLst/>
                <a:latin typeface="Times New Roman" panose="02020603050405020304" pitchFamily="18" charset="0"/>
                <a:cs typeface="Times New Roman" panose="02020603050405020304" pitchFamily="18" charset="0"/>
              </a:rPr>
              <a:t>To rely upon conviction, devotion, and other excellent spiritual qualities; that is not to be taken seriously in politics.</a:t>
            </a:r>
          </a:p>
          <a:p>
            <a:pPr algn="just"/>
            <a:r>
              <a:rPr lang="en-US" b="0" i="0" dirty="0">
                <a:solidFill>
                  <a:srgbClr val="101010"/>
                </a:solidFill>
                <a:effectLst/>
                <a:latin typeface="Times New Roman" panose="02020603050405020304" pitchFamily="18" charset="0"/>
                <a:cs typeface="Times New Roman" panose="02020603050405020304" pitchFamily="18" charset="0"/>
              </a:rPr>
              <a:t>The government is tottering. We must deal it the death blow an any cost. To delay action is the same as death.</a:t>
            </a:r>
            <a:endParaRPr lang="en-US" dirty="0">
              <a:solidFill>
                <a:srgbClr val="101010"/>
              </a:solidFill>
              <a:latin typeface="Times New Roman" panose="02020603050405020304" pitchFamily="18" charset="0"/>
              <a:cs typeface="Times New Roman" panose="02020603050405020304" pitchFamily="18" charset="0"/>
            </a:endParaRPr>
          </a:p>
          <a:p>
            <a:pPr algn="just"/>
            <a:r>
              <a:rPr lang="en-US" b="0" i="0" dirty="0">
                <a:solidFill>
                  <a:srgbClr val="101010"/>
                </a:solidFill>
                <a:effectLst/>
                <a:latin typeface="Times New Roman" panose="02020603050405020304" pitchFamily="18" charset="0"/>
                <a:cs typeface="Times New Roman" panose="02020603050405020304" pitchFamily="18" charset="0"/>
              </a:rPr>
              <a:t>It is impossible to predict the time and progress of revolution. It is governed by its own more or less mysterious laws.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90955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6761-93BB-2A97-4589-E85F0482CE95}"/>
              </a:ext>
            </a:extLst>
          </p:cNvPr>
          <p:cNvSpPr>
            <a:spLocks noGrp="1"/>
          </p:cNvSpPr>
          <p:nvPr>
            <p:ph type="ctrTitle"/>
          </p:nvPr>
        </p:nvSpPr>
        <p:spPr/>
        <p:txBody>
          <a:bodyPr/>
          <a:lstStyle/>
          <a:p>
            <a: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Mao Zedong/Mao-</a:t>
            </a:r>
            <a:r>
              <a:rPr lang="en-IN"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Tse</a:t>
            </a:r>
            <a: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-Tung</a:t>
            </a:r>
            <a:b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Western Political Thought</a:t>
            </a:r>
            <a:r>
              <a:rPr lang="en-IN" dirty="0">
                <a:effectLst>
                  <a:outerShdw blurRad="38100" dist="38100" dir="2700000" algn="tl">
                    <a:srgbClr val="000000">
                      <a:alpha val="43137"/>
                    </a:srgbClr>
                  </a:outerShdw>
                </a:effectLst>
              </a:rPr>
              <a:t> </a:t>
            </a:r>
          </a:p>
        </p:txBody>
      </p:sp>
      <p:sp>
        <p:nvSpPr>
          <p:cNvPr id="3" name="Subtitle 2">
            <a:extLst>
              <a:ext uri="{FF2B5EF4-FFF2-40B4-BE49-F238E27FC236}">
                <a16:creationId xmlns:a16="http://schemas.microsoft.com/office/drawing/2014/main" id="{54F2DC29-827A-3240-CE30-71ED11F3EBAA}"/>
              </a:ext>
            </a:extLst>
          </p:cNvPr>
          <p:cNvSpPr>
            <a:spLocks noGrp="1"/>
          </p:cNvSpPr>
          <p:nvPr>
            <p:ph type="subTitle" idx="1"/>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UG 6</a:t>
            </a:r>
            <a:r>
              <a:rPr lang="en-IN" b="1"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Semester</a:t>
            </a:r>
          </a:p>
          <a:p>
            <a:endParaRPr lang="en-IN" dirty="0"/>
          </a:p>
        </p:txBody>
      </p:sp>
    </p:spTree>
    <p:extLst>
      <p:ext uri="{BB962C8B-B14F-4D97-AF65-F5344CB8AC3E}">
        <p14:creationId xmlns:p14="http://schemas.microsoft.com/office/powerpoint/2010/main" val="2689013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76891-04E8-CAC2-57D2-861A5FB76FF5}"/>
              </a:ext>
            </a:extLst>
          </p:cNvPr>
          <p:cNvSpPr>
            <a:spLocks noGrp="1"/>
          </p:cNvSpPr>
          <p:nvPr>
            <p:ph type="title"/>
          </p:nvPr>
        </p:nvSpPr>
        <p:spPr/>
        <p:txBody>
          <a:bodyPr/>
          <a:lstStyle/>
          <a:p>
            <a:r>
              <a:rPr lang="en-IN" dirty="0"/>
              <a:t>Life:</a:t>
            </a:r>
          </a:p>
        </p:txBody>
      </p:sp>
      <p:sp>
        <p:nvSpPr>
          <p:cNvPr id="3" name="Content Placeholder 2">
            <a:extLst>
              <a:ext uri="{FF2B5EF4-FFF2-40B4-BE49-F238E27FC236}">
                <a16:creationId xmlns:a16="http://schemas.microsoft.com/office/drawing/2014/main" id="{6D8665F6-AA81-619F-F48E-A5F7C860477A}"/>
              </a:ext>
            </a:extLst>
          </p:cNvPr>
          <p:cNvSpPr>
            <a:spLocks noGrp="1"/>
          </p:cNvSpPr>
          <p:nvPr>
            <p:ph idx="1"/>
          </p:nvPr>
        </p:nvSpPr>
        <p:spPr/>
        <p:txBody>
          <a:bodyPr>
            <a:normAutofit fontScale="77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Vladimir Ilyich Ulyanov, known as Lenin, was born on April 22, 1870, in Simbirsk, Russia. He hailed from a middle-class family and received a quality education. However, his life took a drastic turn when his older brother, Alexander, was executed for plotting to assassinate Tsar Alexander III. This event deeply influenced Lenin's political beliefs and his fervent opposition to the autocratic regime.</a:t>
            </a:r>
          </a:p>
          <a:p>
            <a:pPr algn="just"/>
            <a:r>
              <a:rPr lang="en-US" b="0" i="0" dirty="0">
                <a:solidFill>
                  <a:srgbClr val="0D0D0D"/>
                </a:solidFill>
                <a:effectLst/>
                <a:latin typeface="Times New Roman" panose="02020603050405020304" pitchFamily="18" charset="0"/>
                <a:cs typeface="Times New Roman" panose="02020603050405020304" pitchFamily="18" charset="0"/>
              </a:rPr>
              <a:t>In his early adulthood, Lenin embraced revolutionary socialist ideas, becoming increasingly involved in Marxist circles. He joined the Russian Social Democratic </a:t>
            </a:r>
            <a:r>
              <a:rPr lang="en-US" b="0" i="0" dirty="0" err="1">
                <a:solidFill>
                  <a:srgbClr val="0D0D0D"/>
                </a:solidFill>
                <a:effectLst/>
                <a:latin typeface="Times New Roman" panose="02020603050405020304" pitchFamily="18" charset="0"/>
                <a:cs typeface="Times New Roman" panose="02020603050405020304" pitchFamily="18" charset="0"/>
              </a:rPr>
              <a:t>Labour</a:t>
            </a:r>
            <a:r>
              <a:rPr lang="en-US" b="0" i="0" dirty="0">
                <a:solidFill>
                  <a:srgbClr val="0D0D0D"/>
                </a:solidFill>
                <a:effectLst/>
                <a:latin typeface="Times New Roman" panose="02020603050405020304" pitchFamily="18" charset="0"/>
                <a:cs typeface="Times New Roman" panose="02020603050405020304" pitchFamily="18" charset="0"/>
              </a:rPr>
              <a:t> Party (RSDLP) and emerged as a key figure in the revolutionary movement. Lenin advocated for the overthrow of the Tsarist regime and the establishment of a socialist state.</a:t>
            </a:r>
          </a:p>
          <a:p>
            <a:pPr algn="just"/>
            <a:r>
              <a:rPr lang="en-US" b="0" i="0" dirty="0">
                <a:solidFill>
                  <a:srgbClr val="0D0D0D"/>
                </a:solidFill>
                <a:effectLst/>
                <a:latin typeface="Times New Roman" panose="02020603050405020304" pitchFamily="18" charset="0"/>
                <a:cs typeface="Times New Roman" panose="02020603050405020304" pitchFamily="18" charset="0"/>
              </a:rPr>
              <a:t>Lenin's political activities led to his exile in Siberia and later Europe. During his time abroad, he continued to organize and agitate for revolutionary change. He became a prolific writer, producing influential works such as "What Is to Be Done?" and "State and Revolution," which outlined his vision for a socialist society.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75596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408668-F579-3B8F-2A63-3C35A3956AA0}"/>
              </a:ext>
            </a:extLst>
          </p:cNvPr>
          <p:cNvSpPr>
            <a:spLocks noGrp="1"/>
          </p:cNvSpPr>
          <p:nvPr>
            <p:ph idx="1"/>
          </p:nvPr>
        </p:nvSpPr>
        <p:spPr/>
        <p:txBody>
          <a:bodyPr>
            <a:normAutofit fontScale="85000" lnSpcReduction="20000"/>
          </a:bodyPr>
          <a:lstStyle/>
          <a:p>
            <a:pPr algn="just"/>
            <a:r>
              <a:rPr lang="en-US" b="0" i="0" dirty="0">
                <a:solidFill>
                  <a:srgbClr val="0D0D0D"/>
                </a:solidFill>
                <a:effectLst/>
                <a:latin typeface="Times New Roman" panose="02020603050405020304" pitchFamily="18" charset="0"/>
                <a:ea typeface="Tahoma" panose="020B0604030504040204" pitchFamily="34" charset="0"/>
                <a:cs typeface="Times New Roman" panose="02020603050405020304" pitchFamily="18" charset="0"/>
              </a:rPr>
              <a:t>Mao Zedong (1893–1976) was a Chinese communist revolutionary and the founding father of the People's Republic of China. Born in </a:t>
            </a:r>
            <a:r>
              <a:rPr lang="en-US" b="0" i="0" dirty="0" err="1">
                <a:solidFill>
                  <a:srgbClr val="0D0D0D"/>
                </a:solidFill>
                <a:effectLst/>
                <a:latin typeface="Times New Roman" panose="02020603050405020304" pitchFamily="18" charset="0"/>
                <a:ea typeface="Tahoma" panose="020B0604030504040204" pitchFamily="34" charset="0"/>
                <a:cs typeface="Times New Roman" panose="02020603050405020304" pitchFamily="18" charset="0"/>
              </a:rPr>
              <a:t>Shaoshan</a:t>
            </a:r>
            <a:r>
              <a:rPr lang="en-US" b="0" i="0" dirty="0">
                <a:solidFill>
                  <a:srgbClr val="0D0D0D"/>
                </a:solidFill>
                <a:effectLst/>
                <a:latin typeface="Times New Roman" panose="02020603050405020304" pitchFamily="18" charset="0"/>
                <a:ea typeface="Tahoma" panose="020B0604030504040204" pitchFamily="34" charset="0"/>
                <a:cs typeface="Times New Roman" panose="02020603050405020304" pitchFamily="18" charset="0"/>
              </a:rPr>
              <a:t>, Hunan Province, Mao's early life was marked by poverty and struggle. He became involved in revolutionary politics in the 1920s and quickly rose through the ranks of the Chinese Communist Party (CCP). Mao's leadership during the Long March and his role in the Second Sino-Japanese War and the Chinese Civil War solidified his position within the CCP. In 1949, Mao's Communist forces emerged victorious, leading to the establishment of the People's Republic of China. As Chairman of the CCP and later Chairman of China, Mao implemented various policies aimed at transforming China into a socialist state. However, his initiatives, such as the Great Leap Forward and the Cultural Revolution, resulted in widespread suffering, economic chaos, and loss of life. Mao's legacy remains deeply controversial, with supporters crediting him for unifying China and empowering the peasantry, while critics condemn his authoritarian rule and the human cost of his policies. Mao's ideology, Maoism, continues to influence political movements worldwide.</a:t>
            </a:r>
            <a:endParaRPr lang="en-IN"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6467731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5E785-E6FC-C7D4-3047-A86869A8CA91}"/>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Life:</a:t>
            </a:r>
          </a:p>
        </p:txBody>
      </p:sp>
      <p:sp>
        <p:nvSpPr>
          <p:cNvPr id="3" name="Content Placeholder 2">
            <a:extLst>
              <a:ext uri="{FF2B5EF4-FFF2-40B4-BE49-F238E27FC236}">
                <a16:creationId xmlns:a16="http://schemas.microsoft.com/office/drawing/2014/main" id="{DA8ED899-1D75-2D1D-6ECA-DCED03F56B7B}"/>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Mao Zedong, born in 1893 in </a:t>
            </a:r>
            <a:r>
              <a:rPr lang="en-US" b="0" i="0" dirty="0" err="1">
                <a:solidFill>
                  <a:srgbClr val="0D0D0D"/>
                </a:solidFill>
                <a:effectLst/>
                <a:latin typeface="Times New Roman" panose="02020603050405020304" pitchFamily="18" charset="0"/>
                <a:cs typeface="Times New Roman" panose="02020603050405020304" pitchFamily="18" charset="0"/>
              </a:rPr>
              <a:t>Shaoshan</a:t>
            </a:r>
            <a:r>
              <a:rPr lang="en-US" b="0" i="0" dirty="0">
                <a:solidFill>
                  <a:srgbClr val="0D0D0D"/>
                </a:solidFill>
                <a:effectLst/>
                <a:latin typeface="Times New Roman" panose="02020603050405020304" pitchFamily="18" charset="0"/>
                <a:cs typeface="Times New Roman" panose="02020603050405020304" pitchFamily="18" charset="0"/>
              </a:rPr>
              <a:t>, China, grew up in a peasant family. He became politically active in the early 1920s, joining the Chinese Communist Party (CCP). Mao quickly rose through the ranks, advocating for rural revolution as opposed to urban-centric Marxist ideology. His leadership during the Long March and in the fight against Japanese invaders and Nationalist forces strengthened his position within the CCP.</a:t>
            </a:r>
          </a:p>
          <a:p>
            <a:pPr algn="just"/>
            <a:r>
              <a:rPr lang="en-US" b="0" i="0" dirty="0">
                <a:solidFill>
                  <a:srgbClr val="0D0D0D"/>
                </a:solidFill>
                <a:effectLst/>
                <a:latin typeface="Times New Roman" panose="02020603050405020304" pitchFamily="18" charset="0"/>
                <a:cs typeface="Times New Roman" panose="02020603050405020304" pitchFamily="18" charset="0"/>
              </a:rPr>
              <a:t>In 1949, after years of conflict, Mao's Communist forces emerged victorious, establishing the People's Republic of China. As Chairman of the CCP and later Chairman of China, Mao implemented various policies to transform the country into a socialist state. Notably, his Great Leap Forward aimed to rapidly industrialize and collectivize agriculture, but resulted in famine and economic turmoil, causing millions of deaths.</a:t>
            </a:r>
          </a:p>
          <a:p>
            <a:pPr algn="just"/>
            <a:r>
              <a:rPr lang="en-US" b="0" i="0" dirty="0">
                <a:solidFill>
                  <a:srgbClr val="0D0D0D"/>
                </a:solidFill>
                <a:effectLst/>
                <a:latin typeface="Times New Roman" panose="02020603050405020304" pitchFamily="18" charset="0"/>
                <a:cs typeface="Times New Roman" panose="02020603050405020304" pitchFamily="18" charset="0"/>
              </a:rPr>
              <a:t>During the Cultural Revolution in the 1960s, Mao initiated a radical sociopolitical movement aimed at purging perceived capitalist and traditionalist elements from Chinese society. The movement unleashed widespread violence and chaos.</a:t>
            </a:r>
          </a:p>
          <a:p>
            <a:pPr algn="just"/>
            <a:r>
              <a:rPr lang="en-US" b="0" i="0" dirty="0">
                <a:solidFill>
                  <a:srgbClr val="0D0D0D"/>
                </a:solidFill>
                <a:effectLst/>
                <a:latin typeface="Times New Roman" panose="02020603050405020304" pitchFamily="18" charset="0"/>
                <a:cs typeface="Times New Roman" panose="02020603050405020304" pitchFamily="18" charset="0"/>
              </a:rPr>
              <a:t>Mao's legacy remains contentious. Supporters credit him with unifying China, modernizing its economy, and empowering the peasantry, while critics condemn his authoritarian rule and the devastating human cost of his policies. Mao Zedong's influence persists through Maoism, which continues to impact political movements globally.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2749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4064E-5D7B-BD39-2972-AC456B7FCD44}"/>
              </a:ext>
            </a:extLst>
          </p:cNvPr>
          <p:cNvSpPr>
            <a:spLocks noGrp="1"/>
          </p:cNvSpPr>
          <p:nvPr>
            <p:ph type="title"/>
          </p:nvPr>
        </p:nvSpPr>
        <p:spPr/>
        <p:txBody>
          <a:bodyPr/>
          <a:lstStyle/>
          <a:p>
            <a:r>
              <a:rPr lang="en-IN"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Works:</a:t>
            </a:r>
          </a:p>
        </p:txBody>
      </p:sp>
      <p:sp>
        <p:nvSpPr>
          <p:cNvPr id="3" name="Content Placeholder 2">
            <a:extLst>
              <a:ext uri="{FF2B5EF4-FFF2-40B4-BE49-F238E27FC236}">
                <a16:creationId xmlns:a16="http://schemas.microsoft.com/office/drawing/2014/main" id="{E7E108EA-314B-02E5-2067-35C2EB4C5050}"/>
              </a:ext>
            </a:extLst>
          </p:cNvPr>
          <p:cNvSpPr>
            <a:spLocks noGrp="1"/>
          </p:cNvSpPr>
          <p:nvPr>
            <p:ph idx="1"/>
          </p:nvPr>
        </p:nvSpPr>
        <p:spPr/>
        <p:txBody>
          <a:bodyPr>
            <a:normAutofit fontScale="62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Mao Zedong wrote several books and essays that contributed to his ideological framework and political thought. Some of his notable works include:</a:t>
            </a:r>
          </a:p>
          <a:p>
            <a:pPr algn="just">
              <a:buFont typeface="+mj-lt"/>
              <a:buAutoNum type="arabicPeriod"/>
            </a:pPr>
            <a:r>
              <a:rPr lang="en-US" b="0" i="0" dirty="0">
                <a:solidFill>
                  <a:srgbClr val="0D0D0D"/>
                </a:solidFill>
                <a:effectLst/>
                <a:latin typeface="Times New Roman" panose="02020603050405020304" pitchFamily="18" charset="0"/>
                <a:cs typeface="Times New Roman" panose="02020603050405020304" pitchFamily="18" charset="0"/>
              </a:rPr>
              <a:t>"Quotations from Chairman Mao Zedong" (commonly known as the "Little Red Book"): This collection of quotations from Mao's speeches and writings served as a guiding ideology for the Chinese Communist Party and the Cultural Revolution.</a:t>
            </a:r>
          </a:p>
          <a:p>
            <a:pPr algn="just">
              <a:buFont typeface="+mj-lt"/>
              <a:buAutoNum type="arabicPeriod"/>
            </a:pPr>
            <a:r>
              <a:rPr lang="en-US" b="0" i="0" dirty="0">
                <a:solidFill>
                  <a:srgbClr val="0D0D0D"/>
                </a:solidFill>
                <a:effectLst/>
                <a:latin typeface="Times New Roman" panose="02020603050405020304" pitchFamily="18" charset="0"/>
                <a:cs typeface="Times New Roman" panose="02020603050405020304" pitchFamily="18" charset="0"/>
              </a:rPr>
              <a:t>"On Guerrilla Warfare": Mao's treatise on guerrilla warfare tactics, which he developed during the Chinese Civil War and later applied in various revolutionary struggles.</a:t>
            </a:r>
          </a:p>
          <a:p>
            <a:pPr algn="just">
              <a:buFont typeface="+mj-lt"/>
              <a:buAutoNum type="arabicPeriod"/>
            </a:pPr>
            <a:r>
              <a:rPr lang="en-US" b="0" i="0" dirty="0">
                <a:solidFill>
                  <a:srgbClr val="0D0D0D"/>
                </a:solidFill>
                <a:effectLst/>
                <a:latin typeface="Times New Roman" panose="02020603050405020304" pitchFamily="18" charset="0"/>
                <a:cs typeface="Times New Roman" panose="02020603050405020304" pitchFamily="18" charset="0"/>
              </a:rPr>
              <a:t>"On Protracted War": Mao's analysis of the strategy of protracted warfare, emphasizing the importance of rural base areas and the gradual erosion of the enemy's strength over time.</a:t>
            </a:r>
          </a:p>
          <a:p>
            <a:pPr algn="just">
              <a:buFont typeface="+mj-lt"/>
              <a:buAutoNum type="arabicPeriod"/>
            </a:pPr>
            <a:r>
              <a:rPr lang="en-US" b="0" i="0" dirty="0">
                <a:solidFill>
                  <a:srgbClr val="0D0D0D"/>
                </a:solidFill>
                <a:effectLst/>
                <a:latin typeface="Times New Roman" panose="02020603050405020304" pitchFamily="18" charset="0"/>
                <a:cs typeface="Times New Roman" panose="02020603050405020304" pitchFamily="18" charset="0"/>
              </a:rPr>
              <a:t>"On Contradiction" and "On Practice": These philosophical works explore dialectical materialism and Mao's views on the nature of contradiction and the role of practice in shaping knowledge and understanding.</a:t>
            </a:r>
          </a:p>
          <a:p>
            <a:pPr algn="just">
              <a:buFont typeface="+mj-lt"/>
              <a:buAutoNum type="arabicPeriod"/>
            </a:pPr>
            <a:r>
              <a:rPr lang="en-US" b="0" i="0" dirty="0">
                <a:solidFill>
                  <a:srgbClr val="0D0D0D"/>
                </a:solidFill>
                <a:effectLst/>
                <a:latin typeface="Times New Roman" panose="02020603050405020304" pitchFamily="18" charset="0"/>
                <a:cs typeface="Times New Roman" panose="02020603050405020304" pitchFamily="18" charset="0"/>
              </a:rPr>
              <a:t>"Selected Works of Mao Zedong": This multi-volume collection contains a comprehensive selection of Mao's speeches, essays, letters, and other writings, covering a wide range of topics including politics, philosophy, military strategy, and governance.</a:t>
            </a:r>
          </a:p>
          <a:p>
            <a:pPr algn="just"/>
            <a:r>
              <a:rPr lang="en-US" b="0" i="0" dirty="0">
                <a:solidFill>
                  <a:srgbClr val="0D0D0D"/>
                </a:solidFill>
                <a:effectLst/>
                <a:latin typeface="Times New Roman" panose="02020603050405020304" pitchFamily="18" charset="0"/>
                <a:cs typeface="Times New Roman" panose="02020603050405020304" pitchFamily="18" charset="0"/>
              </a:rPr>
              <a:t>These works, along with Mao's speeches and articles, continue to be studied and analyzed for their influence on Chinese communism, revolutionary theory, and global politics.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49854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9F583-C1DC-22B0-6DA0-FEACEF5E7139}"/>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Cultural Revolution:</a:t>
            </a:r>
          </a:p>
        </p:txBody>
      </p:sp>
      <p:sp>
        <p:nvSpPr>
          <p:cNvPr id="3" name="Content Placeholder 2">
            <a:extLst>
              <a:ext uri="{FF2B5EF4-FFF2-40B4-BE49-F238E27FC236}">
                <a16:creationId xmlns:a16="http://schemas.microsoft.com/office/drawing/2014/main" id="{0FCD983B-C7AF-CB3D-8544-527427485325}"/>
              </a:ext>
            </a:extLst>
          </p:cNvPr>
          <p:cNvSpPr>
            <a:spLocks noGrp="1"/>
          </p:cNvSpPr>
          <p:nvPr>
            <p:ph idx="1"/>
          </p:nvPr>
        </p:nvSpPr>
        <p:spPr/>
        <p:txBody>
          <a:bodyPr>
            <a:normAutofit fontScale="77500" lnSpcReduction="20000"/>
          </a:bodyPr>
          <a:lstStyle/>
          <a:p>
            <a:pPr algn="just"/>
            <a:br>
              <a:rPr lang="en-US" b="0" i="0" dirty="0">
                <a:solidFill>
                  <a:srgbClr val="0D0D0D"/>
                </a:solidFill>
                <a:effectLst/>
                <a:latin typeface="Times New Roman" panose="02020603050405020304" pitchFamily="18" charset="0"/>
                <a:cs typeface="Times New Roman" panose="02020603050405020304" pitchFamily="18" charset="0"/>
              </a:rPr>
            </a:br>
            <a:r>
              <a:rPr lang="en-US" b="0" i="0" dirty="0">
                <a:solidFill>
                  <a:srgbClr val="0D0D0D"/>
                </a:solidFill>
                <a:effectLst/>
                <a:latin typeface="Times New Roman" panose="02020603050405020304" pitchFamily="18" charset="0"/>
                <a:cs typeface="Times New Roman" panose="02020603050405020304" pitchFamily="18" charset="0"/>
              </a:rPr>
              <a:t>The Cultural Revolution, initiated by Mao Zedong in 1966, was a radical sociopolitical movement aimed at purging perceived bourgeois and traditionalist elements from Chinese society while solidifying Mao's power and ideology. Lasting until Mao's death in 1976, the Cultural Revolution had profound and far-reaching consequences for China.</a:t>
            </a:r>
          </a:p>
          <a:p>
            <a:pPr algn="just"/>
            <a:r>
              <a:rPr lang="en-US" b="0" i="0" dirty="0">
                <a:solidFill>
                  <a:srgbClr val="0D0D0D"/>
                </a:solidFill>
                <a:effectLst/>
                <a:latin typeface="Times New Roman" panose="02020603050405020304" pitchFamily="18" charset="0"/>
                <a:cs typeface="Times New Roman" panose="02020603050405020304" pitchFamily="18" charset="0"/>
              </a:rPr>
              <a:t>At its core, the Cultural Revolution was a response to Mao's perceived loss of control over the Chinese Communist Party (CCP) and a desire to reassert his authority. Mao aimed to mobilize China's youth, whom he believed to be untainted by bourgeois influences, to challenge the party's leadership and revolutionary commitment. This resulted in the formation of the Red Guard, radical student groups who acted as Mao's agents of change, attacking symbols of authority, traditional culture, and intellectuals.</a:t>
            </a:r>
          </a:p>
          <a:p>
            <a:pPr algn="just"/>
            <a:r>
              <a:rPr lang="en-US" b="0" i="0" dirty="0">
                <a:solidFill>
                  <a:srgbClr val="0D0D0D"/>
                </a:solidFill>
                <a:effectLst/>
                <a:latin typeface="Times New Roman" panose="02020603050405020304" pitchFamily="18" charset="0"/>
                <a:cs typeface="Times New Roman" panose="02020603050405020304" pitchFamily="18" charset="0"/>
              </a:rPr>
              <a:t>The movement's goals were articulated through the slogan "Destroy the Old World, Establish the New." Mao sought to eradicate the "Four Olds" – old customs, old culture, old habits, and old ideas – in favor of revolutionary fervor and adherence to Maoist ideology. Schools and universities were shut down, intellectuals were persecuted, and historical artifacts and religious sites were destroyed in an effort to cleanse Chinese society of perceived counter-revolutionary elements.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90327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50DCE-933E-8EE7-945C-EF9C4E97672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F5DDD26-4F47-D621-F4AB-12CC00726B74}"/>
              </a:ext>
            </a:extLst>
          </p:cNvPr>
          <p:cNvSpPr>
            <a:spLocks noGrp="1"/>
          </p:cNvSpPr>
          <p:nvPr>
            <p:ph idx="1"/>
          </p:nvPr>
        </p:nvSpPr>
        <p:spPr/>
        <p:txBody>
          <a:bodyPr>
            <a:normAutofit fontScale="77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The Cultural Revolution also had significant political implications. Mao used the movement to purge his political rivals within the CCP, most notably Liu Shaoqi and Deng Xiaoping, who were accused of being revisionists and capitalist roaders. The Red Guards, fueled by Mao's encouragement, engaged in violent struggle sessions and public humiliations of alleged counter-revolutionaries, leading to widespread chaos and social upheaval.</a:t>
            </a:r>
          </a:p>
          <a:p>
            <a:pPr algn="just"/>
            <a:r>
              <a:rPr lang="en-US" b="0" i="0" dirty="0">
                <a:solidFill>
                  <a:srgbClr val="0D0D0D"/>
                </a:solidFill>
                <a:effectLst/>
                <a:latin typeface="Times New Roman" panose="02020603050405020304" pitchFamily="18" charset="0"/>
                <a:cs typeface="Times New Roman" panose="02020603050405020304" pitchFamily="18" charset="0"/>
              </a:rPr>
              <a:t>However, the Cultural Revolution quickly spiraled out of control, resulting in massive economic disruption, social dislocation, and human suffering. The Red Guards, lacking clear direction and oversight, descended into factional infighting and violence, leading to the breakdown of law and order. The economy suffered as key industries were disrupted, agricultural production declined, and essential services faltered.</a:t>
            </a:r>
          </a:p>
          <a:p>
            <a:pPr algn="just"/>
            <a:r>
              <a:rPr lang="en-US" b="0" i="0" dirty="0">
                <a:solidFill>
                  <a:srgbClr val="0D0D0D"/>
                </a:solidFill>
                <a:effectLst/>
                <a:latin typeface="Times New Roman" panose="02020603050405020304" pitchFamily="18" charset="0"/>
                <a:cs typeface="Times New Roman" panose="02020603050405020304" pitchFamily="18" charset="0"/>
              </a:rPr>
              <a:t>The Cultural Revolution finally came to an end with Mao's death in 1976 and the subsequent rise to power of Deng Xiaoping, who initiated economic reforms and began the process of opening China to the outside world. The movement's legacy remains deeply divisive within China. While some view it as a necessary and heroic struggle against bourgeois elements, others see it as a dark period of repression, violence, and chaos that inflicted lasting damage on Chinese society and culture.</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97640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5DB32-11E8-7AB6-4F8F-B4943C2B617A}"/>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Consciousness:</a:t>
            </a:r>
          </a:p>
        </p:txBody>
      </p:sp>
      <p:sp>
        <p:nvSpPr>
          <p:cNvPr id="3" name="Content Placeholder 2">
            <a:extLst>
              <a:ext uri="{FF2B5EF4-FFF2-40B4-BE49-F238E27FC236}">
                <a16:creationId xmlns:a16="http://schemas.microsoft.com/office/drawing/2014/main" id="{93CB7A34-1F80-0D04-C45C-591A6304D14E}"/>
              </a:ext>
            </a:extLst>
          </p:cNvPr>
          <p:cNvSpPr>
            <a:spLocks noGrp="1"/>
          </p:cNvSpPr>
          <p:nvPr>
            <p:ph idx="1"/>
          </p:nvPr>
        </p:nvSpPr>
        <p:spPr/>
        <p:txBody>
          <a:bodyPr>
            <a:normAutofit fontScale="62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Mao Zedong's perspective on consciousness, deeply rooted in Marxist-Leninist ideology, played a crucial role in shaping his revolutionary theory and guiding his approach to social and political change. Mao believed that consciousness, particularly class consciousness, was a dynamic force driving historical development and revolutionary struggle.</a:t>
            </a:r>
          </a:p>
          <a:p>
            <a:pPr algn="just"/>
            <a:r>
              <a:rPr lang="en-US" b="0" i="0" dirty="0">
                <a:solidFill>
                  <a:srgbClr val="0D0D0D"/>
                </a:solidFill>
                <a:effectLst/>
                <a:latin typeface="Times New Roman" panose="02020603050405020304" pitchFamily="18" charset="0"/>
                <a:cs typeface="Times New Roman" panose="02020603050405020304" pitchFamily="18" charset="0"/>
              </a:rPr>
              <a:t>For Mao, consciousness was intimately tied to material conditions and social relations. He argued that individuals' consciousness, their understanding of themselves and the world around them, was shaped by their socioeconomic position and their interactions with the means of production. In capitalist societies, for example, the bourgeoisie and the proletariat held fundamentally different class consciousness due to their divergent material interests.</a:t>
            </a:r>
          </a:p>
          <a:p>
            <a:pPr algn="just"/>
            <a:r>
              <a:rPr lang="en-US" b="0" i="0" dirty="0">
                <a:solidFill>
                  <a:srgbClr val="0D0D0D"/>
                </a:solidFill>
                <a:effectLst/>
                <a:latin typeface="Times New Roman" panose="02020603050405020304" pitchFamily="18" charset="0"/>
                <a:cs typeface="Times New Roman" panose="02020603050405020304" pitchFamily="18" charset="0"/>
              </a:rPr>
              <a:t>Mao emphasized the importance of raising proletarian consciousness as a means of mobilizing the masses for revolutionary action. He believed that through education, propaganda, and political organizing, the proletariat could develop a heightened awareness of their exploitation and oppression under capitalism, leading to revolutionary consciousness and collective action.</a:t>
            </a:r>
          </a:p>
          <a:p>
            <a:pPr algn="just"/>
            <a:r>
              <a:rPr lang="en-US" b="0" i="0" dirty="0">
                <a:solidFill>
                  <a:srgbClr val="0D0D0D"/>
                </a:solidFill>
                <a:effectLst/>
                <a:latin typeface="Times New Roman" panose="02020603050405020304" pitchFamily="18" charset="0"/>
                <a:cs typeface="Times New Roman" panose="02020603050405020304" pitchFamily="18" charset="0"/>
              </a:rPr>
              <a:t>Central to Mao's conception of consciousness was the concept of contradiction. He viewed consciousness as inherently contradictory, reflecting the conflicting interests and struggles within society. Mao argued that revolutionary consciousness emerged from the contradictions between the oppressed and the oppressors, the exploited and the exploiters. By exposing and intensifying these contradictions, Mao believed that revolutionary consciousness could be fostered and revolutionary action mobilized.</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20438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BA0E4-2A6C-B9A1-1251-F877DBCF3F5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48A8FCF-557D-5656-5AEA-981F7541477D}"/>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Mao also emphasized the role of practice in shaping consciousness. He argued that individuals' understanding of the world was not static but developed through their engagement in practical activity, particularly revolutionary struggle. Through participation in class struggle, workers could overcome false consciousness and develop a more accurate understanding of their historical role and revolutionary potential.</a:t>
            </a:r>
          </a:p>
          <a:p>
            <a:pPr algn="just"/>
            <a:r>
              <a:rPr lang="en-US" b="0" i="0" dirty="0">
                <a:solidFill>
                  <a:srgbClr val="0D0D0D"/>
                </a:solidFill>
                <a:effectLst/>
                <a:latin typeface="Times New Roman" panose="02020603050405020304" pitchFamily="18" charset="0"/>
                <a:cs typeface="Times New Roman" panose="02020603050405020304" pitchFamily="18" charset="0"/>
              </a:rPr>
              <a:t>In practice, Mao sought to cultivate revolutionary consciousness through mass mobilization campaigns and ideological education. The Chinese Communist Party under Mao's leadership utilized various mechanisms, including propaganda, mass rallies, and revolutionary campaigns such as the Cultural Revolution, to instill revolutionary values and beliefs in the population.</a:t>
            </a:r>
          </a:p>
          <a:p>
            <a:pPr algn="just"/>
            <a:r>
              <a:rPr lang="en-US" b="0" i="0" dirty="0">
                <a:solidFill>
                  <a:srgbClr val="0D0D0D"/>
                </a:solidFill>
                <a:effectLst/>
                <a:latin typeface="Times New Roman" panose="02020603050405020304" pitchFamily="18" charset="0"/>
                <a:cs typeface="Times New Roman" panose="02020603050405020304" pitchFamily="18" charset="0"/>
              </a:rPr>
              <a:t>However, Mao's approach to consciousness was not without controversy. Critics argue that his emphasis on class struggle and revolutionary violence led to the suppression of dissent and the stifling of alternative perspectives. The Cultural Revolution, in particular, resulted in widespread chaos and violence, with millions of people persecuted for their perceived lack of revolutionary consciousness.</a:t>
            </a:r>
          </a:p>
          <a:p>
            <a:pPr algn="just"/>
            <a:r>
              <a:rPr lang="en-US" b="0" i="0" dirty="0">
                <a:solidFill>
                  <a:srgbClr val="0D0D0D"/>
                </a:solidFill>
                <a:effectLst/>
                <a:latin typeface="Times New Roman" panose="02020603050405020304" pitchFamily="18" charset="0"/>
                <a:cs typeface="Times New Roman" panose="02020603050405020304" pitchFamily="18" charset="0"/>
              </a:rPr>
              <a:t>Despite these criticisms, Mao's ideas on consciousness continue to be influential in Marxist and revolutionary theory. His emphasis on the role of class struggle, contradiction, and practice in shaping consciousness remains relevant to contemporary discussions of social change and revolutionary praxis.</a:t>
            </a:r>
          </a:p>
          <a:p>
            <a:endParaRPr lang="en-IN" dirty="0"/>
          </a:p>
        </p:txBody>
      </p:sp>
    </p:spTree>
    <p:extLst>
      <p:ext uri="{BB962C8B-B14F-4D97-AF65-F5344CB8AC3E}">
        <p14:creationId xmlns:p14="http://schemas.microsoft.com/office/powerpoint/2010/main" val="2132206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4DC2C-B960-7C7A-7CBC-B9CD67A94366}"/>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Leadership:</a:t>
            </a:r>
          </a:p>
        </p:txBody>
      </p:sp>
      <p:sp>
        <p:nvSpPr>
          <p:cNvPr id="3" name="Content Placeholder 2">
            <a:extLst>
              <a:ext uri="{FF2B5EF4-FFF2-40B4-BE49-F238E27FC236}">
                <a16:creationId xmlns:a16="http://schemas.microsoft.com/office/drawing/2014/main" id="{465DF51C-CF71-C26A-E377-9ECB4936E65D}"/>
              </a:ext>
            </a:extLst>
          </p:cNvPr>
          <p:cNvSpPr>
            <a:spLocks noGrp="1"/>
          </p:cNvSpPr>
          <p:nvPr>
            <p:ph idx="1"/>
          </p:nvPr>
        </p:nvSpPr>
        <p:spPr/>
        <p:txBody>
          <a:bodyPr>
            <a:normAutofit fontScale="70000" lnSpcReduction="20000"/>
          </a:bodyPr>
          <a:lstStyle/>
          <a:p>
            <a:pPr algn="just"/>
            <a:br>
              <a:rPr lang="en-US" b="0" i="0" dirty="0">
                <a:solidFill>
                  <a:srgbClr val="0D0D0D"/>
                </a:solidFill>
                <a:effectLst/>
                <a:latin typeface="Times New Roman" panose="02020603050405020304" pitchFamily="18" charset="0"/>
                <a:cs typeface="Times New Roman" panose="02020603050405020304" pitchFamily="18" charset="0"/>
              </a:rPr>
            </a:br>
            <a:r>
              <a:rPr lang="en-US" b="0" i="0" dirty="0">
                <a:solidFill>
                  <a:srgbClr val="0D0D0D"/>
                </a:solidFill>
                <a:effectLst/>
                <a:latin typeface="Times New Roman" panose="02020603050405020304" pitchFamily="18" charset="0"/>
                <a:cs typeface="Times New Roman" panose="02020603050405020304" pitchFamily="18" charset="0"/>
              </a:rPr>
              <a:t>Mao Zedong's approach to leadership was deeply influenced by his experiences as a revolutionary, his understanding of Marxist-Leninist ideology, and his vision of transforming China into a socialist society. Mao's leadership style was characterized by a combination of revolutionary fervor, strategic thinking, and a willingness to embrace radical measures to achieve his goals.</a:t>
            </a:r>
          </a:p>
          <a:p>
            <a:pPr algn="just"/>
            <a:r>
              <a:rPr lang="en-US" b="0" i="0" dirty="0">
                <a:solidFill>
                  <a:srgbClr val="0D0D0D"/>
                </a:solidFill>
                <a:effectLst/>
                <a:latin typeface="Times New Roman" panose="02020603050405020304" pitchFamily="18" charset="0"/>
                <a:cs typeface="Times New Roman" panose="02020603050405020304" pitchFamily="18" charset="0"/>
              </a:rPr>
              <a:t>Central to Mao's concept of leadership was the idea of the "mass line," which emphasized the importance of maintaining close ties to the masses and drawing inspiration from their experiences and struggles. Mao believed that true leadership could only emerge from the collective wisdom and revolutionary potential of the people, rather than from an elite vanguard.</a:t>
            </a:r>
          </a:p>
          <a:p>
            <a:pPr algn="just"/>
            <a:r>
              <a:rPr lang="en-US" b="0" i="0" dirty="0">
                <a:solidFill>
                  <a:srgbClr val="0D0D0D"/>
                </a:solidFill>
                <a:effectLst/>
                <a:latin typeface="Times New Roman" panose="02020603050405020304" pitchFamily="18" charset="0"/>
                <a:cs typeface="Times New Roman" panose="02020603050405020304" pitchFamily="18" charset="0"/>
              </a:rPr>
              <a:t>Mao's leadership style was also marked by a willingness to challenge established norms and hierarchies within the Chinese Communist Party (CCP). He advocated for a more decentralized and participatory approach to decision-making, encouraging open debate and criticism within the party. Mao believed that this approach would prevent the emergence of bureaucratic tendencies and keep the party rooted in the interests of the working class.</a:t>
            </a:r>
          </a:p>
          <a:p>
            <a:pPr algn="just"/>
            <a:r>
              <a:rPr lang="en-US" b="0" i="0" dirty="0">
                <a:solidFill>
                  <a:srgbClr val="0D0D0D"/>
                </a:solidFill>
                <a:effectLst/>
                <a:latin typeface="Times New Roman" panose="02020603050405020304" pitchFamily="18" charset="0"/>
                <a:cs typeface="Times New Roman" panose="02020603050405020304" pitchFamily="18" charset="0"/>
              </a:rPr>
              <a:t>At the same time, Mao's leadership was characterized by a strong centralization of power around himself. He held a dominant position within the CCP, serving as its chairman from 1943 until his death in 1976. Mao's authority was bolstered by his status as the founding father of the People's Republic of China and his reputation as a revolutionary hero.</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99161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638B-C891-9ACA-9ED4-A2DB81D0164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9A7E0CD-8A89-CC2D-B435-78F8024ACDE3}"/>
              </a:ext>
            </a:extLst>
          </p:cNvPr>
          <p:cNvSpPr>
            <a:spLocks noGrp="1"/>
          </p:cNvSpPr>
          <p:nvPr>
            <p:ph idx="1"/>
          </p:nvPr>
        </p:nvSpPr>
        <p:spPr/>
        <p:txBody>
          <a:bodyPr>
            <a:normAutofit fontScale="77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Mao's leadership style was also marked by a willingness to embrace radical measures to achieve his goals. He was not afraid to take risks or to pursue unconventional strategies, such as the Great Leap Forward and the Cultural Revolution, even in the face of opposition from within the party. Mao's willingness to experiment and innovate, combined with his unwavering commitment to revolutionary ideals, contributed to both his successes and his failures as a leader.</a:t>
            </a:r>
          </a:p>
          <a:p>
            <a:pPr algn="just"/>
            <a:r>
              <a:rPr lang="en-US" b="0" i="0" dirty="0">
                <a:solidFill>
                  <a:srgbClr val="0D0D0D"/>
                </a:solidFill>
                <a:effectLst/>
                <a:latin typeface="Times New Roman" panose="02020603050405020304" pitchFamily="18" charset="0"/>
                <a:cs typeface="Times New Roman" panose="02020603050405020304" pitchFamily="18" charset="0"/>
              </a:rPr>
              <a:t>However, Mao's leadership was not without controversy. Critics argue that his authoritarian tendencies and his willingness to suppress dissent led to widespread human rights abuses and political repression. The Cultural Revolution, in particular, resulted in the persecution of millions of people and the destruction of much of China's cultural heritage.</a:t>
            </a:r>
          </a:p>
          <a:p>
            <a:pPr algn="just"/>
            <a:r>
              <a:rPr lang="en-US" b="0" i="0" dirty="0">
                <a:solidFill>
                  <a:srgbClr val="0D0D0D"/>
                </a:solidFill>
                <a:effectLst/>
                <a:latin typeface="Times New Roman" panose="02020603050405020304" pitchFamily="18" charset="0"/>
                <a:cs typeface="Times New Roman" panose="02020603050405020304" pitchFamily="18" charset="0"/>
              </a:rPr>
              <a:t>Despite these criticisms, Mao's leadership left an indelible mark on Chinese history. His vision of socialism with Chinese characteristics continues to shape China's political and economic trajectory, and his ideas on leadership and revolution remain influential in Marxist and revolutionary theory.</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20121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041A0-9D77-C4CF-43D4-08B041973AED}"/>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Class Struggle:</a:t>
            </a:r>
          </a:p>
        </p:txBody>
      </p:sp>
      <p:sp>
        <p:nvSpPr>
          <p:cNvPr id="3" name="Content Placeholder 2">
            <a:extLst>
              <a:ext uri="{FF2B5EF4-FFF2-40B4-BE49-F238E27FC236}">
                <a16:creationId xmlns:a16="http://schemas.microsoft.com/office/drawing/2014/main" id="{8DB7F7E3-4950-6657-A646-AF71261D7451}"/>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Mao Zedong's understanding of class struggle was fundamental to his revolutionary theory and his vision for transforming Chinese society. Rooted in Marxist-Leninist ideology, Mao viewed class struggle as the driving force of history, shaping the dynamics of social change and providing the impetus for revolutionary action.</a:t>
            </a:r>
          </a:p>
          <a:p>
            <a:pPr algn="just"/>
            <a:r>
              <a:rPr lang="en-US" b="0" i="0" dirty="0">
                <a:solidFill>
                  <a:srgbClr val="0D0D0D"/>
                </a:solidFill>
                <a:effectLst/>
                <a:latin typeface="Times New Roman" panose="02020603050405020304" pitchFamily="18" charset="0"/>
                <a:cs typeface="Times New Roman" panose="02020603050405020304" pitchFamily="18" charset="0"/>
              </a:rPr>
              <a:t>At the heart of Mao's conception of class struggle was the recognition of the fundamental antagonism between the ruling class, which owns and controls the means of production, and the oppressed class, which is exploited by the ruling class for its labor. In capitalist societies, this struggle takes the form of the conflict between the bourgeoisie, who own the means of production, and the proletariat, who must sell their labor power to survive.</a:t>
            </a:r>
          </a:p>
          <a:p>
            <a:pPr algn="just"/>
            <a:r>
              <a:rPr lang="en-US" b="0" i="0" dirty="0">
                <a:solidFill>
                  <a:srgbClr val="0D0D0D"/>
                </a:solidFill>
                <a:effectLst/>
                <a:latin typeface="Times New Roman" panose="02020603050405020304" pitchFamily="18" charset="0"/>
                <a:cs typeface="Times New Roman" panose="02020603050405020304" pitchFamily="18" charset="0"/>
              </a:rPr>
              <a:t>Mao argued that class struggle was not confined to the economic sphere but permeated all aspects of society, including politics, culture, and ideology. He viewed the state, the legal system, and other institutions as instruments of class domination, serving to perpetuate the power and privilege of the ruling class at the expense of the oppressed.</a:t>
            </a:r>
          </a:p>
          <a:p>
            <a:pPr algn="just"/>
            <a:r>
              <a:rPr lang="en-US" b="0" i="0" dirty="0">
                <a:solidFill>
                  <a:srgbClr val="0D0D0D"/>
                </a:solidFill>
                <a:effectLst/>
                <a:latin typeface="Times New Roman" panose="02020603050405020304" pitchFamily="18" charset="0"/>
                <a:cs typeface="Times New Roman" panose="02020603050405020304" pitchFamily="18" charset="0"/>
              </a:rPr>
              <a:t>Mao believed that class struggle was not a passive process but required active intervention and organization by the oppressed class. He advocated for the mobilization of the masses, particularly the proletariat, to challenge the power of the ruling class and to assert their own interests and aspirations. Mao saw the Chinese Communist Party (CCP) as the vanguard of the proletariat, leading the struggle against imperialism, feudalism, and capitalism.</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2256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48D4D-95F9-FF79-69A8-FA3BFFF959F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E90C49F-40D1-270E-E0F3-3CC304025DD5}"/>
              </a:ext>
            </a:extLst>
          </p:cNvPr>
          <p:cNvSpPr>
            <a:spLocks noGrp="1"/>
          </p:cNvSpPr>
          <p:nvPr>
            <p:ph idx="1"/>
          </p:nvPr>
        </p:nvSpPr>
        <p:spPr/>
        <p:txBody>
          <a:bodyPr>
            <a:normAutofit fontScale="85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In 1917, amid the turmoil of World War I and widespread discontent in Russia, Lenin saw an opportunity for revolution. He returned to Russia from exile and spearheaded the Bolsheviks' efforts to seize power. In October of that year, the Bolsheviks, under Lenin's leadership, staged the October Revolution, overthrowing the provisional government and establishing Soviet rule.</a:t>
            </a:r>
          </a:p>
          <a:p>
            <a:pPr algn="just"/>
            <a:r>
              <a:rPr lang="en-US" b="0" i="0" dirty="0">
                <a:solidFill>
                  <a:srgbClr val="0D0D0D"/>
                </a:solidFill>
                <a:effectLst/>
                <a:latin typeface="Times New Roman" panose="02020603050405020304" pitchFamily="18" charset="0"/>
                <a:cs typeface="Times New Roman" panose="02020603050405020304" pitchFamily="18" charset="0"/>
              </a:rPr>
              <a:t>As the head of the new Bolshevik government, Lenin faced numerous challenges, including civil war, economic collapse, and foreign intervention. Despite these obstacles, he initiated sweeping reforms aimed at transforming Russia into a socialist state. Lenin's policies included the nationalization of industry, land redistribution, and the establishment of Soviet power.</a:t>
            </a:r>
          </a:p>
          <a:p>
            <a:pPr algn="just"/>
            <a:r>
              <a:rPr lang="en-US" b="0" i="0" dirty="0">
                <a:solidFill>
                  <a:srgbClr val="0D0D0D"/>
                </a:solidFill>
                <a:effectLst/>
                <a:latin typeface="Times New Roman" panose="02020603050405020304" pitchFamily="18" charset="0"/>
                <a:cs typeface="Times New Roman" panose="02020603050405020304" pitchFamily="18" charset="0"/>
              </a:rPr>
              <a:t>Lenin's leadership style was marked by a combination of pragmatism and ruthlessness. He centralized power within the Communist Party and suppressed dissent to maintain control. However, he also implemented progressive measures such as the promotion of women's rights and the granting of autonomy to national minorities.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63424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2AC-E4EB-FACA-8458-F54B6C8E99F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3B30F01-06AB-D8FB-FC86-659059DDCE3A}"/>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Mao's approach to class struggle was characterized by a combination of mass mobilization, armed struggle, and ideological education. He believed that revolutionary consciousness was essential for the proletariat to effectively challenge the power of the bourgeoisie and to advance the cause of socialism. Mao emphasized the importance of revolutionary education and propaganda in raising class consciousness and inspiring the masses to take action.</a:t>
            </a:r>
          </a:p>
          <a:p>
            <a:pPr algn="just"/>
            <a:r>
              <a:rPr lang="en-US" b="0" i="0" dirty="0">
                <a:solidFill>
                  <a:srgbClr val="0D0D0D"/>
                </a:solidFill>
                <a:effectLst/>
                <a:latin typeface="Times New Roman" panose="02020603050405020304" pitchFamily="18" charset="0"/>
                <a:cs typeface="Times New Roman" panose="02020603050405020304" pitchFamily="18" charset="0"/>
              </a:rPr>
              <a:t>One of Mao's key contributions to Marxist theory was his concept of the "mass line," which emphasized the importance of maintaining close ties to the masses and drawing inspiration from their experiences and struggles. Mao argued that true leadership could only emerge from the collective wisdom and revolutionary potential of the people, rather than from an elite vanguard.</a:t>
            </a:r>
          </a:p>
          <a:p>
            <a:pPr algn="just"/>
            <a:r>
              <a:rPr lang="en-US" b="0" i="0" dirty="0">
                <a:solidFill>
                  <a:srgbClr val="0D0D0D"/>
                </a:solidFill>
                <a:effectLst/>
                <a:latin typeface="Times New Roman" panose="02020603050405020304" pitchFamily="18" charset="0"/>
                <a:cs typeface="Times New Roman" panose="02020603050405020304" pitchFamily="18" charset="0"/>
              </a:rPr>
              <a:t>However, Mao's approach to class struggle was not without controversy. Critics argue that his emphasis on armed struggle and revolutionary violence led to the suppression of dissent and the stifling of alternative perspectives. The Cultural Revolution, in particular, resulted in widespread chaos and violence, with millions of people persecuted for their perceived lack of revolutionary consciousness.</a:t>
            </a:r>
          </a:p>
          <a:p>
            <a:pPr algn="just"/>
            <a:r>
              <a:rPr lang="en-US" b="0" i="0" dirty="0">
                <a:solidFill>
                  <a:srgbClr val="0D0D0D"/>
                </a:solidFill>
                <a:effectLst/>
                <a:latin typeface="Times New Roman" panose="02020603050405020304" pitchFamily="18" charset="0"/>
                <a:cs typeface="Times New Roman" panose="02020603050405020304" pitchFamily="18" charset="0"/>
              </a:rPr>
              <a:t>Despite these criticisms, Mao's ideas on class struggle continue to be influential in Marxist and revolutionary theory. His emphasis on the centrality of class struggle in driving historical change and his insistence on the importance of mass mobilization and revolutionary consciousness remain relevant to contemporary discussions of social change and political activism.</a:t>
            </a:r>
          </a:p>
          <a:p>
            <a:endParaRPr lang="en-IN" dirty="0"/>
          </a:p>
        </p:txBody>
      </p:sp>
    </p:spTree>
    <p:extLst>
      <p:ext uri="{BB962C8B-B14F-4D97-AF65-F5344CB8AC3E}">
        <p14:creationId xmlns:p14="http://schemas.microsoft.com/office/powerpoint/2010/main" val="6781643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9DFEC-3398-BA46-2E86-46B0FB632181}"/>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Dialectic Method:</a:t>
            </a:r>
          </a:p>
        </p:txBody>
      </p:sp>
      <p:sp>
        <p:nvSpPr>
          <p:cNvPr id="3" name="Content Placeholder 2">
            <a:extLst>
              <a:ext uri="{FF2B5EF4-FFF2-40B4-BE49-F238E27FC236}">
                <a16:creationId xmlns:a16="http://schemas.microsoft.com/office/drawing/2014/main" id="{A29A956C-2353-F915-4148-6A403E92F1F7}"/>
              </a:ext>
            </a:extLst>
          </p:cNvPr>
          <p:cNvSpPr>
            <a:spLocks noGrp="1"/>
          </p:cNvSpPr>
          <p:nvPr>
            <p:ph idx="1"/>
          </p:nvPr>
        </p:nvSpPr>
        <p:spPr/>
        <p:txBody>
          <a:bodyPr>
            <a:normAutofit fontScale="625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Mao Zedong's approach to the dialectical method was deeply rooted in Marxist-Leninist philosophy and guided his understanding of historical development, social change, and revolutionary praxis. Mao viewed the dialectic as a powerful analytical tool for uncovering the contradictions inherent in society and for guiding the revolutionary struggle to resolve these contradictions in favor of the oppressed classes.</a:t>
            </a:r>
          </a:p>
          <a:p>
            <a:pPr algn="just"/>
            <a:r>
              <a:rPr lang="en-US" b="0" i="0" dirty="0">
                <a:solidFill>
                  <a:srgbClr val="0D0D0D"/>
                </a:solidFill>
                <a:effectLst/>
                <a:latin typeface="Times New Roman" panose="02020603050405020304" pitchFamily="18" charset="0"/>
                <a:cs typeface="Times New Roman" panose="02020603050405020304" pitchFamily="18" charset="0"/>
              </a:rPr>
              <a:t>At its core, Mao's dialectical method was based on the principles of dialectical materialism, a philosophical framework that synthesized Hegelian dialectics with Marxist analysis of material conditions. According to Mao, the dialectical method involves the recognition of the contradictory and dynamic nature of reality, where opposing forces interact and conflict with one another, leading to qualitative changes and new forms of social organization.</a:t>
            </a:r>
          </a:p>
          <a:p>
            <a:pPr algn="just"/>
            <a:r>
              <a:rPr lang="en-US" b="0" i="0" dirty="0">
                <a:solidFill>
                  <a:srgbClr val="0D0D0D"/>
                </a:solidFill>
                <a:effectLst/>
                <a:latin typeface="Times New Roman" panose="02020603050405020304" pitchFamily="18" charset="0"/>
                <a:cs typeface="Times New Roman" panose="02020603050405020304" pitchFamily="18" charset="0"/>
              </a:rPr>
              <a:t>Mao emphasized the importance of identifying and analyzing the principal contradiction in any given social context. He believed that understanding the primary contradiction, the primary aspect of the contradiction, and the secondary aspect of the contradiction was essential for developing effective revolutionary strategies. Mao argued that the principal contradiction was the driving force of historical development, shaping the direction of social change and providing the focal point for revolutionary action.</a:t>
            </a:r>
          </a:p>
          <a:p>
            <a:pPr algn="just"/>
            <a:r>
              <a:rPr lang="en-US" b="0" i="0" dirty="0">
                <a:solidFill>
                  <a:srgbClr val="0D0D0D"/>
                </a:solidFill>
                <a:effectLst/>
                <a:latin typeface="Times New Roman" panose="02020603050405020304" pitchFamily="18" charset="0"/>
                <a:cs typeface="Times New Roman" panose="02020603050405020304" pitchFamily="18" charset="0"/>
              </a:rPr>
              <a:t>Mao also emphasized the importance of dialectical thinking in guiding the revolutionary struggle. He argued that dialectical materialism provided revolutionaries with a scientific understanding of social reality, enabling them to uncover the underlying contradictions and to develop strategies for transforming society in accordance with the interests of the oppressed classes.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55529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025EF-1AFD-09A3-7627-9D303A1B591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1541438-C7FE-EBF7-7DD1-A51303E328C4}"/>
              </a:ext>
            </a:extLst>
          </p:cNvPr>
          <p:cNvSpPr>
            <a:spLocks noGrp="1"/>
          </p:cNvSpPr>
          <p:nvPr>
            <p:ph idx="1"/>
          </p:nvPr>
        </p:nvSpPr>
        <p:spPr/>
        <p:txBody>
          <a:bodyPr>
            <a:normAutofit fontScale="70000" lnSpcReduction="2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Central to Mao's dialectical method was the concept of "unity of opposites." Mao believed that all phenomena contained internal contradictions, where opposing forces coexist and interact with one another. He argued that the resolution of these contradictions through struggle and transformation was the driving force of historical change.</a:t>
            </a:r>
          </a:p>
          <a:p>
            <a:pPr algn="just"/>
            <a:r>
              <a:rPr lang="en-US" b="0" i="0" dirty="0">
                <a:solidFill>
                  <a:srgbClr val="0D0D0D"/>
                </a:solidFill>
                <a:effectLst/>
                <a:latin typeface="Times New Roman" panose="02020603050405020304" pitchFamily="18" charset="0"/>
                <a:cs typeface="Times New Roman" panose="02020603050405020304" pitchFamily="18" charset="0"/>
              </a:rPr>
              <a:t>Mao's application of the dialectical method was evident in his analysis of Chinese society and his strategies for revolutionary struggle. He emphasized the importance of mass mobilization, ideological education, and armed struggle in challenging the power of the ruling class and advancing the cause of socialism.</a:t>
            </a:r>
          </a:p>
          <a:p>
            <a:pPr algn="just"/>
            <a:r>
              <a:rPr lang="en-US" b="0" i="0" dirty="0">
                <a:solidFill>
                  <a:srgbClr val="0D0D0D"/>
                </a:solidFill>
                <a:effectLst/>
                <a:latin typeface="Times New Roman" panose="02020603050405020304" pitchFamily="18" charset="0"/>
                <a:cs typeface="Times New Roman" panose="02020603050405020304" pitchFamily="18" charset="0"/>
              </a:rPr>
              <a:t>However, Mao's approach to the dialectical method was not without controversy. Critics argue that his emphasis on class struggle and revolutionary violence led to the suppression of dissent and the stifling of alternative perspectives. The Cultural Revolution, in particular, resulted in widespread chaos and violence, with millions of people persecuted for their perceived lack of revolutionary consciousness.</a:t>
            </a:r>
          </a:p>
          <a:p>
            <a:pPr algn="just"/>
            <a:r>
              <a:rPr lang="en-US" b="0" i="0" dirty="0">
                <a:solidFill>
                  <a:srgbClr val="0D0D0D"/>
                </a:solidFill>
                <a:effectLst/>
                <a:latin typeface="Times New Roman" panose="02020603050405020304" pitchFamily="18" charset="0"/>
                <a:cs typeface="Times New Roman" panose="02020603050405020304" pitchFamily="18" charset="0"/>
              </a:rPr>
              <a:t>Despite these criticisms, Mao's ideas on the dialectical method continue to be influential in Marxist and revolutionary theory. His emphasis on the contradictory and dynamic nature of reality and his insistence on the importance of mass mobilization and revolutionary consciousness remain relevant to contemporary discussions of social change and political activism.</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96549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1814-960E-A878-1689-D9F8CEDFCAF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FFFDD08-DBD2-2039-24EA-793E0BBE52C2}"/>
              </a:ext>
            </a:extLst>
          </p:cNvPr>
          <p:cNvSpPr>
            <a:spLocks noGrp="1"/>
          </p:cNvSpPr>
          <p:nvPr>
            <p:ph idx="1"/>
          </p:nvPr>
        </p:nvSpPr>
        <p:spPr/>
        <p:txBody>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In conclusion, Mao Zedong was a towering figure in Chinese history, whose revolutionary ideology and leadership left a profound impact on the course of the 20th century. He led the Chinese Communist Party to victory in the Chinese Civil War, establishing the People's Republic of China. Mao's policies, such as the Great Leap Forward and the Cultural Revolution, wrought significant social and economic upheaval, with both positive and negative consequences. While celebrated as a national hero by some, Mao's legacy remains deeply controversial, marked by both admiration for his role in uniting China and criticism for the human suffering caused by his authoritarian rule.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79606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6761-93BB-2A97-4589-E85F0482CE95}"/>
              </a:ext>
            </a:extLst>
          </p:cNvPr>
          <p:cNvSpPr>
            <a:spLocks noGrp="1"/>
          </p:cNvSpPr>
          <p:nvPr>
            <p:ph type="ctrTitle"/>
          </p:nvPr>
        </p:nvSpPr>
        <p:spPr/>
        <p:txBody>
          <a:bodyPr/>
          <a:lstStyle/>
          <a:p>
            <a:r>
              <a:rPr lang="en-IN" dirty="0">
                <a:effectLst>
                  <a:outerShdw blurRad="38100" dist="38100" dir="2700000" algn="tl">
                    <a:srgbClr val="000000">
                      <a:alpha val="43137"/>
                    </a:srgbClr>
                  </a:outerShdw>
                </a:effectLst>
                <a:latin typeface="Times New Roman" panose="02020603050405020304" pitchFamily="18" charset="0"/>
                <a:ea typeface="Tahoma" panose="020B0604030504040204" pitchFamily="34" charset="0"/>
                <a:cs typeface="Times New Roman" panose="02020603050405020304" pitchFamily="18" charset="0"/>
              </a:rPr>
              <a:t>Antonio Gramsci</a:t>
            </a:r>
            <a:b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Western Political Thought</a:t>
            </a:r>
            <a:r>
              <a:rPr lang="en-IN" dirty="0">
                <a:effectLst>
                  <a:outerShdw blurRad="38100" dist="38100" dir="2700000" algn="tl">
                    <a:srgbClr val="000000">
                      <a:alpha val="43137"/>
                    </a:srgbClr>
                  </a:outerShdw>
                </a:effectLst>
              </a:rPr>
              <a:t> </a:t>
            </a:r>
          </a:p>
        </p:txBody>
      </p:sp>
      <p:sp>
        <p:nvSpPr>
          <p:cNvPr id="3" name="Subtitle 2">
            <a:extLst>
              <a:ext uri="{FF2B5EF4-FFF2-40B4-BE49-F238E27FC236}">
                <a16:creationId xmlns:a16="http://schemas.microsoft.com/office/drawing/2014/main" id="{54F2DC29-827A-3240-CE30-71ED11F3EBAA}"/>
              </a:ext>
            </a:extLst>
          </p:cNvPr>
          <p:cNvSpPr>
            <a:spLocks noGrp="1"/>
          </p:cNvSpPr>
          <p:nvPr>
            <p:ph type="subTitle" idx="1"/>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UG 6</a:t>
            </a:r>
            <a:r>
              <a:rPr lang="en-IN" b="1"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Semester</a:t>
            </a:r>
          </a:p>
          <a:p>
            <a:endParaRPr lang="en-IN" dirty="0"/>
          </a:p>
        </p:txBody>
      </p:sp>
    </p:spTree>
    <p:extLst>
      <p:ext uri="{BB962C8B-B14F-4D97-AF65-F5344CB8AC3E}">
        <p14:creationId xmlns:p14="http://schemas.microsoft.com/office/powerpoint/2010/main" val="17709332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4729B-0128-C514-8769-A7DED152070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02B6C3D-F056-FF56-DEF3-26E28F1EA242}"/>
              </a:ext>
            </a:extLst>
          </p:cNvPr>
          <p:cNvSpPr>
            <a:spLocks noGrp="1"/>
          </p:cNvSpPr>
          <p:nvPr>
            <p:ph idx="1"/>
          </p:nvPr>
        </p:nvSpPr>
        <p:spPr/>
        <p:txBody>
          <a:bodyPr/>
          <a:lstStyle/>
          <a:p>
            <a:pPr algn="just"/>
            <a:r>
              <a:rPr lang="en-US" b="0" i="0" dirty="0">
                <a:solidFill>
                  <a:srgbClr val="0D0D0D"/>
                </a:solidFill>
                <a:effectLst/>
                <a:highlight>
                  <a:srgbClr val="FFFFFF"/>
                </a:highlight>
                <a:latin typeface="Times New Roman" panose="02020603050405020304" pitchFamily="18" charset="0"/>
                <a:ea typeface="Tahoma" panose="020B0604030504040204" pitchFamily="34" charset="0"/>
                <a:cs typeface="Times New Roman" panose="02020603050405020304" pitchFamily="18" charset="0"/>
              </a:rPr>
              <a:t>Antonio Gramsci (1891-1937) was an Italian Marxist philosopher, political theorist, and activist. He is best known for his theory of cultural hegemony, which examines how dominant social classes maintain their power through cultural institutions and ideologies. Gramsci's ideas on the role of intellectuals, the state, and civil society in perpetuating or challenging hegemony have had a profound influence on critical theory and cultural studies. He also co-founded the Italian Communist Party and was imprisoned by Mussolini's fascist regime, where he wrote his influential Prison Notebooks, exploring themes of power, resistance, and revolutionary change.</a:t>
            </a:r>
            <a:endParaRPr lang="en-IN"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718732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6602-55E8-BDCC-89D0-2F1397299B80}"/>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Life:</a:t>
            </a:r>
          </a:p>
        </p:txBody>
      </p:sp>
      <p:sp>
        <p:nvSpPr>
          <p:cNvPr id="3" name="Content Placeholder 2">
            <a:extLst>
              <a:ext uri="{FF2B5EF4-FFF2-40B4-BE49-F238E27FC236}">
                <a16:creationId xmlns:a16="http://schemas.microsoft.com/office/drawing/2014/main" id="{1AF7DF68-FFEB-150E-3A9B-611B6E01B2D1}"/>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 born in 1891 in Sardinia, Italy, was a prominent Marxist thinker and political theorist. He grew up in a poor family and experienced the social injustices prevalent in Italy during his youth. Despite facing financial difficulties, Gramsci excelled academically and became involved in socialist and communist activism.</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1911, Gramsci won a scholarship to study at the University of Turin, where he became increasingly engaged in political organizing. He joined the Italian Socialist Party and later co-founded the Communist Party of Italy.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During the rise of fascism in Italy, Gramsci emerged as a leading figure in the communist movement. However, his political activities led to his arrest by Benito Mussolini's regime in 1926. Gramsci spent the next 11 years in prison, where he wrote extensively, including his influential "Prison Notebooks."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his writings, Gramsci explored concepts such as cultural hegemony, the role of intellectuals, and the nature of revolutionary change. Despite his poor health and harsh conditions in prison, Gramsci's intellectual contributions continued to shape Marxist thought and political theory.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Gramsci died in 1937, shortly after being released from prison due to deteriorating health. Although his life was cut short, his ideas have had a lasting impact on critical theory, cultural studies, and the understanding of power dynamics in society.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7588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6D64F-B321-9340-8F17-ED0A015505F4}"/>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Education:</a:t>
            </a:r>
          </a:p>
        </p:txBody>
      </p:sp>
      <p:sp>
        <p:nvSpPr>
          <p:cNvPr id="3" name="Content Placeholder 2">
            <a:extLst>
              <a:ext uri="{FF2B5EF4-FFF2-40B4-BE49-F238E27FC236}">
                <a16:creationId xmlns:a16="http://schemas.microsoft.com/office/drawing/2014/main" id="{48B5C09D-46EC-5E7A-B344-6A90BB84F8CB}"/>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Gramsci's education played a significant role in shaping his intellectual development and political activism. Born in Ales, Sardinia, in 1891, Gramsci grew up in modest circumstances. Despite economic hardships, he demonstrated academic promise from a young age.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Gramsci attended elementary school in Sardinia before moving to Cagliari to continue his education. In 1911, he won a scholarship to the University of Turin, where he studied linguistics, literature, and philosophy. At the university, Gramsci became involved in socialist and Marxist circles, contributing to leftist publications and engaging in political activism.</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During his time at the University of Turin, Gramsci's studies were influenced by the works of Marxist thinkers such as Karl Marx and Friedrich Engels. He also encountered the ideas of Italian socialists and intellectuals, including Antonio </a:t>
            </a:r>
            <a:r>
              <a:rPr lang="en-US" b="0" i="0" dirty="0" err="1">
                <a:solidFill>
                  <a:srgbClr val="0D0D0D"/>
                </a:solidFill>
                <a:effectLst/>
                <a:highlight>
                  <a:srgbClr val="FFFFFF"/>
                </a:highlight>
                <a:latin typeface="Times New Roman" panose="02020603050405020304" pitchFamily="18" charset="0"/>
                <a:cs typeface="Times New Roman" panose="02020603050405020304" pitchFamily="18" charset="0"/>
              </a:rPr>
              <a:t>Labriola</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and Benedetto Croce, who influenced his understanding of Marxism and historical materialism.</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Gramsci's experiences in academia and his exposure to radical political movements laid the foundation for his later contributions to Marxist theory and revolutionary politics. His education provided him with the intellectual tools and critical perspective necessary to analyze and critique the socio-economic conditions of his time, ultimately shaping his role as a leading figure in the Italian communist movement.</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77172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27C4C-2973-958D-6129-2C3F60709B06}"/>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Works:</a:t>
            </a:r>
          </a:p>
        </p:txBody>
      </p:sp>
      <p:sp>
        <p:nvSpPr>
          <p:cNvPr id="3" name="Content Placeholder 2">
            <a:extLst>
              <a:ext uri="{FF2B5EF4-FFF2-40B4-BE49-F238E27FC236}">
                <a16:creationId xmlns:a16="http://schemas.microsoft.com/office/drawing/2014/main" id="{74788A39-6370-1CEA-8DED-6F1E4EF435DD}"/>
              </a:ext>
            </a:extLst>
          </p:cNvPr>
          <p:cNvSpPr>
            <a:spLocks noGrp="1"/>
          </p:cNvSpPr>
          <p:nvPr>
            <p:ph idx="1"/>
          </p:nvPr>
        </p:nvSpPr>
        <p:spPr/>
        <p:txBody>
          <a:bodyPr>
            <a:normAutofit fontScale="6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 wrote extensively during his lifetime, primarily while he was imprisoned by the fascist regime in Italy. Some of his notable works, along with the years they were written or published, include: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Prison Notebooks (</a:t>
            </a:r>
            <a:r>
              <a:rPr lang="en-US" b="1" i="0" dirty="0" err="1">
                <a:solidFill>
                  <a:srgbClr val="0D0D0D"/>
                </a:solidFill>
                <a:effectLst/>
                <a:highlight>
                  <a:srgbClr val="FFFFFF"/>
                </a:highlight>
                <a:latin typeface="Times New Roman" panose="02020603050405020304" pitchFamily="18" charset="0"/>
                <a:cs typeface="Times New Roman" panose="02020603050405020304" pitchFamily="18" charset="0"/>
              </a:rPr>
              <a:t>Quaderni</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 del </a:t>
            </a:r>
            <a:r>
              <a:rPr lang="en-US" b="1" i="0" dirty="0" err="1">
                <a:solidFill>
                  <a:srgbClr val="0D0D0D"/>
                </a:solidFill>
                <a:effectLst/>
                <a:highlight>
                  <a:srgbClr val="FFFFFF"/>
                </a:highlight>
                <a:latin typeface="Times New Roman" panose="02020603050405020304" pitchFamily="18" charset="0"/>
                <a:cs typeface="Times New Roman" panose="02020603050405020304" pitchFamily="18" charset="0"/>
              </a:rPr>
              <a:t>carcere</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t>
            </a:r>
          </a:p>
          <a:p>
            <a:pPr marL="742950" lvl="1" indent="-285750" algn="just">
              <a:buFont typeface="+mj-lt"/>
              <a:buAutoNum type="arabicPeriod"/>
            </a:pP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Written between 1929 and 1935 during Gramsci's imprisonment.</a:t>
            </a:r>
          </a:p>
          <a:p>
            <a:pPr marL="742950" lvl="1" indent="-285750" algn="just">
              <a:buFont typeface="+mj-lt"/>
              <a:buAutoNum type="arabicPeriod"/>
            </a:pP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Although not published as a complete work during his lifetime, selections from his notebooks have been compiled and published posthumously.</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Letters from Prison (</a:t>
            </a:r>
            <a:r>
              <a:rPr lang="en-US" b="1" i="0" dirty="0" err="1">
                <a:solidFill>
                  <a:srgbClr val="0D0D0D"/>
                </a:solidFill>
                <a:effectLst/>
                <a:highlight>
                  <a:srgbClr val="FFFFFF"/>
                </a:highlight>
                <a:latin typeface="Times New Roman" panose="02020603050405020304" pitchFamily="18" charset="0"/>
                <a:cs typeface="Times New Roman" panose="02020603050405020304" pitchFamily="18" charset="0"/>
              </a:rPr>
              <a:t>Lettere</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 dal </a:t>
            </a:r>
            <a:r>
              <a:rPr lang="en-US" b="1" i="0" dirty="0" err="1">
                <a:solidFill>
                  <a:srgbClr val="0D0D0D"/>
                </a:solidFill>
                <a:effectLst/>
                <a:highlight>
                  <a:srgbClr val="FFFFFF"/>
                </a:highlight>
                <a:latin typeface="Times New Roman" panose="02020603050405020304" pitchFamily="18" charset="0"/>
                <a:cs typeface="Times New Roman" panose="02020603050405020304" pitchFamily="18" charset="0"/>
              </a:rPr>
              <a:t>carcere</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t>
            </a:r>
          </a:p>
          <a:p>
            <a:pPr marL="742950" lvl="1" indent="-285750" algn="just">
              <a:buFont typeface="+mj-lt"/>
              <a:buAutoNum type="arabicPeriod"/>
            </a:pP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Written between 1926 and 1937 during Gramsci's imprisonment.</a:t>
            </a:r>
          </a:p>
          <a:p>
            <a:pPr marL="742950" lvl="1" indent="-285750" algn="just">
              <a:buFont typeface="+mj-lt"/>
              <a:buAutoNum type="arabicPeriod"/>
            </a:pP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These letters were correspondence between Gramsci and his family, friends, and fellow activists, providing insights into his personal life, political views, and struggles.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Selections from the Prison Notebooks (</a:t>
            </a:r>
            <a:r>
              <a:rPr lang="en-US" b="1" i="0" dirty="0" err="1">
                <a:solidFill>
                  <a:srgbClr val="0D0D0D"/>
                </a:solidFill>
                <a:effectLst/>
                <a:highlight>
                  <a:srgbClr val="FFFFFF"/>
                </a:highlight>
                <a:latin typeface="Times New Roman" panose="02020603050405020304" pitchFamily="18" charset="0"/>
                <a:cs typeface="Times New Roman" panose="02020603050405020304" pitchFamily="18" charset="0"/>
              </a:rPr>
              <a:t>Quaderni</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 del </a:t>
            </a:r>
            <a:r>
              <a:rPr lang="en-US" b="1" i="0" dirty="0" err="1">
                <a:solidFill>
                  <a:srgbClr val="0D0D0D"/>
                </a:solidFill>
                <a:effectLst/>
                <a:highlight>
                  <a:srgbClr val="FFFFFF"/>
                </a:highlight>
                <a:latin typeface="Times New Roman" panose="02020603050405020304" pitchFamily="18" charset="0"/>
                <a:cs typeface="Times New Roman" panose="02020603050405020304" pitchFamily="18" charset="0"/>
              </a:rPr>
              <a:t>carcere</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t>
            </a:r>
          </a:p>
          <a:p>
            <a:pPr marL="742950" lvl="1" indent="-285750" algn="just">
              <a:buFont typeface="+mj-lt"/>
              <a:buAutoNum type="arabicPeriod"/>
            </a:pP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Edited and published by Gramsci's biographer, Quintin Hoare, and translator, Geoffrey Nowell Smith, in 1971.</a:t>
            </a:r>
          </a:p>
          <a:p>
            <a:pPr marL="742950" lvl="1" indent="-285750" algn="just">
              <a:buFont typeface="+mj-lt"/>
              <a:buAutoNum type="arabicPeriod"/>
            </a:pP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This selection includes excerpts from Gramsci's Prison Notebooks, offering a glimpse into his ideas on Marxism, culture, politics, and revolution.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These are the primary writings associated with Gramsci, although his ideas and influence have been widely disseminated through various editions, translations, and scholarly works that analyze and interpret his writings.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11543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5D0B6-9F2F-EDAC-9BF0-005F2E16AD8E}"/>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Contributions:</a:t>
            </a:r>
          </a:p>
        </p:txBody>
      </p:sp>
      <p:sp>
        <p:nvSpPr>
          <p:cNvPr id="3" name="Content Placeholder 2">
            <a:extLst>
              <a:ext uri="{FF2B5EF4-FFF2-40B4-BE49-F238E27FC236}">
                <a16:creationId xmlns:a16="http://schemas.microsoft.com/office/drawing/2014/main" id="{4A610298-4489-C594-8227-6521155607A4}"/>
              </a:ext>
            </a:extLst>
          </p:cNvPr>
          <p:cNvSpPr>
            <a:spLocks noGrp="1"/>
          </p:cNvSpPr>
          <p:nvPr>
            <p:ph idx="1"/>
          </p:nvPr>
        </p:nvSpPr>
        <p:spPr/>
        <p:txBody>
          <a:bodyPr>
            <a:normAutofit fontScale="9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 made significant contributions to Western political thought, particularly in the realms of Marxism, cultural theory, and political philosophy. Some of his key contributions include: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Theory of Cultural Hegemony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Role of Intellectuals and Organic Intellectuals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3. Historical Materialism and Marxism</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a:t>
            </a:r>
          </a:p>
          <a:p>
            <a:pPr marL="0" indent="0" algn="just">
              <a:buNone/>
            </a:pPr>
            <a:r>
              <a:rPr lang="en-US" b="1" dirty="0">
                <a:solidFill>
                  <a:srgbClr val="0D0D0D"/>
                </a:solidFill>
                <a:highlight>
                  <a:srgbClr val="FFFFFF"/>
                </a:highlight>
                <a:latin typeface="Times New Roman" panose="02020603050405020304" pitchFamily="18" charset="0"/>
                <a:cs typeface="Times New Roman" panose="02020603050405020304" pitchFamily="18" charset="0"/>
              </a:rPr>
              <a:t>4. </a:t>
            </a: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Concept of the State and Political Strategy</a:t>
            </a:r>
            <a:endPar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endParaRP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 Concept of the "Modern Prince" and Revolutionary</a:t>
            </a:r>
          </a:p>
          <a:p>
            <a:pPr marL="0" indent="0" algn="just">
              <a:buNone/>
            </a:pPr>
            <a:r>
              <a:rPr lang="en-US" b="1" dirty="0">
                <a:solidFill>
                  <a:srgbClr val="0D0D0D"/>
                </a:solidFill>
                <a:highlight>
                  <a:srgbClr val="FFFFFF"/>
                </a:highlight>
                <a:latin typeface="Times New Roman" panose="02020603050405020304" pitchFamily="18" charset="0"/>
                <a:cs typeface="Times New Roman" panose="02020603050405020304" pitchFamily="18" charset="0"/>
              </a:rPr>
              <a:t>6. Civil Society</a:t>
            </a:r>
          </a:p>
          <a:p>
            <a:pPr marL="0" indent="0" algn="just">
              <a:buNone/>
            </a:pPr>
            <a:r>
              <a:rPr lang="en-US" b="1" dirty="0">
                <a:solidFill>
                  <a:srgbClr val="0D0D0D"/>
                </a:solidFill>
                <a:highlight>
                  <a:srgbClr val="FFFFFF"/>
                </a:highlight>
                <a:latin typeface="Times New Roman" panose="02020603050405020304" pitchFamily="18" charset="0"/>
                <a:cs typeface="Times New Roman" panose="02020603050405020304" pitchFamily="18" charset="0"/>
              </a:rPr>
              <a:t>7.War</a:t>
            </a:r>
            <a:endParaRPr lang="en-IN" dirty="0"/>
          </a:p>
          <a:p>
            <a:pPr algn="just">
              <a:buFont typeface="+mj-lt"/>
              <a:buAutoNum type="arabicPeriod"/>
            </a:pPr>
            <a:endParaRPr lang="en-US" dirty="0">
              <a:solidFill>
                <a:srgbClr val="0D0D0D"/>
              </a:solidFill>
              <a:highlight>
                <a:srgbClr val="FFFFFF"/>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2537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8C2D3-9F03-AD68-6844-23A3D58BE0F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6D21702-A83E-A9A5-CC96-763D6B4EE84F}"/>
              </a:ext>
            </a:extLst>
          </p:cNvPr>
          <p:cNvSpPr>
            <a:spLocks noGrp="1"/>
          </p:cNvSpPr>
          <p:nvPr>
            <p:ph idx="1"/>
          </p:nvPr>
        </p:nvSpPr>
        <p:spPr/>
        <p:txBody>
          <a:bodyPr>
            <a:normAutofit lnSpcReduction="10000"/>
          </a:bodyPr>
          <a:lstStyle/>
          <a:p>
            <a:pPr algn="just"/>
            <a:r>
              <a:rPr lang="en-US" b="0" i="0" dirty="0">
                <a:solidFill>
                  <a:srgbClr val="0D0D0D"/>
                </a:solidFill>
                <a:effectLst/>
                <a:latin typeface="Times New Roman" panose="02020603050405020304" pitchFamily="18" charset="0"/>
                <a:cs typeface="Times New Roman" panose="02020603050405020304" pitchFamily="18" charset="0"/>
              </a:rPr>
              <a:t>In 1922, Lenin suffered a series of debilitating strokes that left him partially paralyzed. Despite his declining health, he remained active in politics, albeit in a reduced capacity. Lenin's death on January 21, 1924, marked the end of an era in Russian history. His body was embalmed and placed on public display in Moscow's Red Square, where it remains a symbol of the Soviet Union's revolutionary legacy.</a:t>
            </a:r>
          </a:p>
          <a:p>
            <a:pPr algn="just"/>
            <a:r>
              <a:rPr lang="en-US" b="0" i="0" dirty="0">
                <a:solidFill>
                  <a:srgbClr val="0D0D0D"/>
                </a:solidFill>
                <a:effectLst/>
                <a:latin typeface="Times New Roman" panose="02020603050405020304" pitchFamily="18" charset="0"/>
                <a:cs typeface="Times New Roman" panose="02020603050405020304" pitchFamily="18" charset="0"/>
              </a:rPr>
              <a:t>Lenin's legacy is complex and contested. While celebrated by some as a visionary leader who championed the rights of the working class, others criticize his authoritarian tendencies and the repressive nature of his regime. Nevertheless, Lenin's impact on world history is undeniable, as his ideas and actions profoundly influenced the course of the 20th century.</a:t>
            </a:r>
          </a:p>
          <a:p>
            <a:endParaRPr lang="en-IN" dirty="0"/>
          </a:p>
        </p:txBody>
      </p:sp>
    </p:spTree>
    <p:extLst>
      <p:ext uri="{BB962C8B-B14F-4D97-AF65-F5344CB8AC3E}">
        <p14:creationId xmlns:p14="http://schemas.microsoft.com/office/powerpoint/2010/main" val="39457024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B585D-1436-ACAD-DD91-9214BFC0AD0D}"/>
              </a:ext>
            </a:extLst>
          </p:cNvPr>
          <p:cNvSpPr>
            <a:spLocks noGrp="1"/>
          </p:cNvSpPr>
          <p:nvPr>
            <p:ph type="title"/>
          </p:nvPr>
        </p:nvSpPr>
        <p:spPr/>
        <p:txBody>
          <a:bodyPr>
            <a:normAutofit fontScale="90000"/>
          </a:bodyPr>
          <a:lstStyle/>
          <a:p>
            <a:br>
              <a:rPr lang="en-US" b="1" i="1" u="sng" dirty="0">
                <a:solidFill>
                  <a:srgbClr val="0D0D0D"/>
                </a:solidFill>
                <a:effectLst>
                  <a:outerShdw blurRad="38100" dist="38100" dir="2700000" algn="tl">
                    <a:srgbClr val="000000">
                      <a:alpha val="43137"/>
                    </a:srgbClr>
                  </a:outerShdw>
                </a:effectLst>
                <a:highlight>
                  <a:srgbClr val="FFFFFF"/>
                </a:highlight>
                <a:latin typeface="Times New Roman" panose="02020603050405020304" pitchFamily="18" charset="0"/>
                <a:cs typeface="Times New Roman" panose="02020603050405020304" pitchFamily="18" charset="0"/>
              </a:rPr>
            </a:br>
            <a:r>
              <a:rPr lang="en-US" b="1" i="1" u="sng" dirty="0">
                <a:solidFill>
                  <a:srgbClr val="0D0D0D"/>
                </a:solidFill>
                <a:effectLst>
                  <a:outerShdw blurRad="38100" dist="38100" dir="2700000" algn="tl">
                    <a:srgbClr val="000000">
                      <a:alpha val="43137"/>
                    </a:srgbClr>
                  </a:outerShdw>
                </a:effectLst>
                <a:highlight>
                  <a:srgbClr val="FFFFFF"/>
                </a:highlight>
                <a:latin typeface="Times New Roman" panose="02020603050405020304" pitchFamily="18" charset="0"/>
                <a:cs typeface="Times New Roman" panose="02020603050405020304" pitchFamily="18" charset="0"/>
              </a:rPr>
              <a:t>1.Theory of Cultural Hegemony</a:t>
            </a:r>
            <a:r>
              <a:rPr lang="en-US" b="0" i="1" u="sng" dirty="0">
                <a:solidFill>
                  <a:srgbClr val="0D0D0D"/>
                </a:solidFill>
                <a:effectLst>
                  <a:outerShdw blurRad="38100" dist="38100" dir="2700000" algn="tl">
                    <a:srgbClr val="000000">
                      <a:alpha val="43137"/>
                    </a:srgbClr>
                  </a:outerShdw>
                </a:effectLst>
                <a:highlight>
                  <a:srgbClr val="FFFFFF"/>
                </a:highlight>
                <a:latin typeface="Times New Roman" panose="02020603050405020304" pitchFamily="18" charset="0"/>
                <a:cs typeface="Times New Roman" panose="02020603050405020304" pitchFamily="18" charset="0"/>
              </a:rPr>
              <a:t> :</a:t>
            </a:r>
            <a:br>
              <a:rPr lang="en-US" b="0" i="1" u="sng" dirty="0">
                <a:solidFill>
                  <a:srgbClr val="0D0D0D"/>
                </a:solidFill>
                <a:effectLst>
                  <a:outerShdw blurRad="38100" dist="38100" dir="2700000" algn="tl">
                    <a:srgbClr val="000000">
                      <a:alpha val="43137"/>
                    </a:srgbClr>
                  </a:outerShdw>
                </a:effectLst>
                <a:highlight>
                  <a:srgbClr val="FFFFFF"/>
                </a:highlight>
                <a:latin typeface="Times New Roman" panose="02020603050405020304" pitchFamily="18" charset="0"/>
                <a:cs typeface="Times New Roman" panose="02020603050405020304" pitchFamily="18" charset="0"/>
              </a:rPr>
            </a:br>
            <a:endParaRPr lang="en-IN" i="1" u="sng"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0930E94-639B-2D86-0376-24761DDC065B}"/>
              </a:ext>
            </a:extLst>
          </p:cNvPr>
          <p:cNvSpPr>
            <a:spLocks noGrp="1"/>
          </p:cNvSpPr>
          <p:nvPr>
            <p:ph idx="1"/>
          </p:nvPr>
        </p:nvSpPr>
        <p:spPr/>
        <p:txBody>
          <a:bodyPr>
            <a:normAutofit fontScale="700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Gramsci's theory of cultural hegemony is a central concept in his broader framework of Marxist thought. It provides insights into how ruling classes maintain power and control over society through cultural institutions, ideologies, and social norms. Gramsci developed this theory during his imprisonment in Fascist Italy, exploring the complexities of power and domination beyond traditional Marxist analyses of class struggle and economic determinism.</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At its core, cultural hegemony refers to the dominance of a particular worldview, set of values, and social norms that are accepted as natural and common sense by society. Rather than relying solely on coercion and force to maintain power, ruling elites establish hegemony by shaping the culture, ideology, and consciousness of the masses. This hegemonic ideology serves the interests of the ruling class by legitimizing and naturalizing their dominance while marginalizing alternative worldviews and dissenting voices.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Gramsci argued that hegemony operates through a combination of coercion and consent, with cultural institutions playing a central role in shaping consciousness and securing consent. These institutions include educational systems, media, religion, literature, art, and popular culture, which disseminate dominant ideologies and reinforce existing power structures. Through processes of socialization, education, and ideological manipulation, individuals internalize hegemonic norms and values, perpetuating the reproduction of hegemonic power relations.</a:t>
            </a:r>
          </a:p>
          <a:p>
            <a:pPr marL="0" indent="0" algn="just">
              <a:buNone/>
            </a:pP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3250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EE690-3C5B-7B9D-3B58-7E3430E2BFC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F1EB663-66FC-9272-04B3-672987A6C954}"/>
              </a:ext>
            </a:extLst>
          </p:cNvPr>
          <p:cNvSpPr>
            <a:spLocks noGrp="1"/>
          </p:cNvSpPr>
          <p:nvPr>
            <p:ph idx="1"/>
          </p:nvPr>
        </p:nvSpPr>
        <p:spPr/>
        <p:txBody>
          <a:bodyPr>
            <a:normAutofit fontScale="5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Central to Gramsci's theory is the concept of the "integral state," which encompasses not only the formal state apparatus but also civil society institutions. While the state exercises coercive power through laws, police, and military, civil society institutions such as schools, churches, and media wield ideological power, shaping the values, beliefs, and identities of individuals. Gramsci argued that ruling classes maintain hegemony by exerting influence over both the state and civil society, thereby securing their dominance through a combination of coercive and ideological control.</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Gramsci distinguished between "dominant" and "subaltern" groups within society, with the former holding hegemonic power and the latter subjected to domination. Subaltern groups, such as the working class and marginalized communities, are often oppressed and exploited by ruling elites but may also resist hegemonic control through counter-hegemonic struggles. Gramsci emphasized the importance of organic intellectuals emerging from subaltern groups who challenge hegemony, articulate alternative visions, and mobilize collective action for social change.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Furthermore, Gramsci's theory of cultural hegemony highlights the dynamic and contested nature of power relations in society. Hegemony is not fixed or static but subject to constant negotiation, contestation, and struggle. Subaltern groups may resist hegemonic ideologies, challenge dominant narratives, and create alternative cultural spaces that disrupt and undermine hegemonic power. Gramsci's notion of the "war of position" refers to the ongoing struggle for ideological and cultural hegemony, where social movements engage in a protracted battle to shift the balance of power in favor of the subaltern classes.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Gramsci's theory of cultural hegemony has had a profound impact on critical theory, cultural studies, and social movements. It provides a framework for understanding the complexities of power, ideology, and resistance in modern capitalist societies. By analyzing the role of cultural institutions, hegemonic ideologies, and social struggles, Gramsci's theory offers insights into the mechanisms of domination and the possibilities for transformative change towards a more just and equitable society.</a:t>
            </a:r>
          </a:p>
          <a:p>
            <a:endParaRPr lang="en-IN" dirty="0"/>
          </a:p>
        </p:txBody>
      </p:sp>
    </p:spTree>
    <p:extLst>
      <p:ext uri="{BB962C8B-B14F-4D97-AF65-F5344CB8AC3E}">
        <p14:creationId xmlns:p14="http://schemas.microsoft.com/office/powerpoint/2010/main" val="35699289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95F2C-6C06-93F8-9B2B-9F73FC6D8012}"/>
              </a:ext>
            </a:extLst>
          </p:cNvPr>
          <p:cNvSpPr>
            <a:spLocks noGrp="1"/>
          </p:cNvSpPr>
          <p:nvPr>
            <p:ph type="title"/>
          </p:nvPr>
        </p:nvSpPr>
        <p:spPr/>
        <p:txBody>
          <a:bodyPr>
            <a:normAutofit fontScale="90000"/>
          </a:bodyPr>
          <a:lstStyle/>
          <a:p>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t>2.Role of Intellectuals and Organic Intellectuals</a:t>
            </a:r>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endParaRPr lang="en-IN" i="1" u="sng" dirty="0"/>
          </a:p>
        </p:txBody>
      </p:sp>
      <p:sp>
        <p:nvSpPr>
          <p:cNvPr id="3" name="Content Placeholder 2">
            <a:extLst>
              <a:ext uri="{FF2B5EF4-FFF2-40B4-BE49-F238E27FC236}">
                <a16:creationId xmlns:a16="http://schemas.microsoft.com/office/drawing/2014/main" id="{5E16EA3A-EE54-DF10-FEC1-55F6921F67C7}"/>
              </a:ext>
            </a:extLst>
          </p:cNvPr>
          <p:cNvSpPr>
            <a:spLocks noGrp="1"/>
          </p:cNvSpPr>
          <p:nvPr>
            <p:ph idx="1"/>
          </p:nvPr>
        </p:nvSpPr>
        <p:spPr/>
        <p:txBody>
          <a:bodyPr>
            <a:noAutofit/>
          </a:bodyPr>
          <a:lstStyle/>
          <a:p>
            <a:pPr algn="just"/>
            <a:br>
              <a:rPr lang="en-US" sz="1500"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sz="1500"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Gramsci's theory of intellectuals, particularly organic intellectuals, is a key component of his broader framework of Marxist thought. Gramsci's analysis of intellectuals goes beyond traditional Marxist views, which primarily focused on economic determinism and the role of the bourgeoisie in shaping ideology. Instead, Gramsci explored the diverse ways in which intellectuals contribute to the reproduction or transformation of hegemonic power relations within society.</a:t>
            </a:r>
          </a:p>
          <a:p>
            <a:pPr algn="just">
              <a:buFont typeface="+mj-lt"/>
              <a:buAutoNum type="arabicPeriod"/>
            </a:pPr>
            <a:r>
              <a:rPr lang="en-US" sz="1500" b="1" i="0" dirty="0">
                <a:solidFill>
                  <a:srgbClr val="0D0D0D"/>
                </a:solidFill>
                <a:effectLst/>
                <a:highlight>
                  <a:srgbClr val="FFFFFF"/>
                </a:highlight>
                <a:latin typeface="Times New Roman" panose="02020603050405020304" pitchFamily="18" charset="0"/>
                <a:cs typeface="Times New Roman" panose="02020603050405020304" pitchFamily="18" charset="0"/>
              </a:rPr>
              <a:t>Role of Intellectuals</a:t>
            </a:r>
            <a:r>
              <a:rPr lang="en-US" sz="1500"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defined intellectuals broadly as individuals engaged in intellectual and cultural activities, including scholars, writers, artists, educators, journalists, and professionals. Unlike traditional Marxist perspectives, which often portrayed intellectuals as aligned with ruling class interests, Gramsci recognized that intellectuals could serve various social groups and play different roles in society.</a:t>
            </a:r>
          </a:p>
          <a:p>
            <a:pPr algn="just">
              <a:buFont typeface="+mj-lt"/>
              <a:buAutoNum type="arabicPeriod"/>
            </a:pPr>
            <a:r>
              <a:rPr lang="en-US" sz="1500" b="1" i="0" dirty="0">
                <a:solidFill>
                  <a:srgbClr val="0D0D0D"/>
                </a:solidFill>
                <a:effectLst/>
                <a:highlight>
                  <a:srgbClr val="FFFFFF"/>
                </a:highlight>
                <a:latin typeface="Times New Roman" panose="02020603050405020304" pitchFamily="18" charset="0"/>
                <a:cs typeface="Times New Roman" panose="02020603050405020304" pitchFamily="18" charset="0"/>
              </a:rPr>
              <a:t>Traditional Intellectuals</a:t>
            </a:r>
            <a:r>
              <a:rPr lang="en-US" sz="1500"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distinguished between "traditional" or "conventional" intellectuals, who typically belong to privileged social strata and uphold dominant ideologies. These intellectuals often serve the interests of ruling elites by disseminating hegemonic values, legitimizing existing power structures, and reproducing dominant cultural norms. Traditional intellectuals may be found in educational institutions, media outlets, government bureaucracies, and other elite circles.</a:t>
            </a:r>
          </a:p>
          <a:p>
            <a:pPr algn="just">
              <a:buFont typeface="+mj-lt"/>
              <a:buAutoNum type="arabicPeriod"/>
            </a:pPr>
            <a:r>
              <a:rPr lang="en-US" sz="1500" b="1" i="0" dirty="0">
                <a:solidFill>
                  <a:srgbClr val="0D0D0D"/>
                </a:solidFill>
                <a:effectLst/>
                <a:highlight>
                  <a:srgbClr val="FFFFFF"/>
                </a:highlight>
                <a:latin typeface="Times New Roman" panose="02020603050405020304" pitchFamily="18" charset="0"/>
                <a:cs typeface="Times New Roman" panose="02020603050405020304" pitchFamily="18" charset="0"/>
              </a:rPr>
              <a:t>Organic Intellectuals</a:t>
            </a:r>
            <a:r>
              <a:rPr lang="en-US" sz="1500"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introduced the concept of "organic intellectuals," individuals who emerge from and represent the interests of specific social groups, particularly subaltern or oppressed classes. Organic intellectuals are not necessarily confined to academic or professional roles but may arise from diverse backgrounds, including workers, peasants, activists, and community leaders. They develop a deep understanding of the material conditions and struggles faced by their social group and articulate their aspirations, grievances, and demands.</a:t>
            </a:r>
          </a:p>
          <a:p>
            <a:pPr algn="just"/>
            <a:endParaRPr lang="en-IN"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0611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D551A-F11F-0488-4A8E-518AFFDA530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2E226D9-C336-156F-68B1-5FA1CC07B9BB}"/>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4.Characteristics of Organic Intellectuals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Organic intellectuals possess certain characteristics that distinguish them from traditional intellectuals. They are rooted in the experiences and struggles of their communities, embodying the organic unity of theory and practice. Unlike traditional intellectuals, who may be disconnected from the everyday realities of ordinary people, organic intellectuals engage directly with the lived experiences and aspirations of their social group. They play a crucial role in articulating alternative visions, challenging dominant ideologies, and mobilizing collective action for social change.</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5.Role of Organic Intellectuals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emphasized the transformative potential of organic intellectuals in challenging hegemonic power structures and building counter-hegemonic movements. Organic intellectuals serve as mediators between the intellectual and working classes, translating complex ideas into accessible language and mobilizing popular support for transformative social projects. Through their leadership, organizing efforts, and cultural production, organic intellectuals contribute to the formation of counter-hegemonic blocs, fostering solidarity and resistance among subaltern groups.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6.Cultural and Political Leadership</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envisioned organic intellectuals as cultural and political leaders capable of forging alliances across diverse social sectors and leading revolutionary struggles. They operate within civil society institutions such as labor unions, grassroots organizations, cultural associations, and political parties, where they mobilize popular support, challenge hegemonic narratives, and promote alternative visions of social justice and liberation.</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7.Examples of Organic Intellectuals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Examples of organic intellectuals include labor organizers, community activists, feminist leaders, environmental advocates, and anti-colonial nationalists, among others. These individuals emerge from grassroots movements and marginalized communities, embodying the aspirations and struggles of their social group. They play pivotal roles in shaping collective consciousness, fostering solidarity, and mobilizing resistance against oppression and exploitation.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Gramsci's theory of intellectuals, particularly organic intellectuals, highlights the diverse ways in which intellectual activity intersects with class struggle and social change. By recognizing the agency and leadership potential of organic intellectuals, Gramsci offers a nuanced understanding of how intellectuals contribute to the construction and contestation of hegemony within society.</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92952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A878C-ECD3-C096-3BAA-31C448ECD1E0}"/>
              </a:ext>
            </a:extLst>
          </p:cNvPr>
          <p:cNvSpPr>
            <a:spLocks noGrp="1"/>
          </p:cNvSpPr>
          <p:nvPr>
            <p:ph type="title"/>
          </p:nvPr>
        </p:nvSpPr>
        <p:spPr/>
        <p:txBody>
          <a:bodyPr/>
          <a:lstStyle/>
          <a:p>
            <a: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t>3. Historical Materialism and Marxism</a:t>
            </a:r>
            <a:r>
              <a:rPr lang="en-US" b="0" i="1" u="sng" dirty="0">
                <a:solidFill>
                  <a:srgbClr val="0D0D0D"/>
                </a:solidFill>
                <a:effectLst/>
                <a:highlight>
                  <a:srgbClr val="FFFFFF"/>
                </a:highlight>
                <a:latin typeface="Times New Roman" panose="02020603050405020304" pitchFamily="18" charset="0"/>
                <a:cs typeface="Times New Roman" panose="02020603050405020304" pitchFamily="18" charset="0"/>
              </a:rPr>
              <a:t>:</a:t>
            </a:r>
            <a:endParaRPr lang="en-IN" i="1" u="sng" dirty="0"/>
          </a:p>
        </p:txBody>
      </p:sp>
      <p:sp>
        <p:nvSpPr>
          <p:cNvPr id="3" name="Content Placeholder 2">
            <a:extLst>
              <a:ext uri="{FF2B5EF4-FFF2-40B4-BE49-F238E27FC236}">
                <a16:creationId xmlns:a16="http://schemas.microsoft.com/office/drawing/2014/main" id="{183DFF6D-817E-0499-84AC-6AF6EA71B77A}"/>
              </a:ext>
            </a:extLst>
          </p:cNvPr>
          <p:cNvSpPr>
            <a:spLocks noGrp="1"/>
          </p:cNvSpPr>
          <p:nvPr>
            <p:ph idx="1"/>
          </p:nvPr>
        </p:nvSpPr>
        <p:spPr>
          <a:xfrm>
            <a:off x="838200" y="1825624"/>
            <a:ext cx="10432055" cy="4905681"/>
          </a:xfrm>
        </p:spPr>
        <p:txBody>
          <a:bodyPr>
            <a:noAutofit/>
          </a:bodyPr>
          <a:lstStyle/>
          <a:p>
            <a:pPr algn="just"/>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Gramsci's engagement with historical materialism and Marxism represents a significant aspect of his intellectual contributions. While rooted in Marxist theory, Gramsci's approach to historical materialism expands and enriches traditional Marxist analyses by emphasizing the complex interplay between material conditions, culture, and ideology in shaping historical development and social change.</a:t>
            </a:r>
          </a:p>
          <a:p>
            <a:pPr algn="just">
              <a:buFont typeface="+mj-lt"/>
              <a:buAutoNum type="arabicPeriod"/>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Foundations of Historical Materialism</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Historical materialism, as developed by Karl Marx and Friedrich Engels, forms the basis of Marxist theory. It posits that the driving force of historical change is the struggle between social classes over the means of production. According to historical materialism, changes in the mode of production—such as transitions from feudalism to capitalism—are accompanied by corresponding changes in social relations, institutions, and ideologies.</a:t>
            </a:r>
          </a:p>
          <a:p>
            <a:pPr algn="just">
              <a:buFont typeface="+mj-lt"/>
              <a:buAutoNum type="arabicPeriod"/>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Material Conditions and Social Relations</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builds on the Marxist framework of historical materialism by emphasizing the dialectical relationship between material conditions and social relations. While acknowledging the primacy of economic factors in shaping historical development, Gramsci argues that culture, ideology, and political struggle also play crucial roles in mediating social relations and shaping historical outcomes. He explores how cultural hegemony, ideological formations, and political alliances intersect with material conditions to produce complex configurations of power and domination within society.</a:t>
            </a:r>
          </a:p>
          <a:p>
            <a:pPr algn="just">
              <a:buFont typeface="+mj-lt"/>
              <a:buAutoNum type="arabicPeriod"/>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Cultural Hegemony and Ideology</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Gramsci's theory of cultural hegemony extends historical materialism by highlighting the role of culture, ideology, and hegemonic power in maintaining social order and class domination. He argues that ruling classes maintain their dominance not only through economic coercion but also through the dissemination of hegemonic ideologies that justify and naturalize their rule. Cultural hegemony operates through institutions such as education, media, religion, and literature, which shape the values, beliefs, and identities of individuals and reproduce existing power structures.</a:t>
            </a:r>
          </a:p>
          <a:p>
            <a:pPr algn="just"/>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44426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97709-5EA3-9E71-33B6-D6FE95C0FC9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9CB1209-B873-B06A-E6D7-A5D4F972349F}"/>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4.The State and Political Strategy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Gramsci's analysis of the state expands Marxist conceptions by emphasizing the state's role as a site of contestation and a terrain for political struggle. He distinguishes between the "political society" (the formal state apparatus) and the "civil society" (the realm of culture, education, and social institutions), arguing that ruling classes maintain hegemony by exerting influence over both spheres. Gramsci advocates for a strategic approach to political struggle, emphasizing the importance of building counter-hegemonic blocs, forging alliances across diverse social sectors, and engaging in a "war of position" to challenge hegemonic power.</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5.Organic Intellectuals and Revolutionary Leadership</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Gramsci's concept of organic intellectuals further develops Marxist ideas by highlighting the transformative potential of intellectuals emerging from subaltern or oppressed classes. Unlike traditional intellectuals aligned with ruling class interests, organic intellectuals arise from and represent the interests of specific social groups. They play crucial roles in articulating alternative visions, mobilizing popular support, and leading revolutionary struggles for social change. Gramsci emphasizes the importance of building alliances, forming counter-hegemonic blocs, and developing strategies for revolutionary praxis.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6.Global Perspective and Internationalism</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Gramsci's engagement with historical materialism extends beyond the national context to include a global perspective on capitalism, imperialism, and international class struggle. He analyzes the dynamics of imperialism, colonialism, and national liberation movements, emphasizing the interconnectedness of struggles against capitalist exploitation and domination across different regions and cultures. Gramsci's internationalist outlook underscores the universality of Marxist principles and the necessity of solidarity among oppressed and exploited classes worldwide.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Antonio Gramsci's approach to historical materialism and Marxism offers a rich and nuanced understanding of social change, power relations, and revolutionary praxis. By integrating economic, cultural, and political dimensions of struggle, Gramsci's analysis provides insights into the complexities of capitalist society and the possibilities for transformative change towards a more just and equitable world.</a:t>
            </a:r>
          </a:p>
          <a:p>
            <a:endParaRPr lang="en-IN" dirty="0"/>
          </a:p>
        </p:txBody>
      </p:sp>
    </p:spTree>
    <p:extLst>
      <p:ext uri="{BB962C8B-B14F-4D97-AF65-F5344CB8AC3E}">
        <p14:creationId xmlns:p14="http://schemas.microsoft.com/office/powerpoint/2010/main" val="9311129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4F460-E3FC-08B3-034F-3222890AC223}"/>
              </a:ext>
            </a:extLst>
          </p:cNvPr>
          <p:cNvSpPr>
            <a:spLocks noGrp="1"/>
          </p:cNvSpPr>
          <p:nvPr>
            <p:ph type="title"/>
          </p:nvPr>
        </p:nvSpPr>
        <p:spPr/>
        <p:txBody>
          <a:bodyPr>
            <a:normAutofit fontScale="90000"/>
          </a:bodyPr>
          <a:lstStyle/>
          <a:p>
            <a:br>
              <a:rPr lang="en-US" b="1" i="1" u="sng" dirty="0">
                <a:solidFill>
                  <a:srgbClr val="0D0D0D"/>
                </a:solidFill>
                <a:highlight>
                  <a:srgbClr val="FFFFFF"/>
                </a:highlight>
                <a:latin typeface="Times New Roman" panose="02020603050405020304" pitchFamily="18" charset="0"/>
                <a:cs typeface="Times New Roman" panose="02020603050405020304" pitchFamily="18" charset="0"/>
              </a:rPr>
            </a:br>
            <a:r>
              <a:rPr lang="en-US" b="1" i="1" u="sng" dirty="0">
                <a:solidFill>
                  <a:srgbClr val="0D0D0D"/>
                </a:solidFill>
                <a:highlight>
                  <a:srgbClr val="FFFFFF"/>
                </a:highlight>
                <a:latin typeface="Times New Roman" panose="02020603050405020304" pitchFamily="18" charset="0"/>
                <a:cs typeface="Times New Roman" panose="02020603050405020304" pitchFamily="18" charset="0"/>
              </a:rPr>
              <a:t>4. </a:t>
            </a:r>
            <a: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t>Concept of the State and Political Strategy</a:t>
            </a:r>
            <a:r>
              <a:rPr lang="en-US" b="0" i="1" u="sng" dirty="0">
                <a:solidFill>
                  <a:srgbClr val="0D0D0D"/>
                </a:solidFill>
                <a:effectLst/>
                <a:highlight>
                  <a:srgbClr val="FFFFFF"/>
                </a:highlight>
                <a:latin typeface="Times New Roman" panose="02020603050405020304" pitchFamily="18" charset="0"/>
                <a:cs typeface="Times New Roman" panose="02020603050405020304" pitchFamily="18" charset="0"/>
              </a:rPr>
              <a:t>: </a:t>
            </a:r>
            <a:br>
              <a:rPr lang="en-US" b="0" i="1" u="sng" dirty="0">
                <a:solidFill>
                  <a:srgbClr val="0D0D0D"/>
                </a:solidFill>
                <a:effectLst/>
                <a:highlight>
                  <a:srgbClr val="FFFFFF"/>
                </a:highlight>
                <a:latin typeface="Times New Roman" panose="02020603050405020304" pitchFamily="18" charset="0"/>
                <a:cs typeface="Times New Roman" panose="02020603050405020304" pitchFamily="18" charset="0"/>
              </a:rPr>
            </a:br>
            <a:endParaRPr lang="en-IN" i="1" u="sng" dirty="0"/>
          </a:p>
        </p:txBody>
      </p:sp>
      <p:sp>
        <p:nvSpPr>
          <p:cNvPr id="3" name="Content Placeholder 2">
            <a:extLst>
              <a:ext uri="{FF2B5EF4-FFF2-40B4-BE49-F238E27FC236}">
                <a16:creationId xmlns:a16="http://schemas.microsoft.com/office/drawing/2014/main" id="{74D1FA38-3A08-D530-B51D-C2DA3C06778F}"/>
              </a:ext>
            </a:extLst>
          </p:cNvPr>
          <p:cNvSpPr>
            <a:spLocks noGrp="1"/>
          </p:cNvSpPr>
          <p:nvPr>
            <p:ph idx="1"/>
          </p:nvPr>
        </p:nvSpPr>
        <p:spPr>
          <a:xfrm>
            <a:off x="838200" y="1825624"/>
            <a:ext cx="10515600" cy="4784495"/>
          </a:xfrm>
        </p:spPr>
        <p:txBody>
          <a:bodyPr>
            <a:noAutofit/>
          </a:bodyPr>
          <a:lstStyle/>
          <a:p>
            <a:pPr algn="just"/>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Gramsci's concept of the state and political strategy represents a significant departure from traditional Marxist perspectives, expanding the understanding of the state as a complex terrain of power relations and ideological struggle. Gramsci's analysis of the state emphasizes its role as both a site of domination and a potential site of resistance, highlighting the importance of cultural hegemony, civil society institutions, and political organization in shaping revolutionary strategy and social change.</a:t>
            </a:r>
          </a:p>
          <a:p>
            <a:pPr algn="just">
              <a:buFont typeface="+mj-lt"/>
              <a:buAutoNum type="arabicPeriod"/>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The Integral State</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conceptualizes the state as an "integral state," encompassing not only the formal state apparatus (government, bureaucracy, military) but also civil society institutions (education, media, religious organizations). Unlike conventional Marxist views that focus primarily on the repressive functions of the state, Gramsci recognizes the importance of ideological and cultural forms of domination in securing hegemony.</a:t>
            </a:r>
          </a:p>
          <a:p>
            <a:pPr algn="just">
              <a:buFont typeface="+mj-lt"/>
              <a:buAutoNum type="arabicPeriod"/>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Political Society and Civil Society</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distinguishes between "political society" (the sphere of state power and coercion) and "civil society" (the realm of culture, education, and social institutions). While political society exercises coercive control through laws, police, and military, civil society institutions wield ideological power, shaping values, beliefs, and identities. Gramsci emphasizes the need for revolutionary movements to engage in both spheres, challenging hegemonic ideologies and building counter-hegemonic alliances.</a:t>
            </a:r>
          </a:p>
          <a:p>
            <a:pPr algn="just">
              <a:buFont typeface="+mj-lt"/>
              <a:buAutoNum type="arabicPeriod"/>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Hegemony and Consent</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Gramsci's concept of hegemony emphasizes the role of consent and legitimacy in maintaining social order and class domination. Ruling classes establish hegemony not only through coercion but also through the dissemination of dominant ideologies that are accepted as common sense by society. Cultural institutions such as education, media, and religion play crucial roles in reproducing hegemonic values and norms, securing the consent of the masses to their own subordination.</a:t>
            </a:r>
          </a:p>
          <a:p>
            <a:pPr algn="just"/>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43208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EA931-0B7B-5308-2F2B-2FCF16FC528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911427D-1198-D359-6105-657CCE5F01AA}"/>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4.War of Position and War of Maneuver</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Gramsci's strategic approach to political struggle involves two interrelated concepts: the "war of position" and the "war of maneuver." The war of position refers to the long-term ideological and cultural struggle to build counter-hegemonic forces, challenge dominant narratives, and establish alternative visions of society. It involves organizing within civil society institutions, forging alliances across diverse social sectors, and mobilizing popular support for transformative change. In contrast, the war of maneuver refers to short-term, tactical interventions aimed at exploiting moments of crisis or instability to advance revolutionary goals. Gramsci emphasizes the dialectical relationship between the two strategies, with the war of position laying the groundwork for successful moments of maneuver.</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5.Role of Political Parties and Organic Intellectuals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highlights the importance of political parties and organic intellectuals in advancing revolutionary strategy and building counter-hegemonic movements. Political parties serve as organizational vehicles for articulating class interests, mobilizing collective action, and contesting state power. Organic intellectuals, emerging from subaltern or oppressed classes, play crucial roles in developing alternative ideologies, mobilizing popular support, and providing leadership for revolutionary struggles.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6.Crisis of Hegemony and Revolutionary Moments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theorizes that capitalist societies experience periodic crises of hegemony, characterized by ruptures in the dominant ideological consensus and opportunities for revolutionary change. These moments of crisis create openings for counter-hegemonic forces to challenge ruling class power, mobilize popular discontent, and advance revolutionary demands. Gramsci emphasizes the importance of strategic intervention by organized revolutionary movements to seize these revolutionary moments and push for transformative change.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Antonio Gramsci's concept of the state and political strategy offers a comprehensive framework for understanding the complexities of power, ideology, and social change within capitalist societies. By emphasizing the integral nature of state power, the importance of cultural hegemony, and the strategic importance of civil society institutions, Gramsci's analysis provides insights into the possibilities for revolutionary praxis and the construction of alternative forms of social organization.</a:t>
            </a:r>
          </a:p>
          <a:p>
            <a:pPr algn="just"/>
            <a:endParaRPr lang="en-IN" dirty="0"/>
          </a:p>
        </p:txBody>
      </p:sp>
    </p:spTree>
    <p:extLst>
      <p:ext uri="{BB962C8B-B14F-4D97-AF65-F5344CB8AC3E}">
        <p14:creationId xmlns:p14="http://schemas.microsoft.com/office/powerpoint/2010/main" val="35761927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9C95A-4CDB-A398-AC1A-486217AF23C3}"/>
              </a:ext>
            </a:extLst>
          </p:cNvPr>
          <p:cNvSpPr>
            <a:spLocks noGrp="1"/>
          </p:cNvSpPr>
          <p:nvPr>
            <p:ph type="title"/>
          </p:nvPr>
        </p:nvSpPr>
        <p:spPr/>
        <p:txBody>
          <a:bodyPr>
            <a:normAutofit fontScale="90000"/>
          </a:bodyPr>
          <a:lstStyle/>
          <a:p>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t>5. Concept of the "Modern Prince" and Revolutionary</a:t>
            </a:r>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endParaRPr lang="en-IN" i="1" u="sng" dirty="0"/>
          </a:p>
        </p:txBody>
      </p:sp>
      <p:sp>
        <p:nvSpPr>
          <p:cNvPr id="3" name="Content Placeholder 2">
            <a:extLst>
              <a:ext uri="{FF2B5EF4-FFF2-40B4-BE49-F238E27FC236}">
                <a16:creationId xmlns:a16="http://schemas.microsoft.com/office/drawing/2014/main" id="{3976B6F1-E41F-386B-1C3B-9BA439F7BCF2}"/>
              </a:ext>
            </a:extLst>
          </p:cNvPr>
          <p:cNvSpPr>
            <a:spLocks noGrp="1"/>
          </p:cNvSpPr>
          <p:nvPr>
            <p:ph idx="1"/>
          </p:nvPr>
        </p:nvSpPr>
        <p:spPr>
          <a:xfrm>
            <a:off x="838200" y="1825624"/>
            <a:ext cx="10515600" cy="4850597"/>
          </a:xfrm>
        </p:spPr>
        <p:txBody>
          <a:bodyPr>
            <a:noAutofit/>
          </a:bodyPr>
          <a:lstStyle/>
          <a:p>
            <a:pPr algn="just"/>
            <a:b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Gramsci's concept of the "Modern Prince" and revolutionary leadership represents a central aspect of his political thought, emphasizing the role of collective leadership, organizational strategy, and revolutionary praxis in transformative social change. Drawing on Machiavelli's notion of the "prince" as a political leader, Gramsci develops the concept of the "Modern Prince" as a collective leadership capable of articulating the interests of the subaltern classes and leading revolutionary struggles for social transformation.</a:t>
            </a:r>
          </a:p>
          <a:p>
            <a:pPr algn="just">
              <a:buFont typeface="+mj-lt"/>
              <a:buAutoNum type="arabicPeriod"/>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The Modern Prince</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defines the Modern Prince as a collective political leadership that emerges from and represents the interests of specific social groups, particularly the subaltern or oppressed classes. Unlike traditional notions of political leadership centered on individual figures or vanguards, the Modern Prince embodies a collective and organic unity of theory and practice, rooted in the experiences and struggles of the masses.</a:t>
            </a:r>
          </a:p>
          <a:p>
            <a:pPr algn="just">
              <a:buFont typeface="+mj-lt"/>
              <a:buAutoNum type="arabicPeriod"/>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Organic Intellectuals and Political Leadership</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emphasizes the importance of organic intellectuals in the formation of the Modern Prince. Organic intellectuals are intellectuals who arise from and are connected to specific social groups, possessing a deep understanding of their material conditions and struggles. These intellectuals play crucial roles in articulating the aspirations, grievances, and demands of the subaltern classes, providing leadership, and mobilizing collective action for social change.</a:t>
            </a:r>
          </a:p>
          <a:p>
            <a:pPr algn="just">
              <a:buFont typeface="+mj-lt"/>
              <a:buAutoNum type="arabicPeriod"/>
            </a:pPr>
            <a:r>
              <a:rPr lang="en-US" sz="1600" b="1" i="0" dirty="0">
                <a:solidFill>
                  <a:srgbClr val="0D0D0D"/>
                </a:solidFill>
                <a:effectLst/>
                <a:highlight>
                  <a:srgbClr val="FFFFFF"/>
                </a:highlight>
                <a:latin typeface="Times New Roman" panose="02020603050405020304" pitchFamily="18" charset="0"/>
                <a:cs typeface="Times New Roman" panose="02020603050405020304" pitchFamily="18" charset="0"/>
              </a:rPr>
              <a:t>Cultural and Political Leadership</a:t>
            </a:r>
            <a:r>
              <a:rPr lang="en-US" sz="1600" b="0" i="0" dirty="0">
                <a:solidFill>
                  <a:srgbClr val="0D0D0D"/>
                </a:solidFill>
                <a:effectLst/>
                <a:highlight>
                  <a:srgbClr val="FFFFFF"/>
                </a:highlight>
                <a:latin typeface="Times New Roman" panose="02020603050405020304" pitchFamily="18" charset="0"/>
                <a:cs typeface="Times New Roman" panose="02020603050405020304" pitchFamily="18" charset="0"/>
              </a:rPr>
              <a:t>: The Modern Prince operates within civil society institutions, cultural formations, and political organizations, engaging in a "war of position" to build counter-hegemonic alliances, challenge dominant ideologies, and promote alternative visions of society. It involves organizing within educational institutions, labor unions, grassroots movements, and political parties to mobilize popular support and advance revolutionary goals.</a:t>
            </a:r>
          </a:p>
          <a:p>
            <a:pPr algn="just"/>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13125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DC62C-EFF1-7D7E-91C2-E3702CE94F5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1D0EC1D-EC52-BA2B-C052-30A02F02BA08}"/>
              </a:ext>
            </a:extLst>
          </p:cNvPr>
          <p:cNvSpPr>
            <a:spLocks noGrp="1"/>
          </p:cNvSpPr>
          <p:nvPr>
            <p:ph idx="1"/>
          </p:nvPr>
        </p:nvSpPr>
        <p:spPr/>
        <p:txBody>
          <a:bodyPr>
            <a:normAutofit fontScale="55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4.Historical Role of the Modern Prince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identifies historical examples of the Modern Prince emerging in revolutionary moments, such as the Russian Soviets, the French Jacobins, and the Italian Risorgimento. These examples illustrate the transformative potential of collective leadership and mass mobilization in challenging existing power structures, confronting ruling class hegemony, and advancing revolutionary demands.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5.Strategic Praxis and Revolutionary Strategy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Modern Prince engages in strategic praxis, combining theoretical analysis with practical intervention to navigate complex political terrain and advance revolutionary goals. Gramsci emphasizes the importance of strategic planning, tactical flexibility, and long-term organizing in building counter-hegemonic forces and seizing moments of revolutionary opportunity.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6.Alliances and Coalitions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The Modern Prince seeks to forge alliances and coalitions across diverse social sectors, uniting different segments of the subaltern classes in a common struggle against capitalist exploitation and domination. Gramsci highlights the importance of building broad-based movements capable of mobilizing mass support and challenging ruling class hegemony.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7.Revolutionary Leadership in Contemporary Contexts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Gramsci's concept of the Modern Prince remains relevant in contemporary contexts of global capitalism, neoliberalism, and social inequality. It offers insights into the potentialities and challenges of revolutionary praxis in the 21st century, emphasizing the importance of collective leadership, popular mobilization, and strategic organizing in confronting systemic injustices and building alternative futures.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Antonio Gramsci's concept of the Modern Prince represents a dynamic and evolving approach to revolutionary leadership, rooted in the experiences and struggles of the subaltern classes. By emphasizing the importance of organic intellectuals, collective organization, and strategic praxis, Gramsci offers a vision of political leadership capable of mobilizing mass support and challenging ruling class hegemony in pursuit of social justice and liberation.</a:t>
            </a:r>
          </a:p>
          <a:p>
            <a:endParaRPr lang="en-IN" dirty="0"/>
          </a:p>
        </p:txBody>
      </p:sp>
    </p:spTree>
    <p:extLst>
      <p:ext uri="{BB962C8B-B14F-4D97-AF65-F5344CB8AC3E}">
        <p14:creationId xmlns:p14="http://schemas.microsoft.com/office/powerpoint/2010/main" val="3580716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715D4-05EF-E372-FBD6-75677F2F9020}"/>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Books:</a:t>
            </a:r>
          </a:p>
        </p:txBody>
      </p:sp>
      <p:sp>
        <p:nvSpPr>
          <p:cNvPr id="3" name="Content Placeholder 2">
            <a:extLst>
              <a:ext uri="{FF2B5EF4-FFF2-40B4-BE49-F238E27FC236}">
                <a16:creationId xmlns:a16="http://schemas.microsoft.com/office/drawing/2014/main" id="{68B17C1C-AFA4-A035-B47A-334956312CDE}"/>
              </a:ext>
            </a:extLst>
          </p:cNvPr>
          <p:cNvSpPr>
            <a:spLocks noGrp="1"/>
          </p:cNvSpPr>
          <p:nvPr>
            <p:ph idx="1"/>
          </p:nvPr>
        </p:nvSpPr>
        <p:spPr/>
        <p:txBody>
          <a:bodyPr>
            <a:normAutofit fontScale="77500" lnSpcReduction="20000"/>
          </a:bodyPr>
          <a:lstStyle/>
          <a:p>
            <a:r>
              <a:rPr lang="en-IN" b="0" i="0" dirty="0">
                <a:effectLst/>
                <a:latin typeface="Times New Roman" panose="02020603050405020304" pitchFamily="18" charset="0"/>
                <a:cs typeface="Times New Roman" panose="02020603050405020304" pitchFamily="18" charset="0"/>
              </a:rPr>
              <a:t>April Theses – 1917</a:t>
            </a:r>
          </a:p>
          <a:p>
            <a:r>
              <a:rPr lang="en-IN" b="0" i="0" dirty="0">
                <a:effectLst/>
                <a:latin typeface="Times New Roman" panose="02020603050405020304" pitchFamily="18" charset="0"/>
                <a:cs typeface="Times New Roman" panose="02020603050405020304" pitchFamily="18" charset="0"/>
              </a:rPr>
              <a:t>Decree on Peace -1917</a:t>
            </a:r>
          </a:p>
          <a:p>
            <a:r>
              <a:rPr lang="en-US" b="0" i="0" dirty="0">
                <a:effectLst/>
                <a:latin typeface="Times New Roman" panose="02020603050405020304" pitchFamily="18" charset="0"/>
                <a:cs typeface="Times New Roman" panose="02020603050405020304" pitchFamily="18" charset="0"/>
              </a:rPr>
              <a:t>The Development of Capitalism in Russia -1899</a:t>
            </a:r>
          </a:p>
          <a:p>
            <a:r>
              <a:rPr lang="en-US" b="0" i="0" u="none" strike="noStrike" dirty="0">
                <a:effectLst/>
                <a:latin typeface="Times New Roman" panose="02020603050405020304" pitchFamily="18" charset="0"/>
                <a:cs typeface="Times New Roman" panose="02020603050405020304" pitchFamily="18" charset="0"/>
              </a:rPr>
              <a:t>Imperialism, the Highest Stage of Capitalism -1917</a:t>
            </a:r>
            <a:endParaRPr lang="en-US" b="0" i="0" dirty="0">
              <a:effectLst/>
              <a:latin typeface="Times New Roman" panose="02020603050405020304" pitchFamily="18" charset="0"/>
              <a:cs typeface="Times New Roman" panose="02020603050405020304" pitchFamily="18" charset="0"/>
            </a:endParaRPr>
          </a:p>
          <a:p>
            <a:r>
              <a:rPr lang="en-US" b="0" i="0" dirty="0">
                <a:effectLst/>
                <a:latin typeface="Times New Roman" panose="02020603050405020304" pitchFamily="18" charset="0"/>
                <a:cs typeface="Times New Roman" panose="02020603050405020304" pitchFamily="18" charset="0"/>
              </a:rPr>
              <a:t>“Left-Wing</a:t>
            </a:r>
            <a:r>
              <a:rPr lang="en-US" dirty="0">
                <a:latin typeface="Times New Roman" panose="02020603050405020304" pitchFamily="18" charset="0"/>
                <a:cs typeface="Times New Roman" panose="02020603050405020304" pitchFamily="18" charset="0"/>
              </a:rPr>
              <a:t>”</a:t>
            </a:r>
            <a:r>
              <a:rPr lang="en-US" b="0" i="0" dirty="0">
                <a:effectLst/>
                <a:latin typeface="Times New Roman" panose="02020603050405020304" pitchFamily="18" charset="0"/>
                <a:cs typeface="Times New Roman" panose="02020603050405020304" pitchFamily="18" charset="0"/>
              </a:rPr>
              <a:t> Communism: An Infantile Disorder – 1920</a:t>
            </a:r>
          </a:p>
          <a:p>
            <a:r>
              <a:rPr lang="en-IN" b="0" i="0" dirty="0">
                <a:effectLst/>
                <a:latin typeface="Times New Roman" panose="02020603050405020304" pitchFamily="18" charset="0"/>
                <a:cs typeface="Times New Roman" panose="02020603050405020304" pitchFamily="18" charset="0"/>
              </a:rPr>
              <a:t>Lenin's Testament – 1922 -1923</a:t>
            </a:r>
          </a:p>
          <a:p>
            <a:r>
              <a:rPr lang="en-IN" b="0" i="0" dirty="0">
                <a:effectLst/>
                <a:latin typeface="Times New Roman" panose="02020603050405020304" pitchFamily="18" charset="0"/>
                <a:cs typeface="Times New Roman" panose="02020603050405020304" pitchFamily="18" charset="0"/>
              </a:rPr>
              <a:t>Materialism and Empirio-criticism – 1909</a:t>
            </a:r>
          </a:p>
          <a:p>
            <a:r>
              <a:rPr lang="en-IN" b="0" i="0" dirty="0">
                <a:effectLst/>
                <a:latin typeface="Times New Roman" panose="02020603050405020304" pitchFamily="18" charset="0"/>
                <a:cs typeface="Times New Roman" panose="02020603050405020304" pitchFamily="18" charset="0"/>
              </a:rPr>
              <a:t>On Cooperation -1923</a:t>
            </a:r>
          </a:p>
          <a:p>
            <a:r>
              <a:rPr lang="en-US" b="0" i="0" dirty="0">
                <a:effectLst/>
                <a:latin typeface="Times New Roman" panose="02020603050405020304" pitchFamily="18" charset="0"/>
                <a:cs typeface="Times New Roman" panose="02020603050405020304" pitchFamily="18" charset="0"/>
              </a:rPr>
              <a:t>One Step Forward, Two Steps Back – 1904</a:t>
            </a:r>
          </a:p>
          <a:p>
            <a:r>
              <a:rPr lang="en-IN" b="0" i="0" dirty="0">
                <a:effectLst/>
                <a:latin typeface="Times New Roman" panose="02020603050405020304" pitchFamily="18" charset="0"/>
                <a:cs typeface="Times New Roman" panose="02020603050405020304" pitchFamily="18" charset="0"/>
              </a:rPr>
              <a:t>Our Immediate Task – 1899</a:t>
            </a:r>
          </a:p>
          <a:p>
            <a:r>
              <a:rPr lang="en-IN" b="0" i="0" dirty="0">
                <a:effectLst/>
                <a:latin typeface="Times New Roman" panose="02020603050405020304" pitchFamily="18" charset="0"/>
                <a:cs typeface="Times New Roman" panose="02020603050405020304" pitchFamily="18" charset="0"/>
              </a:rPr>
              <a:t>Philosophical Notebooks - </a:t>
            </a:r>
          </a:p>
          <a:p>
            <a:r>
              <a:rPr lang="en-US" b="0" i="0" dirty="0">
                <a:effectLst/>
                <a:latin typeface="Times New Roman" panose="02020603050405020304" pitchFamily="18" charset="0"/>
                <a:cs typeface="Times New Roman" panose="02020603050405020304" pitchFamily="18" charset="0"/>
              </a:rPr>
              <a:t>The Proletarian Revolution and the Renegade Kautsky - 1918</a:t>
            </a:r>
          </a:p>
          <a:p>
            <a:endParaRPr lang="en-IN" b="0" i="0" dirty="0">
              <a:effectLst/>
              <a:latin typeface="Times New Roman" panose="02020603050405020304" pitchFamily="18" charset="0"/>
              <a:cs typeface="Times New Roman" panose="02020603050405020304" pitchFamily="18" charset="0"/>
            </a:endParaRPr>
          </a:p>
          <a:p>
            <a:endParaRPr lang="en-US" b="0" i="0" dirty="0">
              <a:effectLst/>
              <a:latin typeface="Times New Roman" panose="02020603050405020304" pitchFamily="18" charset="0"/>
              <a:cs typeface="Times New Roman" panose="02020603050405020304" pitchFamily="18" charset="0"/>
            </a:endParaRPr>
          </a:p>
          <a:p>
            <a:endParaRPr lang="en-IN" b="0" i="0" dirty="0">
              <a:effectLst/>
              <a:latin typeface="Times New Roman" panose="02020603050405020304" pitchFamily="18" charset="0"/>
              <a:cs typeface="Times New Roman" panose="02020603050405020304" pitchFamily="18" charset="0"/>
            </a:endParaRPr>
          </a:p>
          <a:p>
            <a:endParaRPr lang="en-IN" b="0" i="0" dirty="0">
              <a:effectLst/>
              <a:latin typeface="Times New Roman" panose="02020603050405020304" pitchFamily="18" charset="0"/>
              <a:cs typeface="Times New Roman" panose="02020603050405020304" pitchFamily="18" charset="0"/>
            </a:endParaRPr>
          </a:p>
          <a:p>
            <a:endParaRPr lang="en-IN" b="0" i="0" dirty="0">
              <a:effectLst/>
              <a:latin typeface="Times New Roman" panose="02020603050405020304" pitchFamily="18" charset="0"/>
              <a:cs typeface="Times New Roman" panose="02020603050405020304" pitchFamily="18" charset="0"/>
            </a:endParaRPr>
          </a:p>
          <a:p>
            <a:endParaRPr lang="en-US" b="0" i="0" dirty="0">
              <a:effectLst/>
              <a:latin typeface="Times New Roman" panose="02020603050405020304" pitchFamily="18" charset="0"/>
              <a:cs typeface="Times New Roman" panose="02020603050405020304" pitchFamily="18" charset="0"/>
            </a:endParaRPr>
          </a:p>
          <a:p>
            <a:endParaRPr lang="en-US" b="0" i="0" dirty="0">
              <a:effectLst/>
              <a:latin typeface="Times New Roman" panose="02020603050405020304" pitchFamily="18" charset="0"/>
              <a:cs typeface="Times New Roman" panose="02020603050405020304" pitchFamily="18" charset="0"/>
            </a:endParaRPr>
          </a:p>
          <a:p>
            <a:endParaRPr lang="en-US" b="0" i="0" dirty="0">
              <a:effectLst/>
              <a:latin typeface="inherit"/>
            </a:endParaRPr>
          </a:p>
          <a:p>
            <a:endParaRPr lang="en-IN" b="0" i="0" dirty="0">
              <a:effectLst/>
              <a:latin typeface="Times New Roman" panose="02020603050405020304" pitchFamily="18" charset="0"/>
              <a:cs typeface="Times New Roman" panose="02020603050405020304" pitchFamily="18" charset="0"/>
            </a:endParaRPr>
          </a:p>
          <a:p>
            <a:endParaRPr lang="en-IN" b="0" i="0" dirty="0">
              <a:effectLst/>
              <a:latin typeface="Times New Roman" panose="02020603050405020304" pitchFamily="18" charset="0"/>
              <a:cs typeface="Times New Roman" panose="02020603050405020304" pitchFamily="18" charset="0"/>
            </a:endParaRPr>
          </a:p>
          <a:p>
            <a:endParaRPr lang="en-IN" b="0" i="0" dirty="0">
              <a:effectLst/>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12795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EF06F-4CE1-F4F3-537B-76A3B4587A41}"/>
              </a:ext>
            </a:extLst>
          </p:cNvPr>
          <p:cNvSpPr>
            <a:spLocks noGrp="1"/>
          </p:cNvSpPr>
          <p:nvPr>
            <p:ph type="title"/>
          </p:nvPr>
        </p:nvSpPr>
        <p:spPr/>
        <p:txBody>
          <a:bodyPr>
            <a:normAutofit fontScale="90000"/>
          </a:bodyPr>
          <a:lstStyle/>
          <a:p>
            <a:br>
              <a:rPr lang="en-US" b="1" i="1" u="sng" dirty="0">
                <a:solidFill>
                  <a:srgbClr val="0D0D0D"/>
                </a:solidFill>
                <a:highlight>
                  <a:srgbClr val="FFFFFF"/>
                </a:highlight>
                <a:latin typeface="Times New Roman" panose="02020603050405020304" pitchFamily="18" charset="0"/>
                <a:cs typeface="Times New Roman" panose="02020603050405020304" pitchFamily="18" charset="0"/>
              </a:rPr>
            </a:br>
            <a:r>
              <a:rPr lang="en-US" b="1" i="1" u="sng" dirty="0">
                <a:solidFill>
                  <a:srgbClr val="0D0D0D"/>
                </a:solidFill>
                <a:highlight>
                  <a:srgbClr val="FFFFFF"/>
                </a:highlight>
                <a:latin typeface="Times New Roman" panose="02020603050405020304" pitchFamily="18" charset="0"/>
                <a:cs typeface="Times New Roman" panose="02020603050405020304" pitchFamily="18" charset="0"/>
              </a:rPr>
              <a:t>6. Civil Society</a:t>
            </a:r>
            <a:br>
              <a:rPr lang="en-US" b="1" i="1" u="sng" dirty="0">
                <a:solidFill>
                  <a:srgbClr val="0D0D0D"/>
                </a:solidFill>
                <a:highlight>
                  <a:srgbClr val="FFFFFF"/>
                </a:highlight>
                <a:latin typeface="Times New Roman" panose="02020603050405020304" pitchFamily="18" charset="0"/>
                <a:cs typeface="Times New Roman" panose="02020603050405020304" pitchFamily="18" charset="0"/>
              </a:rPr>
            </a:br>
            <a:endParaRPr lang="en-IN" i="1" u="sng" dirty="0"/>
          </a:p>
        </p:txBody>
      </p:sp>
      <p:sp>
        <p:nvSpPr>
          <p:cNvPr id="3" name="Content Placeholder 2">
            <a:extLst>
              <a:ext uri="{FF2B5EF4-FFF2-40B4-BE49-F238E27FC236}">
                <a16:creationId xmlns:a16="http://schemas.microsoft.com/office/drawing/2014/main" id="{353729A1-C468-42FF-4143-43EE5B840EC1}"/>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Gramsci's conception of civil society represents a fundamental aspect of his broader theory of hegemony and social transformation. Gramsci's understanding of civil society extends beyond conventional definitions, encompassing a wide range of social institutions, organizations, and practices that exist outside of the state and market spheres. For Gramsci, civil society is not merely a neutral realm of voluntary associations and community groups but a contested terrain of power relations, ideological struggle, and popular mobilization.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Gramsci's analysis of civil society emphasizes its role in mediating between the state and the individual, providing spaces for social interaction, collective identity formation, and political engagement. Civil society institutions such as churches, trade unions, educational institutions, media outlets, and cultural organizations play crucial roles in shaping public discourse, disseminating ideas, and constructing hegemonic narratives. These institutions serve as sites for the dissemination of dominant ideologies and the reproduction of social norms, values, and identities.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However, Gramsci also recognizes the potential of civil society as a site of resistance and counter-hegemonic struggle. He identifies various forms of oppositional activity within civil society, including grassroots movements, political parties, intellectual networks, and cultural initiatives that challenge dominant power structures and advocate for social change. Gramsci's concept of cultural hegemony highlights the importance of intellectuals and cultural producers in contesting dominant ideologies and articulating alternative visions within civil society.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03173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06BBC-87BC-BFF5-21E2-A77D4DE5E89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E802458-54E8-2100-573F-6149BC082346}"/>
              </a:ext>
            </a:extLst>
          </p:cNvPr>
          <p:cNvSpPr>
            <a:spLocks noGrp="1"/>
          </p:cNvSpPr>
          <p:nvPr>
            <p:ph idx="1"/>
          </p:nvPr>
        </p:nvSpPr>
        <p:spPr/>
        <p:txBody>
          <a:bodyPr>
            <a:normAutofit fontScale="8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Moreover, Gramsci's notion of the "war of position" involves building counter-hegemonic alliances within civil society to challenge ruling class hegemony and advance revolutionary goals. This strategy entails long-term organizing, ideological intervention, and strategic engagement with cultural and political institutions to build popular support and mobilize collective action for transformative change. Gramsci emphasizes the importance of organic intellectuals emerging from subaltern or oppressed classes in leading these efforts and articulating the interests and aspirations of marginalized groups.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Antonio Gramsci's conception of civil society provides a nuanced understanding of the complexities of power, ideology, and social change within capitalist societies. By emphasizing the dynamic interplay between civil society, the state, and the economy, Gramsci's analysis sheds light on the multifaceted nature of hegemonic domination and the possibilities for resistance and transformative praxis. Gramsci's insights continue to inform contemporary debates on democracy, citizenship, and social movements, offering a critical perspective on the role of civil society in shaping the trajectory of society.</a:t>
            </a:r>
          </a:p>
          <a:p>
            <a:endParaRPr lang="en-IN" dirty="0"/>
          </a:p>
        </p:txBody>
      </p:sp>
    </p:spTree>
    <p:extLst>
      <p:ext uri="{BB962C8B-B14F-4D97-AF65-F5344CB8AC3E}">
        <p14:creationId xmlns:p14="http://schemas.microsoft.com/office/powerpoint/2010/main" val="21040663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38E83-555F-B44F-CF25-C07513E53800}"/>
              </a:ext>
            </a:extLst>
          </p:cNvPr>
          <p:cNvSpPr>
            <a:spLocks noGrp="1"/>
          </p:cNvSpPr>
          <p:nvPr>
            <p:ph type="title"/>
          </p:nvPr>
        </p:nvSpPr>
        <p:spPr/>
        <p:txBody>
          <a:bodyPr>
            <a:normAutofit fontScale="90000"/>
          </a:bodyPr>
          <a:lstStyle/>
          <a:p>
            <a:br>
              <a:rPr lang="en-US" b="1" i="1" u="sng" dirty="0">
                <a:solidFill>
                  <a:srgbClr val="0D0D0D"/>
                </a:solidFill>
                <a:highlight>
                  <a:srgbClr val="FFFFFF"/>
                </a:highlight>
                <a:latin typeface="Times New Roman" panose="02020603050405020304" pitchFamily="18" charset="0"/>
                <a:cs typeface="Times New Roman" panose="02020603050405020304" pitchFamily="18" charset="0"/>
              </a:rPr>
            </a:br>
            <a:r>
              <a:rPr lang="en-US" b="1" i="1" u="sng" dirty="0">
                <a:solidFill>
                  <a:srgbClr val="0D0D0D"/>
                </a:solidFill>
                <a:highlight>
                  <a:srgbClr val="FFFFFF"/>
                </a:highlight>
                <a:latin typeface="Times New Roman" panose="02020603050405020304" pitchFamily="18" charset="0"/>
                <a:cs typeface="Times New Roman" panose="02020603050405020304" pitchFamily="18" charset="0"/>
              </a:rPr>
              <a:t>7. War</a:t>
            </a:r>
            <a:br>
              <a:rPr lang="en-US" b="1" i="1" u="sng" dirty="0">
                <a:solidFill>
                  <a:srgbClr val="0D0D0D"/>
                </a:solidFill>
                <a:highlight>
                  <a:srgbClr val="FFFFFF"/>
                </a:highlight>
                <a:latin typeface="Times New Roman" panose="02020603050405020304" pitchFamily="18" charset="0"/>
                <a:cs typeface="Times New Roman" panose="02020603050405020304" pitchFamily="18" charset="0"/>
              </a:rPr>
            </a:br>
            <a:endParaRPr lang="en-IN" i="1" u="sng" dirty="0"/>
          </a:p>
        </p:txBody>
      </p:sp>
      <p:sp>
        <p:nvSpPr>
          <p:cNvPr id="3" name="Content Placeholder 2">
            <a:extLst>
              <a:ext uri="{FF2B5EF4-FFF2-40B4-BE49-F238E27FC236}">
                <a16:creationId xmlns:a16="http://schemas.microsoft.com/office/drawing/2014/main" id="{C847C691-258C-4105-3E65-6539113EFCEB}"/>
              </a:ext>
            </a:extLst>
          </p:cNvPr>
          <p:cNvSpPr>
            <a:spLocks noGrp="1"/>
          </p:cNvSpPr>
          <p:nvPr>
            <p:ph idx="1"/>
          </p:nvPr>
        </p:nvSpPr>
        <p:spPr/>
        <p:txBody>
          <a:bodyPr>
            <a:normAutofit fontScale="62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Gramsci's exploration of the concept of war extends beyond traditional notions of military conflict to encompass a broader understanding of social, political, and ideological struggle within society. Gramsci's conception of war reflects his analysis of power dynamics, hegemony, and revolutionary praxis, emphasizing the multifaceted nature of conflict and the strategic imperatives of political struggle.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War of Position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 introduces the concept of the "war of position" to describe the long-term ideological and cultural struggle for hegemony within society. Unlike traditional military warfare characterized by direct confrontation and decisive battles, the war of position involves a protracted engagement in which opposing forces vie for control over institutions, ideas, and social relations. Gramsci emphasizes the importance of building counter-hegemonic alliances, forging organic intellectuals, and mobilizing popular support to challenge ruling class hegemony from within civil society.</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Cultural Hegemony and Ideological Warfare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Gramsci's concept of war encompasses the ideological dimension of struggle, emphasizing the role of cultural hegemony in securing ruling class domination. Cultural institutions such as education, media, religion, and literature play crucial roles in disseminating dominant ideologies, shaping collective consciousness, and legitimizing existing power structures. The war of position involves contesting hegemonic narratives, deconstructing dominant ideologies, and articulating alternative visions of society to mobilize popular support for transformative change.</a:t>
            </a:r>
          </a:p>
        </p:txBody>
      </p:sp>
    </p:spTree>
    <p:extLst>
      <p:ext uri="{BB962C8B-B14F-4D97-AF65-F5344CB8AC3E}">
        <p14:creationId xmlns:p14="http://schemas.microsoft.com/office/powerpoint/2010/main" val="22686477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6C5D8-AAC1-FA0A-DC3D-43164A7C2AD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E48A9C4-849B-D00B-10A8-DE757070FAB0}"/>
              </a:ext>
            </a:extLst>
          </p:cNvPr>
          <p:cNvSpPr>
            <a:spLocks noGrp="1"/>
          </p:cNvSpPr>
          <p:nvPr>
            <p:ph idx="1"/>
          </p:nvPr>
        </p:nvSpPr>
        <p:spPr/>
        <p:txBody>
          <a:bodyPr>
            <a:normAutofit fontScale="62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3.War of Maneuver</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In addition to the war of position, Gramsci discusses the "war of maneuver" as moments of crisis or instability when revolutionary forces can exploit opportunities for decisive action. While the war of position focuses on building counter-hegemonic alliances and consolidating popular support over the long term, the war of maneuver involves seizing strategic opportunities to confront ruling class power directly. Gramsci emphasizes the importance of tactical flexibility, strategic planning, and mass mobilization in capitalizing on revolutionary moments and advancing revolutionary goals.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4.Revolutionary Strategy and Praxis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Gramsci's analysis of war underscores the strategic imperatives of revolutionary praxis, emphasizing the need for organized political movements, collective leadership, and popular mobilization to challenge capitalist exploitation and oppression. The war of position and war of maneuver represent complementary aspects of revolutionary strategy, with each contributing to the broader goal of social transformation. Gramsci's concept of war provides insights into the complexities of political struggle and the dynamic interplay between structure and agency in the pursuit of revolutionary change.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Antonio Gramsci's exploration of war expands traditional understandings of conflict to encompass the ideological, cultural, and strategic dimensions of social struggle. By conceptualizing war as a multifaceted process of hegemonic contestation and revolutionary praxis, Gramsci offers a nuanced framework for understanding the complexities of power, domination, and resistance within capitalist societies. His insights continue to inform contemporary debates on social movements, political strategy, and transformative praxis in the pursuit of social justice and liberation.</a:t>
            </a:r>
          </a:p>
          <a:p>
            <a:endParaRPr lang="en-IN" dirty="0"/>
          </a:p>
        </p:txBody>
      </p:sp>
    </p:spTree>
    <p:extLst>
      <p:ext uri="{BB962C8B-B14F-4D97-AF65-F5344CB8AC3E}">
        <p14:creationId xmlns:p14="http://schemas.microsoft.com/office/powerpoint/2010/main" val="89830668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F5BA9-9A29-9C82-0E7B-DCF833C79BC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8C4655F-B15A-E382-6354-AA3FDC7E2E83}"/>
              </a:ext>
            </a:extLst>
          </p:cNvPr>
          <p:cNvSpPr>
            <a:spLocks noGrp="1"/>
          </p:cNvSpPr>
          <p:nvPr>
            <p:ph idx="1"/>
          </p:nvPr>
        </p:nvSpPr>
        <p:spPr/>
        <p:txBody>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Antonio Gramsci's contributions to political theory have left an indelible mark on understanding power, hegemony, and social change. His concepts of cultural hegemony, organic intellectuals, and the war of position offer nuanced insights into the complexities of capitalist society and the possibilities for transformative praxis. Gramsci's analysis emphasizes the importance of cultural and ideological struggle, collective leadership, and popular mobilization in challenging ruling class domination and advancing revolutionary goals. His ideas continue to inspire scholars, activists, and social movements worldwide, offering a critical framework for understanding and challenging systems of oppression and inequality.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33085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6761-93BB-2A97-4589-E85F0482CE95}"/>
              </a:ext>
            </a:extLst>
          </p:cNvPr>
          <p:cNvSpPr>
            <a:spLocks noGrp="1"/>
          </p:cNvSpPr>
          <p:nvPr>
            <p:ph type="ctrTitle"/>
          </p:nvPr>
        </p:nvSpPr>
        <p:spPr/>
        <p:txBody>
          <a:bodyPr/>
          <a:lstStyle/>
          <a:p>
            <a: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John Rawls</a:t>
            </a:r>
            <a:b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IN"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Western Political Thought</a:t>
            </a:r>
            <a:r>
              <a:rPr lang="en-IN" dirty="0">
                <a:effectLst>
                  <a:outerShdw blurRad="38100" dist="38100" dir="2700000" algn="tl">
                    <a:srgbClr val="000000">
                      <a:alpha val="43137"/>
                    </a:srgbClr>
                  </a:outerShdw>
                </a:effectLst>
              </a:rPr>
              <a:t> </a:t>
            </a:r>
          </a:p>
        </p:txBody>
      </p:sp>
      <p:sp>
        <p:nvSpPr>
          <p:cNvPr id="3" name="Subtitle 2">
            <a:extLst>
              <a:ext uri="{FF2B5EF4-FFF2-40B4-BE49-F238E27FC236}">
                <a16:creationId xmlns:a16="http://schemas.microsoft.com/office/drawing/2014/main" id="{54F2DC29-827A-3240-CE30-71ED11F3EBAA}"/>
              </a:ext>
            </a:extLst>
          </p:cNvPr>
          <p:cNvSpPr>
            <a:spLocks noGrp="1"/>
          </p:cNvSpPr>
          <p:nvPr>
            <p:ph type="subTitle" idx="1"/>
          </p:nvPr>
        </p:nvSpPr>
        <p:spPr/>
        <p:txBody>
          <a:bodyPr/>
          <a:lstStyle/>
          <a:p>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UG 6</a:t>
            </a:r>
            <a:r>
              <a:rPr lang="en-IN" b="1" baseline="30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en-IN"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Semester</a:t>
            </a:r>
          </a:p>
          <a:p>
            <a:endParaRPr lang="en-IN" dirty="0"/>
          </a:p>
        </p:txBody>
      </p:sp>
    </p:spTree>
    <p:extLst>
      <p:ext uri="{BB962C8B-B14F-4D97-AF65-F5344CB8AC3E}">
        <p14:creationId xmlns:p14="http://schemas.microsoft.com/office/powerpoint/2010/main" val="413105900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8281-1DCF-497C-26B3-57AB497F6C8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DD7E9FD-604B-7E05-C64A-E9CFAD72E832}"/>
              </a:ext>
            </a:extLst>
          </p:cNvPr>
          <p:cNvSpPr>
            <a:spLocks noGrp="1"/>
          </p:cNvSpPr>
          <p:nvPr>
            <p:ph idx="1"/>
          </p:nvPr>
        </p:nvSpPr>
        <p:spPr/>
        <p:txBody>
          <a:bodyPr/>
          <a:lstStyle/>
          <a:p>
            <a:pPr algn="just"/>
            <a:r>
              <a:rPr lang="en-US" b="0" i="0" dirty="0">
                <a:solidFill>
                  <a:srgbClr val="0D0D0D"/>
                </a:solidFill>
                <a:effectLst/>
                <a:highlight>
                  <a:srgbClr val="FFFFFF"/>
                </a:highlight>
                <a:latin typeface="Times New Roman" panose="02020603050405020304" pitchFamily="18" charset="0"/>
                <a:ea typeface="Tahoma" panose="020B0604030504040204" pitchFamily="34" charset="0"/>
                <a:cs typeface="Times New Roman" panose="02020603050405020304" pitchFamily="18" charset="0"/>
              </a:rPr>
              <a:t>John Rawls was a prominent American philosopher known for his influential work in political philosophy. Born in 1921, Rawls is best known for his seminal work "A Theory of Justice," published in 1971, which revolutionized contemporary debates on distributive justice and social contract theory. Rawls argued for the principles of justice as fairness, proposing a thought experiment known as the "original position" to develop a just social contract. His work continues to shape discussions on political liberalism, democratic theory, and social ethics, making him one of the most significant philosophers of the 20th century.</a:t>
            </a:r>
            <a:endParaRPr lang="en-IN"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5652483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45E62-C832-E213-C2FB-EFADE53E7B17}"/>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Life:</a:t>
            </a:r>
          </a:p>
        </p:txBody>
      </p:sp>
      <p:sp>
        <p:nvSpPr>
          <p:cNvPr id="3" name="Content Placeholder 2">
            <a:extLst>
              <a:ext uri="{FF2B5EF4-FFF2-40B4-BE49-F238E27FC236}">
                <a16:creationId xmlns:a16="http://schemas.microsoft.com/office/drawing/2014/main" id="{78E01A55-D50B-A0B4-10EE-CCA5B3608BB4}"/>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John Rawls (1921-2002) was an American philosopher renowned for his contributions to political philosophy and ethics. Born in Baltimore, Maryland, Rawls studied at Princeton University and briefly served in the U.S. Army during World War II. After the war, he pursued graduate studies in philosophy at Princeton, where he developed his influential ideas.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Rawls gained widespread acclaim with the publication of his magnum opus, "A Theory of Justice," in 1971. This seminal work reinvigorated discussions on justice, equality, and the principles of a just society. Rawls proposed the concept of the "original position," a hypothetical scenario in which individuals make decisions about justice behind a "veil of ignorance," unaware of their own social position or personal characteristics.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Throughout his career, Rawls continued to refine his theory, addressing criticisms and exploring new avenues in political philosophy. His later works, including "Political Liberalism" and "The Law of Peoples," expanded on his ideas and engaged with contemporary debates on liberalism, pluralism, and global justice.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Rawls's impact extended beyond academia, influencing policymakers, activists, and scholars worldwide. His commitment to rational discourse, fairness, and social justice earned him recognition as one of the most significant philosophers of the 20th century.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77263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315CF-8A50-62C2-F2C6-2F19790D693B}"/>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Education:</a:t>
            </a:r>
          </a:p>
        </p:txBody>
      </p:sp>
      <p:sp>
        <p:nvSpPr>
          <p:cNvPr id="3" name="Content Placeholder 2">
            <a:extLst>
              <a:ext uri="{FF2B5EF4-FFF2-40B4-BE49-F238E27FC236}">
                <a16:creationId xmlns:a16="http://schemas.microsoft.com/office/drawing/2014/main" id="{0049E10F-16A4-D927-FC9E-DFB89AD20E58}"/>
              </a:ext>
            </a:extLst>
          </p:cNvPr>
          <p:cNvSpPr>
            <a:spLocks noGrp="1"/>
          </p:cNvSpPr>
          <p:nvPr>
            <p:ph idx="1"/>
          </p:nvPr>
        </p:nvSpPr>
        <p:spPr/>
        <p:txBody>
          <a:bodyPr>
            <a:normAutofit fontScale="77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John Rawls, born in Baltimore, Maryland, in 1921, received his early education in the public schools of Baltimore. He displayed academic promise from an early age, and his intellectual curiosity led him to pursue higher education at Princeton University. At Princeton, Rawls completed his undergraduate studies, graduating summa cum laude in 1943 with a bachelor's degree in philosophy.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After graduating, Rawls briefly served in the U.S. Army during World War II before returning to Princeton to pursue graduate studies in philosophy. He earned a Ph.D. in philosophy from Princeton in 1950, under the supervision of renowned philosophers such as Norman Malcolm and Walter Kaufmann.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During his time as a graduate student, Rawls was deeply influenced by his studies in moral and political philosophy, as well as his engagement with the works of philosophers such as Immanuel Kant and John Stuart Mill. These formative experiences laid the groundwork for Rawls's later contributions to political philosophy, particularly his groundbreaking work in "A Theory of Justice," which revolutionized contemporary debates on justice and fairness. Rawls's education played a crucial role in shaping his intellectual development and establishing him as one of the most influential philosophers of the 20th century.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0438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9D9D-16D9-D9A5-4A3F-DE0BBC0164CA}"/>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Works:</a:t>
            </a:r>
          </a:p>
        </p:txBody>
      </p:sp>
      <p:sp>
        <p:nvSpPr>
          <p:cNvPr id="3" name="Content Placeholder 2">
            <a:extLst>
              <a:ext uri="{FF2B5EF4-FFF2-40B4-BE49-F238E27FC236}">
                <a16:creationId xmlns:a16="http://schemas.microsoft.com/office/drawing/2014/main" id="{4CC9C76B-0856-FDEC-7877-CE883365AC9B}"/>
              </a:ext>
            </a:extLst>
          </p:cNvPr>
          <p:cNvSpPr>
            <a:spLocks noGrp="1"/>
          </p:cNvSpPr>
          <p:nvPr>
            <p:ph idx="1"/>
          </p:nvPr>
        </p:nvSpPr>
        <p:spPr/>
        <p:txBody>
          <a:bodyPr>
            <a:normAutofit fontScale="6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John Rawls, one of the most influential political philosophers of the 20th century, authored several significant works. Here are some of his major books along with their publication years:</a:t>
            </a:r>
          </a:p>
          <a:p>
            <a:pPr algn="just">
              <a:buFont typeface="+mj-lt"/>
              <a:buAutoNum type="arabicPeriod"/>
            </a:pP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 Theory of Justice" (1971): This groundbreaking work presents Rawls's seminal ideas on justice as fairness, the original position, and the principles of justice. It has had a profound impact on contemporary political philosophy and remains one of the most influential books in the field.</a:t>
            </a:r>
          </a:p>
          <a:p>
            <a:pPr algn="just">
              <a:buFont typeface="+mj-lt"/>
              <a:buAutoNum type="arabicPeriod"/>
            </a:pP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"Political Liberalism" (1993): In this book, Rawls further develops his theory of justice, addressing critiques and refining his ideas in light of ongoing debates in political philosophy. He explores the concept of overlapping consensus and the role of public reason in liberal democracies.</a:t>
            </a:r>
          </a:p>
          <a:p>
            <a:pPr algn="just">
              <a:buFont typeface="+mj-lt"/>
              <a:buAutoNum type="arabicPeriod"/>
            </a:pP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Law of Peoples" (1999): Rawls extends his political theory to the international realm, proposing principles of justice for relations between different societies. He outlines the idea of "peoples" as moral actors and discusses issues of human rights, global justice, and international cooperation.</a:t>
            </a:r>
          </a:p>
          <a:p>
            <a:pPr algn="just">
              <a:buFont typeface="+mj-lt"/>
              <a:buAutoNum type="arabicPeriod"/>
            </a:pP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"Lectures on the History of Political Philosophy" (2007): This posthumously published collection of lectures provides insight into Rawls's understanding of the history of political thought. It covers a wide range of philosophers and political theories, offering valuable context for understanding Rawls's own work.</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These books represent key contributions to political philosophy and have shaped contemporary debates on justice, liberalism, and the foundations of democracy. Rawls's ideas continue to be studied and debated by scholars around the world, ensuring his lasting legacy in the field of political theory.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4970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E80E2-AF49-DB78-AEF7-3EFB0F18A17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7548004-C594-F545-E474-341D5066B7F7}"/>
              </a:ext>
            </a:extLst>
          </p:cNvPr>
          <p:cNvSpPr>
            <a:spLocks noGrp="1"/>
          </p:cNvSpPr>
          <p:nvPr>
            <p:ph idx="1"/>
          </p:nvPr>
        </p:nvSpPr>
        <p:spPr/>
        <p:txBody>
          <a:bodyPr/>
          <a:lstStyle/>
          <a:p>
            <a:r>
              <a:rPr lang="en-US" b="0" i="0" dirty="0">
                <a:effectLst/>
                <a:latin typeface="Times New Roman" panose="02020603050405020304" pitchFamily="18" charset="0"/>
                <a:cs typeface="Times New Roman" panose="02020603050405020304" pitchFamily="18" charset="0"/>
              </a:rPr>
              <a:t>The Right of Nations to Self-Determination -1914</a:t>
            </a:r>
          </a:p>
          <a:p>
            <a:r>
              <a:rPr lang="en-IN" b="0" i="0" dirty="0">
                <a:effectLst/>
                <a:latin typeface="Times New Roman" panose="02020603050405020304" pitchFamily="18" charset="0"/>
                <a:cs typeface="Times New Roman" panose="02020603050405020304" pitchFamily="18" charset="0"/>
              </a:rPr>
              <a:t>The State and Revolution – 1917</a:t>
            </a:r>
          </a:p>
          <a:p>
            <a:r>
              <a:rPr lang="en-US" b="0" i="0" dirty="0">
                <a:effectLst/>
                <a:latin typeface="Times New Roman" panose="02020603050405020304" pitchFamily="18" charset="0"/>
                <a:cs typeface="Times New Roman" panose="02020603050405020304" pitchFamily="18" charset="0"/>
              </a:rPr>
              <a:t>The Three Sources and Three Component Parts of Marxism – 1913</a:t>
            </a:r>
          </a:p>
          <a:p>
            <a:r>
              <a:rPr lang="en-US" b="0" i="0" dirty="0">
                <a:effectLst/>
                <a:latin typeface="Times New Roman" panose="02020603050405020304" pitchFamily="18" charset="0"/>
                <a:cs typeface="Times New Roman" panose="02020603050405020304" pitchFamily="18" charset="0"/>
              </a:rPr>
              <a:t>Two Tactics of Social Democracy in the Democratic Revolution – 1905</a:t>
            </a:r>
          </a:p>
          <a:p>
            <a:r>
              <a:rPr lang="en-US" b="0" i="0" dirty="0">
                <a:effectLst/>
                <a:latin typeface="Times New Roman" panose="02020603050405020304" pitchFamily="18" charset="0"/>
                <a:cs typeface="Times New Roman" panose="02020603050405020304" pitchFamily="18" charset="0"/>
              </a:rPr>
              <a:t>What Is to Be Done? - 1902</a:t>
            </a:r>
          </a:p>
          <a:p>
            <a:endParaRPr lang="en-US" b="0" i="0" dirty="0">
              <a:effectLst/>
              <a:latin typeface="Times New Roman" panose="02020603050405020304" pitchFamily="18" charset="0"/>
              <a:cs typeface="Times New Roman" panose="02020603050405020304" pitchFamily="18" charset="0"/>
            </a:endParaRPr>
          </a:p>
          <a:p>
            <a:endParaRPr lang="en-US" b="0" i="0" dirty="0">
              <a:effectLst/>
              <a:latin typeface="Times New Roman" panose="02020603050405020304" pitchFamily="18" charset="0"/>
              <a:cs typeface="Times New Roman" panose="02020603050405020304" pitchFamily="18" charset="0"/>
            </a:endParaRPr>
          </a:p>
          <a:p>
            <a:endParaRPr lang="en-US" b="0" i="0" dirty="0">
              <a:effectLst/>
              <a:latin typeface="Times New Roman" panose="02020603050405020304" pitchFamily="18" charset="0"/>
              <a:cs typeface="Times New Roman" panose="02020603050405020304" pitchFamily="18" charset="0"/>
            </a:endParaRPr>
          </a:p>
          <a:p>
            <a:endParaRPr lang="en-IN" b="0" i="0" dirty="0">
              <a:effectLst/>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4384190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F97B0-C779-068E-C602-C77D3C7CD77D}"/>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Contributions:</a:t>
            </a:r>
          </a:p>
        </p:txBody>
      </p:sp>
      <p:sp>
        <p:nvSpPr>
          <p:cNvPr id="3" name="Content Placeholder 2">
            <a:extLst>
              <a:ext uri="{FF2B5EF4-FFF2-40B4-BE49-F238E27FC236}">
                <a16:creationId xmlns:a16="http://schemas.microsoft.com/office/drawing/2014/main" id="{D0741B25-2BF0-A5C7-C90A-BB9ABDE6D775}"/>
              </a:ext>
            </a:extLst>
          </p:cNvPr>
          <p:cNvSpPr>
            <a:spLocks noGrp="1"/>
          </p:cNvSpPr>
          <p:nvPr>
            <p:ph idx="1"/>
          </p:nvPr>
        </p:nvSpPr>
        <p:spPr/>
        <p:txBody>
          <a:bodyPr>
            <a:normAutofit fontScale="925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John Rawls made significant contributions to Western political philosophy, reshaping the landscape of contemporary thought in several key areas:</a:t>
            </a:r>
          </a:p>
          <a:p>
            <a:pPr marL="514350" indent="-514350"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Original Position</a:t>
            </a:r>
          </a:p>
          <a:p>
            <a:pPr marL="514350" indent="-514350"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Veil of Ignorance</a:t>
            </a:r>
          </a:p>
          <a:p>
            <a:pPr marL="514350" indent="-514350"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Theory of Justice</a:t>
            </a:r>
          </a:p>
          <a:p>
            <a:pPr marL="514350" indent="-514350"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Justice as Fairness</a:t>
            </a:r>
          </a:p>
          <a:p>
            <a:pPr marL="514350" indent="-514350"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Political Liberalism</a:t>
            </a:r>
            <a:endPar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Public Reason and Democratic Legitimacy</a:t>
            </a:r>
            <a:endPar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Critique of Utilitarianism</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884628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F565F-EB58-A142-2BED-3B7DDEEF443A}"/>
              </a:ext>
            </a:extLst>
          </p:cNvPr>
          <p:cNvSpPr>
            <a:spLocks noGrp="1"/>
          </p:cNvSpPr>
          <p:nvPr>
            <p:ph type="title"/>
          </p:nvPr>
        </p:nvSpPr>
        <p:spPr/>
        <p:txBody>
          <a:bodyPr>
            <a:normAutofit fontScale="90000"/>
          </a:bodyPr>
          <a:lstStyle/>
          <a:p>
            <a:pPr marL="514350" indent="-514350"/>
            <a:br>
              <a:rPr lang="en-US" b="1" i="1" u="sng" dirty="0">
                <a:solidFill>
                  <a:srgbClr val="0D0D0D"/>
                </a:solidFill>
                <a:effectLst>
                  <a:outerShdw blurRad="38100" dist="38100" dir="2700000" algn="tl">
                    <a:srgbClr val="000000">
                      <a:alpha val="43137"/>
                    </a:srgbClr>
                  </a:outerShdw>
                </a:effectLst>
                <a:highlight>
                  <a:srgbClr val="FFFFFF"/>
                </a:highlight>
                <a:latin typeface="Times New Roman" panose="02020603050405020304" pitchFamily="18" charset="0"/>
                <a:cs typeface="Times New Roman" panose="02020603050405020304" pitchFamily="18" charset="0"/>
              </a:rPr>
            </a:br>
            <a:r>
              <a:rPr lang="en-US" b="1" i="1" u="sng" dirty="0">
                <a:solidFill>
                  <a:srgbClr val="0D0D0D"/>
                </a:solidFill>
                <a:effectLst>
                  <a:outerShdw blurRad="38100" dist="38100" dir="2700000" algn="tl">
                    <a:srgbClr val="000000">
                      <a:alpha val="43137"/>
                    </a:srgbClr>
                  </a:outerShdw>
                </a:effectLst>
                <a:highlight>
                  <a:srgbClr val="FFFFFF"/>
                </a:highlight>
                <a:latin typeface="Times New Roman" panose="02020603050405020304" pitchFamily="18" charset="0"/>
                <a:cs typeface="Times New Roman" panose="02020603050405020304" pitchFamily="18" charset="0"/>
              </a:rPr>
              <a:t>1. Original Position</a:t>
            </a:r>
            <a:br>
              <a:rPr lang="en-US" b="1" i="1" u="sng" dirty="0">
                <a:solidFill>
                  <a:srgbClr val="0D0D0D"/>
                </a:solidFill>
                <a:effectLst>
                  <a:outerShdw blurRad="38100" dist="38100" dir="2700000" algn="tl">
                    <a:srgbClr val="000000">
                      <a:alpha val="43137"/>
                    </a:srgbClr>
                  </a:outerShdw>
                </a:effectLst>
                <a:highlight>
                  <a:srgbClr val="FFFFFF"/>
                </a:highlight>
                <a:latin typeface="Times New Roman" panose="02020603050405020304" pitchFamily="18" charset="0"/>
                <a:cs typeface="Times New Roman" panose="02020603050405020304" pitchFamily="18" charset="0"/>
              </a:rPr>
            </a:br>
            <a:endParaRPr lang="en-IN" i="1" u="sng"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12FC8F41-51F7-48E8-5E58-091AAE7B8F4A}"/>
              </a:ext>
            </a:extLst>
          </p:cNvPr>
          <p:cNvSpPr>
            <a:spLocks noGrp="1"/>
          </p:cNvSpPr>
          <p:nvPr>
            <p:ph idx="1"/>
          </p:nvPr>
        </p:nvSpPr>
        <p:spPr/>
        <p:txBody>
          <a:bodyPr>
            <a:normAutofit fontScale="8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original position is a central concept in John Rawls's theory of justice as fairness, outlined in his seminal work "A Theory of Justice." It serves as a hypothetical scenario where individuals deliberate on principles of justice behind a veil of ignorance, unaware of their own characteristics, social status, or circumstances.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the original position, individuals are situated in a hypothetical state of nature or pre-social condition, where they must decide on principles of justice for the basic structure of society. Rawls posits that these individuals are rational and mutually disinterested, seeking to maximize their own interests while also ensuring fairness and impartiality.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veil of ignorance prevents individuals from knowing their specific attributes, such as their socioeconomic status, race, gender, religion, or personal preferences. This ignorance ensures that individuals make decisions without bias or self-interest, as they are uncertain about how any given principle will affect them personally.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218490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FC70-1E78-3172-8F1E-EBBB8426C72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18E60AA-EAB1-DC58-5E0E-A8C10CA5BC6E}"/>
              </a:ext>
            </a:extLst>
          </p:cNvPr>
          <p:cNvSpPr>
            <a:spLocks noGrp="1"/>
          </p:cNvSpPr>
          <p:nvPr>
            <p:ph idx="1"/>
          </p:nvPr>
        </p:nvSpPr>
        <p:spPr/>
        <p:txBody>
          <a:bodyPr>
            <a:normAutofit fontScale="85000" lnSpcReduction="1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Behind the veil of ignorance, individuals are motivated to choose principles that are fair and impartial, as they recognize that they could occupy any position in society. Rawls argues that rational individuals in the original position would select principles that protect basic liberties and ensure fair equality of opportunity, as well as principles that benefit the least advantaged members of society.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original position serves as a thought experiment to test the fairness and impartiality of principles of justice. By abstracting from individuals' personal circumstances and interests, Rawls aims to derive principles that are universally acceptable and justifiable to all, regardless of their particular position in society.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Critics of Rawls's theory have raised concerns about the practicality and feasibility of the original position as a basis for political decision-making. However, Rawls maintains that the original position remains a valuable tool for deliberating on principles of justice and promoting a more just and equitable society.</a:t>
            </a:r>
          </a:p>
          <a:p>
            <a:endParaRPr lang="en-IN" dirty="0"/>
          </a:p>
        </p:txBody>
      </p:sp>
    </p:spTree>
    <p:extLst>
      <p:ext uri="{BB962C8B-B14F-4D97-AF65-F5344CB8AC3E}">
        <p14:creationId xmlns:p14="http://schemas.microsoft.com/office/powerpoint/2010/main" val="165361074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4BF15-0E10-7EB5-19B2-3EF9EC3048DD}"/>
              </a:ext>
            </a:extLst>
          </p:cNvPr>
          <p:cNvSpPr>
            <a:spLocks noGrp="1"/>
          </p:cNvSpPr>
          <p:nvPr>
            <p:ph type="title"/>
          </p:nvPr>
        </p:nvSpPr>
        <p:spPr/>
        <p:txBody>
          <a:bodyPr>
            <a:normAutofit fontScale="90000"/>
          </a:bodyPr>
          <a:lstStyle/>
          <a:p>
            <a:pPr marL="514350" indent="-514350"/>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t>2.Veil of Ignorance</a:t>
            </a:r>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endParaRPr lang="en-IN" i="1" u="sng" dirty="0"/>
          </a:p>
        </p:txBody>
      </p:sp>
      <p:sp>
        <p:nvSpPr>
          <p:cNvPr id="3" name="Content Placeholder 2">
            <a:extLst>
              <a:ext uri="{FF2B5EF4-FFF2-40B4-BE49-F238E27FC236}">
                <a16:creationId xmlns:a16="http://schemas.microsoft.com/office/drawing/2014/main" id="{34FDD77E-1DC6-B2FA-E2DA-10AC526BB2DB}"/>
              </a:ext>
            </a:extLst>
          </p:cNvPr>
          <p:cNvSpPr>
            <a:spLocks noGrp="1"/>
          </p:cNvSpPr>
          <p:nvPr>
            <p:ph idx="1"/>
          </p:nvPr>
        </p:nvSpPr>
        <p:spPr/>
        <p:txBody>
          <a:bodyPr>
            <a:normAutofit fontScale="8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veil of ignorance is a key concept in John Rawls's theory of justice as fairness, introduced in his seminal work "A Theory of Justice." It serves as a hypothetical device designed to ensure impartiality and fairness in the selection of principles of justice for society.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Rawls posits that individuals in the original position—where they deliberate on principles of justice behind the veil of ignorance—are unaware of their own characteristics, social status, or circumstances. This ignorance prevents individuals from knowing their place in society, including their socioeconomic position, gender, race, religion, or personal attributes.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purpose of the veil of ignorance is to create a situation of moral equality, where individuals have no knowledge of their own interests or advantages. This ensures that the principles of justice chosen are not biased towards any particular group or individual and are instead based on rational deliberation and mutual agreement.</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327568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6833A-D9DC-1D5F-8EA9-A385096F4B7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835F457-EF47-5772-890E-27F21CE57E7B}"/>
              </a:ext>
            </a:extLst>
          </p:cNvPr>
          <p:cNvSpPr>
            <a:spLocks noGrp="1"/>
          </p:cNvSpPr>
          <p:nvPr>
            <p:ph idx="1"/>
          </p:nvPr>
        </p:nvSpPr>
        <p:spPr/>
        <p:txBody>
          <a:bodyPr>
            <a:normAutofit fontScale="8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Behind the veil of ignorance, individuals are motivated to choose principles that are fair and impartial, as they are uncertain about how any given principle will affect them personally. Rawls argues that rational individuals in the original position would select principles that protect basic liberties and ensure fair equality of opportunity, as well as principles that benefit the least advantaged members of society.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veil of ignorance thus serves as a thought experiment to test the fairness and impartiality of principles of justice. By abstracting from individuals' personal circumstances and interests, Rawls aims to derive principles that are universally acceptable and justifiable to all, regardless of their particular position in society.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Critics of Rawls's theory have raised concerns about the practicality and feasibility of the veil of ignorance as a basis for political decision-making. However, Rawls maintains that the veil of ignorance remains a valuable tool for deliberating on principles of justice and promoting a more just and equitable society.</a:t>
            </a:r>
          </a:p>
          <a:p>
            <a:endParaRPr lang="en-IN" dirty="0"/>
          </a:p>
        </p:txBody>
      </p:sp>
    </p:spTree>
    <p:extLst>
      <p:ext uri="{BB962C8B-B14F-4D97-AF65-F5344CB8AC3E}">
        <p14:creationId xmlns:p14="http://schemas.microsoft.com/office/powerpoint/2010/main" val="398494304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2A97F-CE54-D379-F853-11A5F85A399D}"/>
              </a:ext>
            </a:extLst>
          </p:cNvPr>
          <p:cNvSpPr>
            <a:spLocks noGrp="1"/>
          </p:cNvSpPr>
          <p:nvPr>
            <p:ph type="title"/>
          </p:nvPr>
        </p:nvSpPr>
        <p:spPr/>
        <p:txBody>
          <a:bodyPr>
            <a:normAutofit fontScale="90000"/>
          </a:bodyPr>
          <a:lstStyle/>
          <a:p>
            <a:pPr marL="514350" indent="-514350"/>
            <a:br>
              <a:rPr lang="en-US" b="1" i="1" u="sng" dirty="0">
                <a:solidFill>
                  <a:srgbClr val="0D0D0D"/>
                </a:solidFill>
                <a:highlight>
                  <a:srgbClr val="FFFFFF"/>
                </a:highlight>
                <a:latin typeface="Times New Roman" panose="02020603050405020304" pitchFamily="18" charset="0"/>
                <a:cs typeface="Times New Roman" panose="02020603050405020304" pitchFamily="18" charset="0"/>
              </a:rPr>
            </a:br>
            <a:br>
              <a:rPr lang="en-US" b="1" i="1" u="sng" dirty="0">
                <a:solidFill>
                  <a:srgbClr val="0D0D0D"/>
                </a:solidFill>
                <a:highlight>
                  <a:srgbClr val="FFFFFF"/>
                </a:highlight>
                <a:latin typeface="Times New Roman" panose="02020603050405020304" pitchFamily="18" charset="0"/>
                <a:cs typeface="Times New Roman" panose="02020603050405020304" pitchFamily="18" charset="0"/>
              </a:rPr>
            </a:br>
            <a:r>
              <a:rPr lang="en-US" b="1" i="1" u="sng" dirty="0">
                <a:solidFill>
                  <a:srgbClr val="0D0D0D"/>
                </a:solidFill>
                <a:highlight>
                  <a:srgbClr val="FFFFFF"/>
                </a:highlight>
                <a:latin typeface="Times New Roman" panose="02020603050405020304" pitchFamily="18" charset="0"/>
                <a:cs typeface="Times New Roman" panose="02020603050405020304" pitchFamily="18" charset="0"/>
              </a:rPr>
              <a:t>3.</a:t>
            </a:r>
            <a: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t>Theory of Justice</a:t>
            </a:r>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br>
              <a:rPr lang="en-IN" i="1" u="sng" dirty="0">
                <a:latin typeface="Times New Roman" panose="02020603050405020304" pitchFamily="18" charset="0"/>
                <a:cs typeface="Times New Roman" panose="02020603050405020304" pitchFamily="18" charset="0"/>
              </a:rPr>
            </a:br>
            <a:endParaRPr lang="en-IN" i="1" u="sng" dirty="0"/>
          </a:p>
        </p:txBody>
      </p:sp>
      <p:sp>
        <p:nvSpPr>
          <p:cNvPr id="3" name="Content Placeholder 2">
            <a:extLst>
              <a:ext uri="{FF2B5EF4-FFF2-40B4-BE49-F238E27FC236}">
                <a16:creationId xmlns:a16="http://schemas.microsoft.com/office/drawing/2014/main" id="{E3CC737C-2155-7935-B04A-F9B7DB245CDC}"/>
              </a:ext>
            </a:extLst>
          </p:cNvPr>
          <p:cNvSpPr>
            <a:spLocks noGrp="1"/>
          </p:cNvSpPr>
          <p:nvPr>
            <p:ph idx="1"/>
          </p:nvPr>
        </p:nvSpPr>
        <p:spPr/>
        <p:txBody>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John Rawls's "Theory of Justice," published in 1971, revolutionized contemporary political philosophy by presenting a comprehensive framework for understanding and achieving justice within society. Rawls's theory seeks to reconcile competing conceptions of justice and establish principles for the fair distribution of social goods, rights, and opportunities. Here's an overview of the key components of Rawls's theory: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47758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318AC-6976-0151-2321-00325C78111E}"/>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 Liberty Principle:</a:t>
            </a:r>
          </a:p>
        </p:txBody>
      </p:sp>
      <p:sp>
        <p:nvSpPr>
          <p:cNvPr id="3" name="Content Placeholder 2">
            <a:extLst>
              <a:ext uri="{FF2B5EF4-FFF2-40B4-BE49-F238E27FC236}">
                <a16:creationId xmlns:a16="http://schemas.microsoft.com/office/drawing/2014/main" id="{A72A667D-0C1F-9D1D-963D-EB4FE0FE239D}"/>
              </a:ext>
            </a:extLst>
          </p:cNvPr>
          <p:cNvSpPr>
            <a:spLocks noGrp="1"/>
          </p:cNvSpPr>
          <p:nvPr>
            <p:ph idx="1"/>
          </p:nvPr>
        </p:nvSpPr>
        <p:spPr/>
        <p:txBody>
          <a:bodyPr>
            <a:normAutofit fontScale="77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liberty principle, formulated by John Rawls as part of his theory of justice, asserts the fundamental importance of individual freedom and rights within a just society. Rawls presents the liberty principle as the first component of his two principles of justice, which are derived from the original position behind the veil of ignorance.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liberty principle states that each person has an equal right to the most extensive basic liberties compatible with similar liberties for all. This principle prioritizes the protection of fundamental freedoms such as freedom of speech, assembly, conscience, and religion, as well as protections against arbitrary arrest and detention.</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Rawls argues that the liberty principle serves as a foundational element of justice, ensuring that individuals have the necessary freedoms to pursue their own conception of the good life and participate as equal citizens in society. By placing a strong emphasis on individual liberty, Rawls seeks to establish a framework for a just society that respects the inherent dignity and autonomy of all individuals while promoting the conditions for their flourishing and self-realization.</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176462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A3BA3-2990-9935-AE8F-013E1563059F}"/>
              </a:ext>
            </a:extLst>
          </p:cNvPr>
          <p:cNvSpPr>
            <a:spLocks noGrp="1"/>
          </p:cNvSpPr>
          <p:nvPr>
            <p:ph type="title"/>
          </p:nvPr>
        </p:nvSpPr>
        <p:spPr/>
        <p:txBody>
          <a:bodyPr/>
          <a:lstStyle/>
          <a:p>
            <a:r>
              <a:rPr lang="en-IN" b="1"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2.a.Fair equality of opportunity principle:</a:t>
            </a:r>
          </a:p>
        </p:txBody>
      </p:sp>
      <p:sp>
        <p:nvSpPr>
          <p:cNvPr id="3" name="Content Placeholder 2">
            <a:extLst>
              <a:ext uri="{FF2B5EF4-FFF2-40B4-BE49-F238E27FC236}">
                <a16:creationId xmlns:a16="http://schemas.microsoft.com/office/drawing/2014/main" id="{96F0F96D-FE58-1BAC-19A9-98679F5D4D91}"/>
              </a:ext>
            </a:extLst>
          </p:cNvPr>
          <p:cNvSpPr>
            <a:spLocks noGrp="1"/>
          </p:cNvSpPr>
          <p:nvPr>
            <p:ph idx="1"/>
          </p:nvPr>
        </p:nvSpPr>
        <p:spPr/>
        <p:txBody>
          <a:bodyPr>
            <a:normAutofit fontScale="77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Fair Equality of Opportunity principle is a fundamental aspect of John Rawls's theory of justice as fairness, articulated in his seminal work "A Theory of Justice." This principle aims to ensure that all individuals have an equal chance to compete for positions, offices, and social goods within society, regardless of their social background, race, gender, or economic status.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Rawls argues that fair equality of opportunity requires eliminating barriers to advancement and ensuring that individuals have access to the necessary resources and opportunities to develop their talents and pursue their life plans. This principle seeks to create a level playing field where individuals can succeed based on their merits and efforts rather than factors beyond their control.</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To achieve fair equality of opportunity, Rawls emphasizes the importance of providing quality education, healthcare, and social services to all members of society, regardless of their socioeconomic status. He argues that a well-ordered society should invest in the development and empowerment of its citizens, enabling them to overcome disadvantages and realize their full potential.</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876853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EA3CD-0E55-C300-095B-C4BFDB11F9A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E172C13-FC8A-F2B3-DED1-8024AC2BB7B7}"/>
              </a:ext>
            </a:extLst>
          </p:cNvPr>
          <p:cNvSpPr>
            <a:spLocks noGrp="1"/>
          </p:cNvSpPr>
          <p:nvPr>
            <p:ph idx="1"/>
          </p:nvPr>
        </p:nvSpPr>
        <p:spPr/>
        <p:txBody>
          <a:bodyPr>
            <a:normAutofit fontScale="8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Moreover, Rawls contends that fair equality of opportunity should extend beyond formal institutions to encompass informal social practices and cultural norms that may perpetuate discrimination or inequality. He calls for a concerted effort to challenge and dismantle structures of oppression and privilege that inhibit individuals' ability to achieve their aspirations.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Critics of Rawls's fair equality of opportunity principle argue that it may not go far enough in addressing structural inequalities or historical injustices. However, Rawls maintains that fair equality of opportunity represents a crucial component of a just society, providing a foundation for social cooperation, mutual respect, and the pursuit of individual excellence.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the Fair Equality of Opportunity principle reflects Rawls's commitment to creating a society where individuals have equal opportunities to flourish and succeed based on their talents and efforts. By promoting equal access to resources and opportunities, this principle contributes to the realization of justice as fairness and the advancement of human dignity and freedom within society.</a:t>
            </a:r>
          </a:p>
          <a:p>
            <a:endParaRPr lang="en-IN" dirty="0"/>
          </a:p>
        </p:txBody>
      </p:sp>
    </p:spTree>
    <p:extLst>
      <p:ext uri="{BB962C8B-B14F-4D97-AF65-F5344CB8AC3E}">
        <p14:creationId xmlns:p14="http://schemas.microsoft.com/office/powerpoint/2010/main" val="200342766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06D99-64D1-47C0-8195-5407A53531B2}"/>
              </a:ext>
            </a:extLst>
          </p:cNvPr>
          <p:cNvSpPr>
            <a:spLocks noGrp="1"/>
          </p:cNvSpPr>
          <p:nvPr>
            <p:ph type="title"/>
          </p:nvPr>
        </p:nvSpPr>
        <p:spPr/>
        <p:txBody>
          <a:bodyPr/>
          <a:lstStyle/>
          <a:p>
            <a:r>
              <a:rPr lang="en-IN" b="1" i="1" u="sng" dirty="0">
                <a:latin typeface="Times New Roman" panose="02020603050405020304" pitchFamily="18" charset="0"/>
                <a:cs typeface="Times New Roman" panose="02020603050405020304" pitchFamily="18" charset="0"/>
              </a:rPr>
              <a:t>2. b. Difference Principle:</a:t>
            </a:r>
          </a:p>
        </p:txBody>
      </p:sp>
      <p:sp>
        <p:nvSpPr>
          <p:cNvPr id="3" name="Content Placeholder 2">
            <a:extLst>
              <a:ext uri="{FF2B5EF4-FFF2-40B4-BE49-F238E27FC236}">
                <a16:creationId xmlns:a16="http://schemas.microsoft.com/office/drawing/2014/main" id="{099AC5BA-79BD-128F-C4BA-29D325ED9B5C}"/>
              </a:ext>
            </a:extLst>
          </p:cNvPr>
          <p:cNvSpPr>
            <a:spLocks noGrp="1"/>
          </p:cNvSpPr>
          <p:nvPr>
            <p:ph idx="1"/>
          </p:nvPr>
        </p:nvSpPr>
        <p:spPr/>
        <p:txBody>
          <a:bodyPr>
            <a:normAutofit fontScale="85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The Difference Principle is a pivotal component of John Rawls's theory of justice as fairness, introduced in his seminal work "A Theory of Justice." This principle addresses the distribution of social and economic resources within society, aiming to ensure that inequalities benefit the least advantaged members while promoting overall societal welfare.</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According to the Difference Principle, social and economic inequalities are permissible only if they work to the advantage of the least well-off. Rawls argues that while some level of inequality may be necessary to incentivize productive activity and promote social cooperation, such inequalities should be structured in a way that maximizes the welfare of the most disadvantaged individuals.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Rawls justifies the Difference Principle by considering the position of the least advantaged members of society, emphasizing their need for improvements in their socioeconomic condition. He contends that any inequalities should be arranged to raise the prospects and opportunities of these individuals, thereby reducing poverty and enhancing their well-being.</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7612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C347D-61B7-4037-13BB-B3422B970981}"/>
              </a:ext>
            </a:extLst>
          </p:cNvPr>
          <p:cNvSpPr>
            <a:spLocks noGrp="1"/>
          </p:cNvSpPr>
          <p:nvPr>
            <p:ph type="title"/>
          </p:nvPr>
        </p:nvSpPr>
        <p:spPr/>
        <p:txBody>
          <a:bodyPr/>
          <a:lstStyle/>
          <a:p>
            <a:r>
              <a:rPr lang="en-IN" b="1" dirty="0">
                <a:latin typeface="Times New Roman" panose="02020603050405020304" pitchFamily="18" charset="0"/>
                <a:cs typeface="Times New Roman" panose="02020603050405020304" pitchFamily="18" charset="0"/>
              </a:rPr>
              <a:t>Contributions/Extension of Marxism:</a:t>
            </a:r>
          </a:p>
        </p:txBody>
      </p:sp>
      <p:sp>
        <p:nvSpPr>
          <p:cNvPr id="3" name="Content Placeholder 2">
            <a:extLst>
              <a:ext uri="{FF2B5EF4-FFF2-40B4-BE49-F238E27FC236}">
                <a16:creationId xmlns:a16="http://schemas.microsoft.com/office/drawing/2014/main" id="{1544FACD-BA36-D55A-BB84-737A640BEB31}"/>
              </a:ext>
            </a:extLst>
          </p:cNvPr>
          <p:cNvSpPr>
            <a:spLocks noGrp="1"/>
          </p:cNvSpPr>
          <p:nvPr>
            <p:ph idx="1"/>
          </p:nvPr>
        </p:nvSpPr>
        <p:spPr/>
        <p:txBody>
          <a:bodyPr/>
          <a:lstStyle/>
          <a:p>
            <a:pPr algn="just"/>
            <a:r>
              <a:rPr lang="en-IN" dirty="0">
                <a:latin typeface="Times New Roman" panose="02020603050405020304" pitchFamily="18" charset="0"/>
                <a:cs typeface="Times New Roman" panose="02020603050405020304" pitchFamily="18" charset="0"/>
              </a:rPr>
              <a:t>According to Stalin, “Leninism is the Marxism in the era of Imperialism and Proletariat Revolution.”</a:t>
            </a:r>
          </a:p>
          <a:p>
            <a:pPr algn="just"/>
            <a:r>
              <a:rPr lang="en-IN" dirty="0">
                <a:latin typeface="Times New Roman" panose="02020603050405020304" pitchFamily="18" charset="0"/>
                <a:cs typeface="Times New Roman" panose="02020603050405020304" pitchFamily="18" charset="0"/>
              </a:rPr>
              <a:t>Communist Party</a:t>
            </a:r>
          </a:p>
          <a:p>
            <a:pPr algn="just"/>
            <a:r>
              <a:rPr lang="en-IN" dirty="0">
                <a:latin typeface="Times New Roman" panose="02020603050405020304" pitchFamily="18" charset="0"/>
                <a:cs typeface="Times New Roman" panose="02020603050405020304" pitchFamily="18" charset="0"/>
              </a:rPr>
              <a:t>Dialectical Materialism</a:t>
            </a:r>
          </a:p>
          <a:p>
            <a:pPr algn="just"/>
            <a:r>
              <a:rPr lang="en-IN" dirty="0">
                <a:latin typeface="Times New Roman" panose="02020603050405020304" pitchFamily="18" charset="0"/>
                <a:cs typeface="Times New Roman" panose="02020603050405020304" pitchFamily="18" charset="0"/>
              </a:rPr>
              <a:t>National war against imperial war</a:t>
            </a:r>
          </a:p>
          <a:p>
            <a:pPr algn="just"/>
            <a:r>
              <a:rPr lang="en-IN" dirty="0">
                <a:latin typeface="Times New Roman" panose="02020603050405020304" pitchFamily="18" charset="0"/>
                <a:cs typeface="Times New Roman" panose="02020603050405020304" pitchFamily="18" charset="0"/>
              </a:rPr>
              <a:t>Interpretation of the role of the Proletariat</a:t>
            </a:r>
          </a:p>
          <a:p>
            <a:pPr algn="just"/>
            <a:r>
              <a:rPr lang="en-IN" dirty="0">
                <a:latin typeface="Times New Roman" panose="02020603050405020304" pitchFamily="18" charset="0"/>
                <a:cs typeface="Times New Roman" panose="02020603050405020304" pitchFamily="18" charset="0"/>
              </a:rPr>
              <a:t>Bourgeois Revolution and Proletariat Revolution</a:t>
            </a:r>
          </a:p>
          <a:p>
            <a:pPr algn="just"/>
            <a:r>
              <a:rPr lang="en-IN" dirty="0">
                <a:latin typeface="Times New Roman" panose="02020603050405020304" pitchFamily="18" charset="0"/>
                <a:cs typeface="Times New Roman" panose="02020603050405020304" pitchFamily="18" charset="0"/>
              </a:rPr>
              <a:t>Class Consciousness</a:t>
            </a:r>
          </a:p>
        </p:txBody>
      </p:sp>
    </p:spTree>
    <p:extLst>
      <p:ext uri="{BB962C8B-B14F-4D97-AF65-F5344CB8AC3E}">
        <p14:creationId xmlns:p14="http://schemas.microsoft.com/office/powerpoint/2010/main" val="66630260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2D9D5-F0E2-4801-5A1C-DB587FA488F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12080BD-27DA-60CC-622F-1F1580EEBC49}"/>
              </a:ext>
            </a:extLst>
          </p:cNvPr>
          <p:cNvSpPr>
            <a:spLocks noGrp="1"/>
          </p:cNvSpPr>
          <p:nvPr>
            <p:ph idx="1"/>
          </p:nvPr>
        </p:nvSpPr>
        <p:spPr/>
        <p:txBody>
          <a:bodyPr>
            <a:normAutofit fontScale="77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Furthermore, the Difference Principle operates within the framework of fair equality of opportunity, ensuring that individuals have an equal chance to compete for positions and resources within society. This principle prevents inequalities from arising due to arbitrary factors such as social class, race, or inherited wealth, thereby promoting a more just and equitable distribution of resources.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Critics of the Difference Principle argue that it may lead to excessive redistribution and discourage productivity and innovation. However, Rawls maintains that the principle strikes a balance between promoting social equality and preserving incentives for productive activity, thereby contributing to overall societal welfare while prioritizing the needs of the least advantaged.</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summary, the Difference Principle embodies Rawls's commitment to addressing socioeconomic inequalities within a framework of justice that prioritizes the welfare of the most vulnerable members of society. By incorporating this principle into his theory of justice, Rawls seeks to establish a fair and equitable distribution of resources that promotes social cooperation and enhances the well-being of all citizens.</a:t>
            </a:r>
          </a:p>
          <a:p>
            <a:endParaRPr lang="en-IN" dirty="0"/>
          </a:p>
        </p:txBody>
      </p:sp>
    </p:spTree>
    <p:extLst>
      <p:ext uri="{BB962C8B-B14F-4D97-AF65-F5344CB8AC3E}">
        <p14:creationId xmlns:p14="http://schemas.microsoft.com/office/powerpoint/2010/main" val="24640655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ED518-50DF-08AF-DCAF-F49258FC4A7E}"/>
              </a:ext>
            </a:extLst>
          </p:cNvPr>
          <p:cNvSpPr>
            <a:spLocks noGrp="1"/>
          </p:cNvSpPr>
          <p:nvPr>
            <p:ph type="title"/>
          </p:nvPr>
        </p:nvSpPr>
        <p:spPr/>
        <p:txBody>
          <a:bodyPr>
            <a:normAutofit fontScale="90000"/>
          </a:bodyPr>
          <a:lstStyle/>
          <a:p>
            <a:pPr marL="514350" indent="-514350"/>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t>4. Justice as Fairness</a:t>
            </a:r>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endParaRPr lang="en-IN" i="1" u="sng" dirty="0"/>
          </a:p>
        </p:txBody>
      </p:sp>
      <p:sp>
        <p:nvSpPr>
          <p:cNvPr id="3" name="Content Placeholder 2">
            <a:extLst>
              <a:ext uri="{FF2B5EF4-FFF2-40B4-BE49-F238E27FC236}">
                <a16:creationId xmlns:a16="http://schemas.microsoft.com/office/drawing/2014/main" id="{1366901B-D664-DC88-0932-33E6A8551C67}"/>
              </a:ext>
            </a:extLst>
          </p:cNvPr>
          <p:cNvSpPr>
            <a:spLocks noGrp="1"/>
          </p:cNvSpPr>
          <p:nvPr>
            <p:ph idx="1"/>
          </p:nvPr>
        </p:nvSpPr>
        <p:spPr/>
        <p:txBody>
          <a:bodyPr>
            <a:normAutofit fontScale="77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"Justice as Fairness" is a central concept in the political philosophy of John Rawls, particularly elaborated in his seminal work "A Theory of Justice." This framework provides a comprehensive theory of justice that aims to establish principles for the fair distribution of social goods and opportunities within society. Here's an exploration of the key elements of Rawls's concept of justice as fairness: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Original Position and Veil of Ignorance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proposes that principles of justice should be derived from a hypothetical scenario called the original position, where individuals make decisions about justice behind a veil of ignorance, unaware of their own characteristics, social status, or position in society. This ensures impartiality and fairness, as individuals are motivated to choose principles that would be acceptable to all, regardless of their personal circumstances.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Principles of Justice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From the original position, Rawls derives two principles of justice:</a:t>
            </a:r>
          </a:p>
          <a:p>
            <a:pPr marL="742950" lvl="1" indent="-285750"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First Principle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Each person has an equal right to the most extensive basic liberties compatible with similar liberties for all.</a:t>
            </a:r>
          </a:p>
          <a:p>
            <a:pPr marL="742950" lvl="1" indent="-285750"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Second Principle</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Social and economic inequalities are permissible only if they benefit the least advantaged members of society. This principle, known as the difference principle, aims to ensure that inequalities are arranged to improve the situation of the least well-off.</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225278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E3F51-0B14-FD4A-B456-40A9C787429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E0C0246-87F4-6616-472F-D78E8E113CCF}"/>
              </a:ext>
            </a:extLst>
          </p:cNvPr>
          <p:cNvSpPr>
            <a:spLocks noGrp="1"/>
          </p:cNvSpPr>
          <p:nvPr>
            <p:ph idx="1"/>
          </p:nvPr>
        </p:nvSpPr>
        <p:spPr/>
        <p:txBody>
          <a:bodyPr>
            <a:normAutofit fontScale="70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3.Fair Equality of Opportunity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emphasizes the importance of fair equality of opportunity, which requires that individuals have equal access to positions and offices regardless of their social background, race, gender, or economic status. This principle ensures that social and economic inequalities are not perpetuated through unfair advantages or barriers to opportunity.</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4.Reflective Equilibrium</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employs the method of reflective equilibrium to justify his principles of justice. This involves comparing and revising our intuitive judgments about justice with the principles derived from the original position and the veil of ignorance. Through this process, Rawls seeks to arrive at a coherent and justified set of principles that reconcile our considered judgments with our theoretical framework.</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5.Application to Institutions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Rawls's theory of justice as fairness is intended to guide the design and evaluation of political, social, and economic institutions. He argues that just institutions should be structured to uphold the principles of justice and promote the well-being of all members of society, particularly the least advantaged.</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Rawls's concept of justice as fairness provides a robust framework for addressing questions of distributive justice, social equality, and the fair distribution of rights and opportunities within society. By grounding his theory in the original position and the principles derived from it, Rawls seeks to establish a foundation for a just and stable social order that respects the equal worth and dignity of all individuals.</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4607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8F748-D08B-E80C-64E1-7B7DEF19C8E3}"/>
              </a:ext>
            </a:extLst>
          </p:cNvPr>
          <p:cNvSpPr>
            <a:spLocks noGrp="1"/>
          </p:cNvSpPr>
          <p:nvPr>
            <p:ph type="title"/>
          </p:nvPr>
        </p:nvSpPr>
        <p:spPr/>
        <p:txBody>
          <a:bodyPr>
            <a:normAutofit fontScale="90000"/>
          </a:bodyPr>
          <a:lstStyle/>
          <a:p>
            <a:pPr marL="514350" indent="-514350"/>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t>5.Political Liberalism</a:t>
            </a:r>
            <a:br>
              <a:rPr lang="en-US" b="0" i="1" u="sng" dirty="0">
                <a:solidFill>
                  <a:srgbClr val="0D0D0D"/>
                </a:solidFill>
                <a:effectLst/>
                <a:highlight>
                  <a:srgbClr val="FFFFFF"/>
                </a:highlight>
                <a:latin typeface="Times New Roman" panose="02020603050405020304" pitchFamily="18" charset="0"/>
                <a:cs typeface="Times New Roman" panose="02020603050405020304" pitchFamily="18" charset="0"/>
              </a:rPr>
            </a:br>
            <a:endParaRPr lang="en-IN" i="1" u="sng" dirty="0"/>
          </a:p>
        </p:txBody>
      </p:sp>
      <p:sp>
        <p:nvSpPr>
          <p:cNvPr id="3" name="Content Placeholder 2">
            <a:extLst>
              <a:ext uri="{FF2B5EF4-FFF2-40B4-BE49-F238E27FC236}">
                <a16:creationId xmlns:a16="http://schemas.microsoft.com/office/drawing/2014/main" id="{B3397B6F-B4DF-D8CF-7272-7151C73B6347}"/>
              </a:ext>
            </a:extLst>
          </p:cNvPr>
          <p:cNvSpPr>
            <a:spLocks noGrp="1"/>
          </p:cNvSpPr>
          <p:nvPr>
            <p:ph idx="1"/>
          </p:nvPr>
        </p:nvSpPr>
        <p:spPr/>
        <p:txBody>
          <a:bodyPr>
            <a:normAutofit fontScale="700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"Political Liberalism" by John Rawls, published in 1993, represents a significant development of his theory of justice and a response to critiques of his earlier work, particularly "A Theory of Justice." In this book, Rawls seeks to address the challenges posed by pluralism in modern democratic societies and articulate a political conception of justice that is compatible with diverse comprehensive doctrines. Here's an overview of the key themes and arguments: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The Burdens of Judgment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acknowledges that citizens in pluralistic societies hold diverse and often conflicting moral, religious, and philosophical beliefs. He introduces the concept of "the burdens of judgment" to describe the challenges individuals face in reaching agreement on matters of justice and morality. Rawls argues that these burdens necessitate a political conception of justice that is not based on any comprehensive doctrine but rather on principles that can be justified through public reason.</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The Idea of an Overlapping Consensus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Building on the concept of public reason, Rawls introduces the idea of an overlapping consensus—a convergence of reasonable, yet diverse, comprehensive doctrines around a shared framework of political values and principles. Rawls contends that an overlapping consensus provides a stable basis for democratic cooperation and political legitimacy, allowing citizens to affirm the principles of justice despite their differing worldviews.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9181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93579-C88E-DE63-8CAC-DDF3E290AC8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28077F3-23D3-8E7D-C707-427018F58F5A}"/>
              </a:ext>
            </a:extLst>
          </p:cNvPr>
          <p:cNvSpPr>
            <a:spLocks noGrp="1"/>
          </p:cNvSpPr>
          <p:nvPr>
            <p:ph idx="1"/>
          </p:nvPr>
        </p:nvSpPr>
        <p:spPr/>
        <p:txBody>
          <a:bodyPr>
            <a:normAutofit fontScale="70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3.The Priority of the Political</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emphasizes the importance of distinguishing between the political and the comprehensive, arguing that political liberalism should focus on principles and institutions that regulate the basic structure of society rather than on comprehensive moral or metaphysical doctrines. He suggests that the principles of justice should be subject to public reason and capable of being endorsed by all reasonable citizens, irrespective of their comprehensive beliefs.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4.Stability and Democratic Legitimacy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argues that a well-ordered society based on political liberalism is characterized by stability, fairness, and democratic legitimacy. By grounding political authority in principles that are acceptable to all citizens within the framework of public reason, political liberalism fosters a sense of mutual respect, reciprocity, and cooperation among diverse members of society. This contributes to the stability and endurance of democratic regimes, even in the face of deep ideological disagreements.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"Political Liberalism" represents Rawls's attempt to develop a comprehensive political theory that is responsive to the challenges of pluralism and diversity in contemporary democratic societies. By articulating a vision of justice grounded in public reason and capable of accommodating reasonable pluralism, Rawls offers a compelling framework for addressing fundamental questions of justice, rights, and the common good in a democratic society.</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6067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81A18-6E22-03BB-E6CD-923EA5DADCF3}"/>
              </a:ext>
            </a:extLst>
          </p:cNvPr>
          <p:cNvSpPr>
            <a:spLocks noGrp="1"/>
          </p:cNvSpPr>
          <p:nvPr>
            <p:ph type="title"/>
          </p:nvPr>
        </p:nvSpPr>
        <p:spPr/>
        <p:txBody>
          <a:bodyPr>
            <a:normAutofit fontScale="90000"/>
          </a:bodyPr>
          <a:lstStyle/>
          <a:p>
            <a:pPr marL="514350" indent="-514350"/>
            <a:br>
              <a:rPr lang="en-US" b="0" i="1" u="sng" dirty="0">
                <a:solidFill>
                  <a:srgbClr val="0D0D0D"/>
                </a:solidFill>
                <a:effectLst/>
                <a:highlight>
                  <a:srgbClr val="FFFFFF"/>
                </a:highlight>
                <a:latin typeface="Times New Roman" panose="02020603050405020304" pitchFamily="18" charset="0"/>
                <a:cs typeface="Times New Roman" panose="02020603050405020304" pitchFamily="18" charset="0"/>
              </a:rPr>
            </a:br>
            <a:br>
              <a:rPr lang="en-US" b="0" i="1" u="sng"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1" u="sng" dirty="0">
                <a:solidFill>
                  <a:srgbClr val="0D0D0D"/>
                </a:solidFill>
                <a:effectLst/>
                <a:highlight>
                  <a:srgbClr val="FFFFFF"/>
                </a:highlight>
                <a:latin typeface="Times New Roman" panose="02020603050405020304" pitchFamily="18" charset="0"/>
                <a:cs typeface="Times New Roman" panose="02020603050405020304" pitchFamily="18" charset="0"/>
              </a:rPr>
              <a:t>6.</a:t>
            </a:r>
            <a: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t>Public Reason and Democratic Legitimacy</a:t>
            </a:r>
            <a:br>
              <a:rPr lang="en-US" b="0" i="1" u="sng" dirty="0">
                <a:solidFill>
                  <a:srgbClr val="0D0D0D"/>
                </a:solidFill>
                <a:effectLst/>
                <a:highlight>
                  <a:srgbClr val="FFFFFF"/>
                </a:highlight>
                <a:latin typeface="Times New Roman" panose="02020603050405020304" pitchFamily="18" charset="0"/>
                <a:cs typeface="Times New Roman" panose="02020603050405020304" pitchFamily="18" charset="0"/>
              </a:rPr>
            </a:br>
            <a:br>
              <a:rPr lang="en-IN" i="1" u="sng" dirty="0">
                <a:latin typeface="Times New Roman" panose="02020603050405020304" pitchFamily="18" charset="0"/>
                <a:cs typeface="Times New Roman" panose="02020603050405020304" pitchFamily="18" charset="0"/>
              </a:rPr>
            </a:br>
            <a:endParaRPr lang="en-IN" i="1" u="sng" dirty="0"/>
          </a:p>
        </p:txBody>
      </p:sp>
      <p:sp>
        <p:nvSpPr>
          <p:cNvPr id="3" name="Content Placeholder 2">
            <a:extLst>
              <a:ext uri="{FF2B5EF4-FFF2-40B4-BE49-F238E27FC236}">
                <a16:creationId xmlns:a16="http://schemas.microsoft.com/office/drawing/2014/main" id="{0491010D-963A-1BC3-CFB3-8F1387379AA1}"/>
              </a:ext>
            </a:extLst>
          </p:cNvPr>
          <p:cNvSpPr>
            <a:spLocks noGrp="1"/>
          </p:cNvSpPr>
          <p:nvPr>
            <p:ph idx="1"/>
          </p:nvPr>
        </p:nvSpPr>
        <p:spPr/>
        <p:txBody>
          <a:bodyPr>
            <a:normAutofit fontScale="62500" lnSpcReduction="2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John Rawls's concept of public reason and its relationship to democratic legitimacy represents a cornerstone of his political philosophy. Rawls argues that in a pluralistic society characterized by diverse moral, religious, and philosophical beliefs, political decisions and laws should be justified by reasons that all citizens can accept, regardless of their comprehensive doctrines. This approach aims to enhance the legitimacy of democratic institutions and promote mutual respect among citizens. Here's an elaboration on Rawls's ideas: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Pluralism and Overlapping Consensus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acknowledges the existence of deep and irreconcilable philosophical disagreements in pluralistic societies. In "Political Liberalism," he introduces the idea of an overlapping consensus—a convergence of diverse, yet reasonable, comprehensive doctrines around a common framework of political values and principles. Public reason serves as the basis for articulating this overlapping consensus, providing a shared language for political discourse and decision-making.</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The Principle of Public Justification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proposes that political decisions and laws should be based on reasons that are justifiable to all citizens within the framework of public reason. This principle ensures that laws and policies are not imposed by one group upon others but are the result of a fair process of deliberation and justification accessible to all citizens. Public justification requires that political actors refrain from appealing to comprehensive doctrines that are controversial or divisive, focusing instead on principles that can be endorsed by all reasonable citizens.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5373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B2F84-E6A1-3733-3DB8-0D1AFC1DA74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0F04D2B-B641-391C-D4FF-E74F636D7484}"/>
              </a:ext>
            </a:extLst>
          </p:cNvPr>
          <p:cNvSpPr>
            <a:spLocks noGrp="1"/>
          </p:cNvSpPr>
          <p:nvPr>
            <p:ph idx="1"/>
          </p:nvPr>
        </p:nvSpPr>
        <p:spPr/>
        <p:txBody>
          <a:bodyPr>
            <a:normAutofit fontScale="700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3.Democratic Legitimacy and Stability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argues that public reason enhances the legitimacy and stability of democratic institutions by providing a common ground for resolving disputes and reaching mutually acceptable decisions. By grounding political authority in principles that all citizens can endorse, public reason fosters a sense of mutual respect, reciprocity, and cooperation among diverse members of society. This contributes to the stability and endurance of democratic regimes, even in the face of profound ideological disagreements.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4.Limits and Boundaries of Public Reason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While advocating for the primacy of public reason in political deliberation, Rawls recognizes that there are limits to its application. He acknowledges that certain issues, such as questions of religious belief or personal morality, may fall outside the scope of public reason and be better addressed through private or associational modes of discourse. However, Rawls contends that public reason provides a robust framework for addressing fundamental questions of justice, rights, and the common good in a democratic society.</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In essence, John Rawls's concept of public reason represents an innovative approach to democratic legitimacy, seeking to reconcile the tensions between diversity and unity, pluralism and stability, in modern democratic societies. By emphasizing the importance of reasoned discourse, mutual respect, and the accommodation of reasonable pluralism, Rawls's theory offers a compelling vision of democratic citizenship and political cooperation in the context of diverse and deeply divided societies.</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692990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E5E81-B3D7-9F43-1E84-EA6A6EAB2F52}"/>
              </a:ext>
            </a:extLst>
          </p:cNvPr>
          <p:cNvSpPr>
            <a:spLocks noGrp="1"/>
          </p:cNvSpPr>
          <p:nvPr>
            <p:ph type="title"/>
          </p:nvPr>
        </p:nvSpPr>
        <p:spPr/>
        <p:txBody>
          <a:bodyPr>
            <a:normAutofit fontScale="90000"/>
          </a:bodyPr>
          <a:lstStyle/>
          <a:p>
            <a:pPr marL="514350" indent="-514350"/>
            <a:b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br>
            <a:br>
              <a:rPr lang="en-US" b="0" i="1" u="sng"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1" u="sng" dirty="0">
                <a:solidFill>
                  <a:srgbClr val="0D0D0D"/>
                </a:solidFill>
                <a:effectLst/>
                <a:highlight>
                  <a:srgbClr val="FFFFFF"/>
                </a:highlight>
                <a:latin typeface="Times New Roman" panose="02020603050405020304" pitchFamily="18" charset="0"/>
                <a:cs typeface="Times New Roman" panose="02020603050405020304" pitchFamily="18" charset="0"/>
              </a:rPr>
              <a:t>7.</a:t>
            </a:r>
            <a:r>
              <a:rPr lang="en-US" b="1" i="1" u="sng" dirty="0">
                <a:solidFill>
                  <a:srgbClr val="0D0D0D"/>
                </a:solidFill>
                <a:effectLst/>
                <a:highlight>
                  <a:srgbClr val="FFFFFF"/>
                </a:highlight>
                <a:latin typeface="Times New Roman" panose="02020603050405020304" pitchFamily="18" charset="0"/>
                <a:cs typeface="Times New Roman" panose="02020603050405020304" pitchFamily="18" charset="0"/>
              </a:rPr>
              <a:t>Critique of Utilitarianism</a:t>
            </a:r>
            <a:br>
              <a:rPr lang="en-IN" i="1" u="sng" dirty="0">
                <a:latin typeface="Times New Roman" panose="02020603050405020304" pitchFamily="18" charset="0"/>
                <a:cs typeface="Times New Roman" panose="02020603050405020304" pitchFamily="18" charset="0"/>
              </a:rPr>
            </a:br>
            <a:endParaRPr lang="en-IN" i="1" u="sng" dirty="0"/>
          </a:p>
        </p:txBody>
      </p:sp>
      <p:sp>
        <p:nvSpPr>
          <p:cNvPr id="3" name="Content Placeholder 2">
            <a:extLst>
              <a:ext uri="{FF2B5EF4-FFF2-40B4-BE49-F238E27FC236}">
                <a16:creationId xmlns:a16="http://schemas.microsoft.com/office/drawing/2014/main" id="{6A5E3289-96A6-E87D-B97F-833BC9A70828}"/>
              </a:ext>
            </a:extLst>
          </p:cNvPr>
          <p:cNvSpPr>
            <a:spLocks noGrp="1"/>
          </p:cNvSpPr>
          <p:nvPr>
            <p:ph idx="1"/>
          </p:nvPr>
        </p:nvSpPr>
        <p:spPr/>
        <p:txBody>
          <a:bodyPr>
            <a:normAutofit fontScale="62500" lnSpcReduction="20000"/>
          </a:bodyPr>
          <a:lstStyle/>
          <a:p>
            <a:pPr algn="just"/>
            <a:b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b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John Rawls offered a comprehensive critique of utilitarianism, challenging its foundational principles and advocating for an alternative approach to justice and morality. Rawls's critique of utilitarianism can be summarized in several key points:</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Focus on Individual Rights</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argued that utilitarianism prioritizes the maximization of overall happiness or utility without sufficient consideration for individual rights and liberties. He contended that utilitarianism may justify sacrificing the interests of some individuals for the greater good, leading to potential violations of fundamental rights and principles of justice.</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Priority of Justice over Utility</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Unlike utilitarianism, which seeks to maximize aggregate welfare, Rawls proposed justice as the primary moral value. He argued that justice requires the fair distribution of rights, liberties, and opportunities among individuals, regardless of their contribution to overall happiness. Rawls emphasized the importance of protecting the basic rights of individuals, particularly those of the least advantaged members of society.</a:t>
            </a:r>
          </a:p>
          <a:p>
            <a:pPr algn="just">
              <a:buFont typeface="+mj-lt"/>
              <a:buAutoNum type="arabicPeriod"/>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Veil of Ignorance Thought Experiment</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introduced the original position thought experiment to critique utilitarianism and develop his theory of justice as fairness. He proposed that individuals should decide on principles of justice behind a "veil of ignorance," unaware of their own characteristics or social position. This approach aims to ensure fairness and impartiality in the determination of social arrangements, prioritizing the interests of all individuals, especially the least advantaged.</a:t>
            </a:r>
          </a:p>
          <a:p>
            <a:pPr algn="just"/>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059493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8B82C-188B-4DF0-11BE-2C75FE52E7F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1DDC33D-92BC-7F49-DA87-0660B80C4656}"/>
              </a:ext>
            </a:extLst>
          </p:cNvPr>
          <p:cNvSpPr>
            <a:spLocks noGrp="1"/>
          </p:cNvSpPr>
          <p:nvPr>
            <p:ph idx="1"/>
          </p:nvPr>
        </p:nvSpPr>
        <p:spPr/>
        <p:txBody>
          <a:bodyPr>
            <a:normAutofit fontScale="77500" lnSpcReduction="20000"/>
          </a:bodyPr>
          <a:lstStyle/>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4.Problem of Aggregation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questioned the utilitarian practice of aggregating individual preferences or utilities to determine the best course of action. He argued that such aggregation may overlook the distinct interests and rights of individuals, particularly those in marginalized or vulnerable positions. Rawls emphasized the need to respect the inherent dignity and autonomy of each person, irrespective of their contribution to overall happiness.</a:t>
            </a:r>
          </a:p>
          <a:p>
            <a:pPr marL="0" indent="0" algn="just">
              <a:buNone/>
            </a:pPr>
            <a:r>
              <a:rPr lang="en-US" b="1" i="0" dirty="0">
                <a:solidFill>
                  <a:srgbClr val="0D0D0D"/>
                </a:solidFill>
                <a:effectLst/>
                <a:highlight>
                  <a:srgbClr val="FFFFFF"/>
                </a:highlight>
                <a:latin typeface="Times New Roman" panose="02020603050405020304" pitchFamily="18" charset="0"/>
                <a:cs typeface="Times New Roman" panose="02020603050405020304" pitchFamily="18" charset="0"/>
              </a:rPr>
              <a:t>5.Stability and Public Justification</a:t>
            </a:r>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 Rawls contended that utilitarianism may lack stability and public justification, as it relies on subjective judgments of utility and may lead to conflicting outcomes based on individual preferences. In contrast, Rawls's theory of justice as fairness seeks to establish principles of justice that can be publicly justified and accepted by all reasonable citizens, regardless of their particular interests or values.</a:t>
            </a:r>
          </a:p>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Overall, John Rawls's critique of utilitarianism reflects his commitment to developing a theory of justice grounded in principles of fairness, equality, and individual rights. By challenging the utilitarian emphasis on aggregate welfare and proposing an alternative approach based on the priority of justice, Rawls significantly influenced contemporary debates in moral and political philosophy. His ideas continue to shape discussions on the nature of justice, morality, and the foundations of a just society.</a:t>
            </a:r>
          </a:p>
          <a:p>
            <a:endParaRPr lang="en-IN" dirty="0"/>
          </a:p>
        </p:txBody>
      </p:sp>
    </p:spTree>
    <p:extLst>
      <p:ext uri="{BB962C8B-B14F-4D97-AF65-F5344CB8AC3E}">
        <p14:creationId xmlns:p14="http://schemas.microsoft.com/office/powerpoint/2010/main" val="36253695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6B269-01E6-5011-440E-9D822E8F739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FBC5CBF-9F26-2C96-D07C-D99639FE0984}"/>
              </a:ext>
            </a:extLst>
          </p:cNvPr>
          <p:cNvSpPr>
            <a:spLocks noGrp="1"/>
          </p:cNvSpPr>
          <p:nvPr>
            <p:ph idx="1"/>
          </p:nvPr>
        </p:nvSpPr>
        <p:spPr/>
        <p:txBody>
          <a:bodyPr>
            <a:normAutofit lnSpcReduction="10000"/>
          </a:bodyPr>
          <a:lstStyle/>
          <a:p>
            <a:pPr algn="just"/>
            <a:r>
              <a:rPr lang="en-US" b="0" i="0" dirty="0">
                <a:solidFill>
                  <a:srgbClr val="0D0D0D"/>
                </a:solidFill>
                <a:effectLst/>
                <a:highlight>
                  <a:srgbClr val="FFFFFF"/>
                </a:highlight>
                <a:latin typeface="Times New Roman" panose="02020603050405020304" pitchFamily="18" charset="0"/>
                <a:cs typeface="Times New Roman" panose="02020603050405020304" pitchFamily="18" charset="0"/>
              </a:rPr>
              <a:t>John Rawls's profound contributions to political philosophy have left an enduring legacy, reshaping our understanding of justice, morality, and the principles of a just society. Through his groundbreaking work, particularly "A Theory of Justice," Rawls challenged utilitarianism, advocated for the priority of justice over utility, and proposed the original position thought experiment as a basis for fair social arrangements. His ideas, including the principles of justice as fairness and the concept of public reason, continue to inspire scholars and policymakers worldwide, shaping contemporary debates on democracy, liberalism, and the pursuit of social justice. Rawls's intellectual legacy remains a guiding beacon for ethical and political inquiry.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776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17584</Words>
  <Application>Microsoft Office PowerPoint</Application>
  <PresentationFormat>Widescreen</PresentationFormat>
  <Paragraphs>401</Paragraphs>
  <Slides>99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99</vt:i4>
      </vt:variant>
    </vt:vector>
  </HeadingPairs>
  <TitlesOfParts>
    <vt:vector size="105" baseType="lpstr">
      <vt:lpstr>Arial</vt:lpstr>
      <vt:lpstr>Calibri</vt:lpstr>
      <vt:lpstr>Calibri Light</vt:lpstr>
      <vt:lpstr>inherit</vt:lpstr>
      <vt:lpstr>Times New Roman</vt:lpstr>
      <vt:lpstr>Office Theme</vt:lpstr>
      <vt:lpstr> Western Political Thought </vt:lpstr>
      <vt:lpstr>Lenin Western Political Thought </vt:lpstr>
      <vt:lpstr>PowerPoint Presentation</vt:lpstr>
      <vt:lpstr>Life:</vt:lpstr>
      <vt:lpstr>PowerPoint Presentation</vt:lpstr>
      <vt:lpstr>PowerPoint Presentation</vt:lpstr>
      <vt:lpstr>Books:</vt:lpstr>
      <vt:lpstr>PowerPoint Presentation</vt:lpstr>
      <vt:lpstr>Contributions/Extension of Marxism:</vt:lpstr>
      <vt:lpstr>Communist Party:</vt:lpstr>
      <vt:lpstr>PowerPoint Presentation</vt:lpstr>
      <vt:lpstr>PowerPoint Presentation</vt:lpstr>
      <vt:lpstr>PowerPoint Presentation</vt:lpstr>
      <vt:lpstr>PowerPoint Presentation</vt:lpstr>
      <vt:lpstr>Dialectical Materialism:</vt:lpstr>
      <vt:lpstr>PowerPoint Presentation</vt:lpstr>
      <vt:lpstr>PowerPoint Presentation</vt:lpstr>
      <vt:lpstr> National war against imperial war </vt:lpstr>
      <vt:lpstr>PowerPoint Presentation</vt:lpstr>
      <vt:lpstr> Interpretation of the role of the Proletariat </vt:lpstr>
      <vt:lpstr>PowerPoint Presentation</vt:lpstr>
      <vt:lpstr>PowerPoint Presentation</vt:lpstr>
      <vt:lpstr>PowerPoint Presentation</vt:lpstr>
      <vt:lpstr> Bourgeois Revolution and Proletariat Revolution </vt:lpstr>
      <vt:lpstr>PowerPoint Presentation</vt:lpstr>
      <vt:lpstr>PowerPoint Presentation</vt:lpstr>
      <vt:lpstr>PowerPoint Presentation</vt:lpstr>
      <vt:lpstr> Class Consciousness </vt:lpstr>
      <vt:lpstr>PowerPoint Presentation</vt:lpstr>
      <vt:lpstr>PowerPoint Presentation</vt:lpstr>
      <vt:lpstr>PowerPoint Presentation</vt:lpstr>
      <vt:lpstr>Statements:</vt:lpstr>
      <vt:lpstr>PowerPoint Presentation</vt:lpstr>
      <vt:lpstr>PowerPoint Presentation</vt:lpstr>
      <vt:lpstr>PowerPoint Presentation</vt:lpstr>
      <vt:lpstr>PowerPoint Presentation</vt:lpstr>
      <vt:lpstr>PowerPoint Presentation</vt:lpstr>
      <vt:lpstr>PowerPoint Presentation</vt:lpstr>
      <vt:lpstr>Mao Zedong/Mao-Tse-Tung Western Political Thought </vt:lpstr>
      <vt:lpstr>PowerPoint Presentation</vt:lpstr>
      <vt:lpstr>Life:</vt:lpstr>
      <vt:lpstr>Works:</vt:lpstr>
      <vt:lpstr>Cultural Revolution:</vt:lpstr>
      <vt:lpstr>PowerPoint Presentation</vt:lpstr>
      <vt:lpstr>Consciousness:</vt:lpstr>
      <vt:lpstr>PowerPoint Presentation</vt:lpstr>
      <vt:lpstr>Leadership:</vt:lpstr>
      <vt:lpstr>PowerPoint Presentation</vt:lpstr>
      <vt:lpstr>Class Struggle:</vt:lpstr>
      <vt:lpstr>PowerPoint Presentation</vt:lpstr>
      <vt:lpstr>Dialectic Method:</vt:lpstr>
      <vt:lpstr>PowerPoint Presentation</vt:lpstr>
      <vt:lpstr>PowerPoint Presentation</vt:lpstr>
      <vt:lpstr>Antonio Gramsci Western Political Thought </vt:lpstr>
      <vt:lpstr>PowerPoint Presentation</vt:lpstr>
      <vt:lpstr>Life:</vt:lpstr>
      <vt:lpstr>Education:</vt:lpstr>
      <vt:lpstr>Works:</vt:lpstr>
      <vt:lpstr>Contributions:</vt:lpstr>
      <vt:lpstr> 1.Theory of Cultural Hegemony : </vt:lpstr>
      <vt:lpstr>PowerPoint Presentation</vt:lpstr>
      <vt:lpstr> 2.Role of Intellectuals and Organic Intellectuals </vt:lpstr>
      <vt:lpstr>PowerPoint Presentation</vt:lpstr>
      <vt:lpstr>3. Historical Materialism and Marxism:</vt:lpstr>
      <vt:lpstr>PowerPoint Presentation</vt:lpstr>
      <vt:lpstr> 4. Concept of the State and Political Strategy:  </vt:lpstr>
      <vt:lpstr>PowerPoint Presentation</vt:lpstr>
      <vt:lpstr> 5. Concept of the "Modern Prince" and Revolutionary </vt:lpstr>
      <vt:lpstr>PowerPoint Presentation</vt:lpstr>
      <vt:lpstr> 6. Civil Society </vt:lpstr>
      <vt:lpstr>PowerPoint Presentation</vt:lpstr>
      <vt:lpstr> 7. War </vt:lpstr>
      <vt:lpstr>PowerPoint Presentation</vt:lpstr>
      <vt:lpstr>PowerPoint Presentation</vt:lpstr>
      <vt:lpstr>John Rawls Western Political Thought </vt:lpstr>
      <vt:lpstr>PowerPoint Presentation</vt:lpstr>
      <vt:lpstr>Life:</vt:lpstr>
      <vt:lpstr>Education:</vt:lpstr>
      <vt:lpstr>Works:</vt:lpstr>
      <vt:lpstr>Contributions:</vt:lpstr>
      <vt:lpstr> 1. Original Position </vt:lpstr>
      <vt:lpstr>PowerPoint Presentation</vt:lpstr>
      <vt:lpstr>  2.Veil of Ignorance  </vt:lpstr>
      <vt:lpstr>PowerPoint Presentation</vt:lpstr>
      <vt:lpstr>  3.Theory of Justice  </vt:lpstr>
      <vt:lpstr>1. Liberty Principle:</vt:lpstr>
      <vt:lpstr>2.a.Fair equality of opportunity principle:</vt:lpstr>
      <vt:lpstr>PowerPoint Presentation</vt:lpstr>
      <vt:lpstr>2. b. Difference Principle:</vt:lpstr>
      <vt:lpstr>PowerPoint Presentation</vt:lpstr>
      <vt:lpstr> 4. Justice as Fairness </vt:lpstr>
      <vt:lpstr>PowerPoint Presentation</vt:lpstr>
      <vt:lpstr> 5.Political Liberalism </vt:lpstr>
      <vt:lpstr>PowerPoint Presentation</vt:lpstr>
      <vt:lpstr>  6.Public Reason and Democratic Legitimacy  </vt:lpstr>
      <vt:lpstr>PowerPoint Presentation</vt:lpstr>
      <vt:lpstr>  7.Critique of Utilitarianism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Lenin</dc:title>
  <dc:creator>Subhalaxmi Singh</dc:creator>
  <cp:lastModifiedBy>Subhalaxmi Singh</cp:lastModifiedBy>
  <cp:revision>4</cp:revision>
  <dcterms:created xsi:type="dcterms:W3CDTF">2024-02-24T00:43:56Z</dcterms:created>
  <dcterms:modified xsi:type="dcterms:W3CDTF">2024-08-21T07:09:13Z</dcterms:modified>
</cp:coreProperties>
</file>