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AD44C4C-7FDC-4381-BA94-E38B22B30008}" type="datetimeFigureOut">
              <a:rPr lang="en-US" smtClean="0"/>
              <a:pPr/>
              <a:t>1/20/2025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D495AB0-56B4-49EF-BCCB-DB324226CB9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AD44C4C-7FDC-4381-BA94-E38B22B30008}"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495AB0-56B4-49EF-BCCB-DB324226CB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4AD44C4C-7FDC-4381-BA94-E38B22B30008}" type="datetimeFigureOut">
              <a:rPr lang="en-US" smtClean="0"/>
              <a:pPr/>
              <a:t>1/20/2025</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D495AB0-56B4-49EF-BCCB-DB324226CB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AD44C4C-7FDC-4381-BA94-E38B22B30008}"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495AB0-56B4-49EF-BCCB-DB324226CB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AD44C4C-7FDC-4381-BA94-E38B22B30008}" type="datetimeFigureOut">
              <a:rPr lang="en-US" smtClean="0"/>
              <a:pPr/>
              <a:t>1/20/2025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DD495AB0-56B4-49EF-BCCB-DB324226CB9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AD44C4C-7FDC-4381-BA94-E38B22B30008}"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495AB0-56B4-49EF-BCCB-DB324226CB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AD44C4C-7FDC-4381-BA94-E38B22B30008}" type="datetimeFigureOut">
              <a:rPr lang="en-US" smtClean="0"/>
              <a:pPr/>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495AB0-56B4-49EF-BCCB-DB324226CB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AD44C4C-7FDC-4381-BA94-E38B22B30008}"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495AB0-56B4-49EF-BCCB-DB324226CB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4AD44C4C-7FDC-4381-BA94-E38B22B30008}" type="datetimeFigureOut">
              <a:rPr lang="en-US" smtClean="0"/>
              <a:pPr/>
              <a:t>1/20/2025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DD495AB0-56B4-49EF-BCCB-DB324226CB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AD44C4C-7FDC-4381-BA94-E38B22B30008}"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495AB0-56B4-49EF-BCCB-DB324226CB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4AD44C4C-7FDC-4381-BA94-E38B22B30008}"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495AB0-56B4-49EF-BCCB-DB324226CB95}"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AD44C4C-7FDC-4381-BA94-E38B22B30008}" type="datetimeFigureOut">
              <a:rPr lang="en-US" smtClean="0"/>
              <a:pPr/>
              <a:t>1/20/2025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D495AB0-56B4-49EF-BCCB-DB324226CB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0" y="1"/>
            <a:ext cx="6477000" cy="4267200"/>
          </a:xfrm>
        </p:spPr>
        <p:txBody>
          <a:bodyPr>
            <a:normAutofit/>
          </a:bodyPr>
          <a:lstStyle/>
          <a:p>
            <a:r>
              <a:rPr lang="en-US" sz="6600" i="1" dirty="0">
                <a:solidFill>
                  <a:srgbClr val="00B050"/>
                </a:solidFill>
                <a:latin typeface="Algerian" pitchFamily="82" charset="0"/>
              </a:rPr>
              <a:t>   </a:t>
            </a:r>
            <a:r>
              <a:rPr lang="en-US" sz="5400" i="1" dirty="0">
                <a:solidFill>
                  <a:srgbClr val="FFFF00"/>
                </a:solidFill>
                <a:latin typeface="Algerian" pitchFamily="82" charset="0"/>
              </a:rPr>
              <a:t>A PRESENTATION ON WHOLESALING</a:t>
            </a:r>
          </a:p>
        </p:txBody>
      </p:sp>
      <p:sp>
        <p:nvSpPr>
          <p:cNvPr id="3" name="Subtitle 2"/>
          <p:cNvSpPr>
            <a:spLocks noGrp="1"/>
          </p:cNvSpPr>
          <p:nvPr>
            <p:ph type="subTitle" idx="1"/>
          </p:nvPr>
        </p:nvSpPr>
        <p:spPr>
          <a:xfrm>
            <a:off x="3505200" y="4495800"/>
            <a:ext cx="3810000" cy="1066800"/>
          </a:xfrm>
        </p:spPr>
        <p:txBody>
          <a:bodyPr>
            <a:normAutofit fontScale="25000" lnSpcReduction="20000"/>
          </a:bodyPr>
          <a:lstStyle/>
          <a:p>
            <a:pPr algn="ctr"/>
            <a:r>
              <a:rPr lang="en-US" sz="7200">
                <a:solidFill>
                  <a:schemeClr val="tx1"/>
                </a:solidFill>
                <a:latin typeface="Arial" panose="020B0604020202020204" pitchFamily="34" charset="0"/>
                <a:cs typeface="Arial" panose="020B0604020202020204" pitchFamily="34" charset="0"/>
              </a:rPr>
              <a:t>Associate </a:t>
            </a:r>
            <a:r>
              <a:rPr lang="en-US" sz="7200" dirty="0">
                <a:solidFill>
                  <a:schemeClr val="tx1"/>
                </a:solidFill>
                <a:latin typeface="Arial" panose="020B0604020202020204" pitchFamily="34" charset="0"/>
                <a:cs typeface="Arial" panose="020B0604020202020204" pitchFamily="34" charset="0"/>
              </a:rPr>
              <a:t>Professor &amp; Head</a:t>
            </a:r>
          </a:p>
          <a:p>
            <a:pPr algn="ctr"/>
            <a:r>
              <a:rPr lang="en-US" sz="7200" dirty="0">
                <a:solidFill>
                  <a:schemeClr val="tx1"/>
                </a:solidFill>
                <a:latin typeface="Arial" panose="020B0604020202020204" pitchFamily="34" charset="0"/>
                <a:cs typeface="Arial" panose="020B0604020202020204" pitchFamily="34" charset="0"/>
              </a:rPr>
              <a:t>School of Management</a:t>
            </a:r>
          </a:p>
          <a:p>
            <a:pPr algn="ctr"/>
            <a:r>
              <a:rPr lang="en-US" sz="7200" dirty="0">
                <a:solidFill>
                  <a:schemeClr val="tx1"/>
                </a:solidFill>
                <a:latin typeface="Arial" panose="020B0604020202020204" pitchFamily="34" charset="0"/>
                <a:cs typeface="Arial" panose="020B0604020202020204" pitchFamily="34" charset="0"/>
              </a:rPr>
              <a:t>Gangadhar </a:t>
            </a:r>
            <a:r>
              <a:rPr lang="en-US" sz="7200" dirty="0" err="1">
                <a:solidFill>
                  <a:schemeClr val="tx1"/>
                </a:solidFill>
                <a:latin typeface="Arial" panose="020B0604020202020204" pitchFamily="34" charset="0"/>
                <a:cs typeface="Arial" panose="020B0604020202020204" pitchFamily="34" charset="0"/>
              </a:rPr>
              <a:t>Meher</a:t>
            </a:r>
            <a:r>
              <a:rPr lang="en-US" sz="7200" dirty="0">
                <a:solidFill>
                  <a:schemeClr val="tx1"/>
                </a:solidFill>
                <a:latin typeface="Arial" panose="020B0604020202020204" pitchFamily="34" charset="0"/>
                <a:cs typeface="Arial" panose="020B0604020202020204" pitchFamily="34" charset="0"/>
              </a:rPr>
              <a:t> University</a:t>
            </a:r>
          </a:p>
          <a:p>
            <a:pPr algn="ctr"/>
            <a:endParaRPr lang="en-US" dirty="0">
              <a:solidFill>
                <a:schemeClr val="tx1"/>
              </a:solidFill>
            </a:endParaRPr>
          </a:p>
        </p:txBody>
      </p:sp>
      <p:pic>
        <p:nvPicPr>
          <p:cNvPr id="4098" name="Picture 2" descr="C:\Users\Home\Desktop\KOL.jpg"/>
          <p:cNvPicPr>
            <a:picLocks noChangeAspect="1" noChangeArrowheads="1"/>
          </p:cNvPicPr>
          <p:nvPr/>
        </p:nvPicPr>
        <p:blipFill>
          <a:blip r:embed="rId2"/>
          <a:srcRect/>
          <a:stretch>
            <a:fillRect/>
          </a:stretch>
        </p:blipFill>
        <p:spPr bwMode="auto">
          <a:xfrm>
            <a:off x="0" y="0"/>
            <a:ext cx="2667000" cy="6858000"/>
          </a:xfrm>
          <a:prstGeom prst="rect">
            <a:avLst/>
          </a:prstGeom>
          <a:ln>
            <a:noFill/>
          </a:ln>
          <a:effectLst>
            <a:softEdge rad="112500"/>
          </a:effectLst>
        </p:spPr>
      </p:pic>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latin typeface="Algerian" pitchFamily="82" charset="0"/>
              </a:rPr>
              <a:t>Importance of wholesaling</a:t>
            </a:r>
          </a:p>
        </p:txBody>
      </p:sp>
      <p:sp>
        <p:nvSpPr>
          <p:cNvPr id="3" name="Content Placeholder 2"/>
          <p:cNvSpPr>
            <a:spLocks noGrp="1"/>
          </p:cNvSpPr>
          <p:nvPr>
            <p:ph idx="1"/>
          </p:nvPr>
        </p:nvSpPr>
        <p:spPr/>
        <p:txBody>
          <a:bodyPr>
            <a:normAutofit fontScale="92500" lnSpcReduction="20000"/>
          </a:bodyPr>
          <a:lstStyle/>
          <a:p>
            <a:r>
              <a:rPr lang="en-US" sz="3600" dirty="0">
                <a:latin typeface="Angsana New" pitchFamily="18" charset="-34"/>
                <a:cs typeface="Angsana New" pitchFamily="18" charset="-34"/>
              </a:rPr>
              <a:t>Wholesale businesses is one of the most important part of many business processes, particularly for the distribution of stocks and products to other businesses such as retailers and other wholesalers. </a:t>
            </a:r>
          </a:p>
          <a:p>
            <a:r>
              <a:rPr lang="en-US" sz="3600" dirty="0">
                <a:latin typeface="Angsana New" pitchFamily="18" charset="-34"/>
                <a:cs typeface="Angsana New" pitchFamily="18" charset="-34"/>
              </a:rPr>
              <a:t>According to many business experts, wholesale businesses such as a wholesale clothing business is an integral part of the distribution process because it allowed for manufacturers and retailers to deal with each other.</a:t>
            </a:r>
          </a:p>
          <a:p>
            <a:r>
              <a:rPr lang="en-US" sz="3600" dirty="0">
                <a:latin typeface="Angsana New" pitchFamily="18" charset="-34"/>
                <a:cs typeface="Angsana New" pitchFamily="18" charset="-34"/>
              </a:rPr>
              <a:t> Importance of wholesaling  However, there are several advantages to dealing with wholesalers and distributors that the Internet haven’t taken over</a:t>
            </a:r>
            <a:r>
              <a:rPr lang="en-US" dirty="0">
                <a:latin typeface="Angsana New" pitchFamily="18" charset="-34"/>
                <a:cs typeface="Angsana New" pitchFamily="18" charset="-34"/>
              </a:rPr>
              <a:t>. </a:t>
            </a:r>
          </a:p>
        </p:txBody>
      </p:sp>
      <p:pic>
        <p:nvPicPr>
          <p:cNvPr id="11266" name="Picture 2" descr="C:\Users\Home\Desktop\images (9).jpg"/>
          <p:cNvPicPr>
            <a:picLocks noChangeAspect="1" noChangeArrowheads="1"/>
          </p:cNvPicPr>
          <p:nvPr/>
        </p:nvPicPr>
        <p:blipFill>
          <a:blip r:embed="rId2"/>
          <a:srcRect/>
          <a:stretch>
            <a:fillRect/>
          </a:stretch>
        </p:blipFill>
        <p:spPr bwMode="auto">
          <a:xfrm>
            <a:off x="7772401" y="0"/>
            <a:ext cx="1371600" cy="6858000"/>
          </a:xfrm>
          <a:prstGeom prst="rect">
            <a:avLst/>
          </a:prstGeom>
          <a:noFill/>
        </p:spPr>
      </p:pic>
      <p:pic>
        <p:nvPicPr>
          <p:cNvPr id="5" name="Picture 2" descr="C:\Users\Home\Desktop\images (9).jpg"/>
          <p:cNvPicPr>
            <a:picLocks noChangeAspect="1" noChangeArrowheads="1"/>
          </p:cNvPicPr>
          <p:nvPr/>
        </p:nvPicPr>
        <p:blipFill>
          <a:blip r:embed="rId2"/>
          <a:srcRect/>
          <a:stretch>
            <a:fillRect/>
          </a:stretch>
        </p:blipFill>
        <p:spPr bwMode="auto">
          <a:xfrm>
            <a:off x="0" y="0"/>
            <a:ext cx="7696200" cy="990600"/>
          </a:xfrm>
          <a:prstGeom prst="rect">
            <a:avLst/>
          </a:prstGeom>
          <a:noFill/>
        </p:spPr>
      </p:pic>
    </p:spTree>
  </p:cSld>
  <p:clrMapOvr>
    <a:masterClrMapping/>
  </p:clrMapOvr>
  <p:transition>
    <p:pull dir="l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75360"/>
          </a:xfrm>
        </p:spPr>
        <p:txBody>
          <a:bodyPr/>
          <a:lstStyle/>
          <a:p>
            <a:r>
              <a:rPr lang="en-US" dirty="0">
                <a:solidFill>
                  <a:srgbClr val="FF0000"/>
                </a:solidFill>
                <a:latin typeface="Algerian" pitchFamily="82" charset="0"/>
              </a:rPr>
              <a:t>Functions of wholesaling</a:t>
            </a:r>
          </a:p>
        </p:txBody>
      </p:sp>
      <p:sp>
        <p:nvSpPr>
          <p:cNvPr id="3" name="Content Placeholder 2"/>
          <p:cNvSpPr>
            <a:spLocks noGrp="1"/>
          </p:cNvSpPr>
          <p:nvPr>
            <p:ph idx="1"/>
          </p:nvPr>
        </p:nvSpPr>
        <p:spPr/>
        <p:txBody>
          <a:bodyPr>
            <a:normAutofit fontScale="92500" lnSpcReduction="10000"/>
          </a:bodyPr>
          <a:lstStyle/>
          <a:p>
            <a:pPr>
              <a:buNone/>
            </a:pPr>
            <a:r>
              <a:rPr lang="en-US" sz="3500" dirty="0">
                <a:latin typeface="Angsana New" pitchFamily="18" charset="-34"/>
                <a:cs typeface="Angsana New" pitchFamily="18" charset="-34"/>
              </a:rPr>
              <a:t>There are three major functions. They focus on creating utility.</a:t>
            </a:r>
          </a:p>
          <a:p>
            <a:pPr marL="514350" indent="-514350">
              <a:buFont typeface="Wingdings" pitchFamily="2" charset="2"/>
              <a:buChar char="q"/>
            </a:pPr>
            <a:r>
              <a:rPr lang="en-US" sz="3600" u="sng" dirty="0">
                <a:solidFill>
                  <a:srgbClr val="FF0000"/>
                </a:solidFill>
                <a:latin typeface="Angsana New" pitchFamily="18" charset="-34"/>
                <a:cs typeface="Angsana New" pitchFamily="18" charset="-34"/>
              </a:rPr>
              <a:t>Time utility:</a:t>
            </a:r>
          </a:p>
          <a:p>
            <a:pPr marL="514350" indent="-514350">
              <a:buNone/>
            </a:pPr>
            <a:r>
              <a:rPr lang="en-US" sz="3000" dirty="0">
                <a:latin typeface="Angsana New" pitchFamily="18" charset="-34"/>
                <a:cs typeface="Angsana New" pitchFamily="18" charset="-34"/>
              </a:rPr>
              <a:t>    </a:t>
            </a:r>
            <a:r>
              <a:rPr lang="en-US" sz="3500" dirty="0">
                <a:latin typeface="Angsana New" pitchFamily="18" charset="-34"/>
                <a:cs typeface="Angsana New" pitchFamily="18" charset="-34"/>
              </a:rPr>
              <a:t>When products and services are available for sale when the consumer wants to purchase them</a:t>
            </a:r>
            <a:r>
              <a:rPr lang="en-US" sz="3000" dirty="0">
                <a:latin typeface="Angsana New" pitchFamily="18" charset="-34"/>
                <a:cs typeface="Angsana New" pitchFamily="18" charset="-34"/>
              </a:rPr>
              <a:t>.</a:t>
            </a:r>
          </a:p>
          <a:p>
            <a:pPr marL="514350" indent="-514350">
              <a:buFont typeface="Wingdings" pitchFamily="2" charset="2"/>
              <a:buChar char="q"/>
            </a:pPr>
            <a:r>
              <a:rPr lang="en-US" sz="3600" u="sng" dirty="0">
                <a:solidFill>
                  <a:srgbClr val="FF0000"/>
                </a:solidFill>
                <a:latin typeface="Angsana New" pitchFamily="18" charset="-34"/>
                <a:cs typeface="Angsana New" pitchFamily="18" charset="-34"/>
              </a:rPr>
              <a:t>Place utility:</a:t>
            </a:r>
          </a:p>
          <a:p>
            <a:pPr marL="514350" indent="-514350">
              <a:buNone/>
            </a:pPr>
            <a:r>
              <a:rPr lang="en-US" sz="3000" dirty="0">
                <a:latin typeface="Angsana New" pitchFamily="18" charset="-34"/>
                <a:cs typeface="Angsana New" pitchFamily="18" charset="-34"/>
              </a:rPr>
              <a:t>      </a:t>
            </a:r>
            <a:r>
              <a:rPr lang="en-US" sz="3500" dirty="0">
                <a:latin typeface="Angsana New" pitchFamily="18" charset="-34"/>
                <a:cs typeface="Angsana New" pitchFamily="18" charset="-34"/>
              </a:rPr>
              <a:t>When goods and services are convenient location</a:t>
            </a:r>
            <a:r>
              <a:rPr lang="en-US" sz="3000" dirty="0">
                <a:latin typeface="Angsana New" pitchFamily="18" charset="-34"/>
                <a:cs typeface="Angsana New" pitchFamily="18" charset="-34"/>
              </a:rPr>
              <a:t>.</a:t>
            </a:r>
          </a:p>
          <a:p>
            <a:pPr marL="514350" indent="-514350">
              <a:buFont typeface="Wingdings" pitchFamily="2" charset="2"/>
              <a:buChar char="q"/>
            </a:pPr>
            <a:r>
              <a:rPr lang="en-US" sz="3600" u="sng" dirty="0">
                <a:solidFill>
                  <a:srgbClr val="FF0000"/>
                </a:solidFill>
                <a:latin typeface="Angsana New" pitchFamily="18" charset="-34"/>
                <a:cs typeface="Angsana New" pitchFamily="18" charset="-34"/>
              </a:rPr>
              <a:t>Ownership/possession utility:</a:t>
            </a:r>
          </a:p>
          <a:p>
            <a:pPr marL="514350" indent="-514350">
              <a:buNone/>
            </a:pPr>
            <a:r>
              <a:rPr lang="en-US" sz="3000" dirty="0">
                <a:latin typeface="Angsana New" pitchFamily="18" charset="-34"/>
                <a:cs typeface="Angsana New" pitchFamily="18" charset="-34"/>
              </a:rPr>
              <a:t>     </a:t>
            </a:r>
            <a:r>
              <a:rPr lang="en-US" sz="3500" dirty="0">
                <a:latin typeface="Angsana New" pitchFamily="18" charset="-34"/>
                <a:cs typeface="Angsana New" pitchFamily="18" charset="-34"/>
              </a:rPr>
              <a:t>When title to the products passes from the producer or intermediary to the purchaser.</a:t>
            </a:r>
          </a:p>
          <a:p>
            <a:pPr marL="514350" indent="-514350">
              <a:buFont typeface="+mj-lt"/>
              <a:buAutoNum type="arabicParenR"/>
            </a:pPr>
            <a:endParaRPr lang="en-US" dirty="0"/>
          </a:p>
          <a:p>
            <a:pPr marL="514350" indent="-514350">
              <a:buNone/>
            </a:pPr>
            <a:endParaRPr lang="en-US" dirty="0"/>
          </a:p>
          <a:p>
            <a:pPr>
              <a:buNone/>
            </a:pPr>
            <a:endParaRPr lang="en-US" dirty="0"/>
          </a:p>
        </p:txBody>
      </p:sp>
      <p:pic>
        <p:nvPicPr>
          <p:cNvPr id="4098" name="Picture 2" descr="C:\Users\Home\Desktop\images (5).jpg"/>
          <p:cNvPicPr>
            <a:picLocks noChangeAspect="1" noChangeArrowheads="1"/>
          </p:cNvPicPr>
          <p:nvPr/>
        </p:nvPicPr>
        <p:blipFill>
          <a:blip r:embed="rId2"/>
          <a:srcRect/>
          <a:stretch>
            <a:fillRect/>
          </a:stretch>
        </p:blipFill>
        <p:spPr bwMode="auto">
          <a:xfrm>
            <a:off x="7467601" y="0"/>
            <a:ext cx="1676399" cy="2667000"/>
          </a:xfrm>
          <a:prstGeom prst="rect">
            <a:avLst/>
          </a:prstGeom>
          <a:ln>
            <a:noFill/>
          </a:ln>
          <a:effectLst>
            <a:softEdge rad="112500"/>
          </a:effectLst>
        </p:spPr>
      </p:pic>
      <p:pic>
        <p:nvPicPr>
          <p:cNvPr id="4099" name="Picture 3" descr="C:\Users\Home\Desktop\images (8).jpg"/>
          <p:cNvPicPr>
            <a:picLocks noChangeAspect="1" noChangeArrowheads="1"/>
          </p:cNvPicPr>
          <p:nvPr/>
        </p:nvPicPr>
        <p:blipFill>
          <a:blip r:embed="rId3"/>
          <a:srcRect/>
          <a:stretch>
            <a:fillRect/>
          </a:stretch>
        </p:blipFill>
        <p:spPr bwMode="auto">
          <a:xfrm>
            <a:off x="7543800" y="2590800"/>
            <a:ext cx="1600200" cy="2133600"/>
          </a:xfrm>
          <a:prstGeom prst="rect">
            <a:avLst/>
          </a:prstGeom>
          <a:ln>
            <a:noFill/>
          </a:ln>
          <a:effectLst>
            <a:softEdge rad="112500"/>
          </a:effectLst>
        </p:spPr>
      </p:pic>
      <p:pic>
        <p:nvPicPr>
          <p:cNvPr id="4100" name="Picture 4" descr="C:\Users\Home\Desktop\images (9).jpg"/>
          <p:cNvPicPr>
            <a:picLocks noChangeAspect="1" noChangeArrowheads="1"/>
          </p:cNvPicPr>
          <p:nvPr/>
        </p:nvPicPr>
        <p:blipFill>
          <a:blip r:embed="rId4"/>
          <a:srcRect/>
          <a:stretch>
            <a:fillRect/>
          </a:stretch>
        </p:blipFill>
        <p:spPr bwMode="auto">
          <a:xfrm>
            <a:off x="7772401" y="4724400"/>
            <a:ext cx="1371600" cy="2133600"/>
          </a:xfrm>
          <a:prstGeom prst="rect">
            <a:avLst/>
          </a:prstGeom>
          <a:ln>
            <a:noFill/>
          </a:ln>
          <a:effectLst>
            <a:softEdge rad="112500"/>
          </a:effectLst>
        </p:spPr>
      </p:pic>
    </p:spTree>
  </p:cSld>
  <p:clrMapOvr>
    <a:masterClrMapping/>
  </p:clrMapOvr>
  <p:transition>
    <p:pull dir="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Strategic management of wholesaling</a:t>
            </a:r>
          </a:p>
        </p:txBody>
      </p:sp>
      <p:sp>
        <p:nvSpPr>
          <p:cNvPr id="3" name="Content Placeholder 2"/>
          <p:cNvSpPr>
            <a:spLocks noGrp="1"/>
          </p:cNvSpPr>
          <p:nvPr>
            <p:ph idx="1"/>
          </p:nvPr>
        </p:nvSpPr>
        <p:spPr>
          <a:xfrm>
            <a:off x="457200" y="1447800"/>
            <a:ext cx="7239000" cy="5410200"/>
          </a:xfrm>
        </p:spPr>
        <p:txBody>
          <a:bodyPr>
            <a:normAutofit fontScale="92500" lnSpcReduction="20000"/>
          </a:bodyPr>
          <a:lstStyle/>
          <a:p>
            <a:pPr>
              <a:buNone/>
            </a:pPr>
            <a:r>
              <a:rPr lang="en-US" sz="3200" dirty="0">
                <a:latin typeface="Angsana New" pitchFamily="18" charset="-34"/>
                <a:cs typeface="Angsana New" pitchFamily="18" charset="-34"/>
              </a:rPr>
              <a:t>The success of a wholesaling firm depends upon the following major factors:</a:t>
            </a:r>
          </a:p>
          <a:p>
            <a:pPr>
              <a:buNone/>
            </a:pPr>
            <a:r>
              <a:rPr lang="en-US" sz="3600" u="sng" dirty="0">
                <a:solidFill>
                  <a:srgbClr val="FF0000"/>
                </a:solidFill>
                <a:latin typeface="Angsana New" pitchFamily="18" charset="-34"/>
                <a:cs typeface="Angsana New" pitchFamily="18" charset="-34"/>
              </a:rPr>
              <a:t>1.EFFECTIVENESS:</a:t>
            </a:r>
            <a:r>
              <a:rPr lang="en-US" dirty="0">
                <a:latin typeface="Angsana New" pitchFamily="18" charset="-34"/>
                <a:cs typeface="Angsana New" pitchFamily="18" charset="-34"/>
              </a:rPr>
              <a:t> </a:t>
            </a:r>
            <a:r>
              <a:rPr lang="en-US" sz="3200" dirty="0">
                <a:latin typeface="Angsana New" pitchFamily="18" charset="-34"/>
                <a:cs typeface="Angsana New" pitchFamily="18" charset="-34"/>
              </a:rPr>
              <a:t>Effectiveness of a wholesaling depends upon:</a:t>
            </a:r>
          </a:p>
          <a:p>
            <a:pPr marL="571500" indent="-571500">
              <a:buFont typeface="+mj-lt"/>
              <a:buAutoNum type="romanUcPeriod"/>
            </a:pPr>
            <a:r>
              <a:rPr lang="en-US" sz="3200" dirty="0">
                <a:latin typeface="Angsana New" pitchFamily="18" charset="-34"/>
                <a:cs typeface="Angsana New" pitchFamily="18" charset="-34"/>
              </a:rPr>
              <a:t>Identifying target market needs,</a:t>
            </a:r>
          </a:p>
          <a:p>
            <a:pPr marL="571500" indent="-571500">
              <a:buFont typeface="+mj-lt"/>
              <a:buAutoNum type="romanUcPeriod"/>
            </a:pPr>
            <a:r>
              <a:rPr lang="en-US" sz="3200" dirty="0">
                <a:latin typeface="Angsana New" pitchFamily="18" charset="-34"/>
                <a:cs typeface="Angsana New" pitchFamily="18" charset="-34"/>
              </a:rPr>
              <a:t>Developing a product and service mix to satisfy those needs and</a:t>
            </a:r>
          </a:p>
          <a:p>
            <a:pPr marL="571500" indent="-571500">
              <a:buFont typeface="+mj-lt"/>
              <a:buAutoNum type="romanUcPeriod"/>
            </a:pPr>
            <a:r>
              <a:rPr lang="en-US" sz="3200" dirty="0">
                <a:latin typeface="Angsana New" pitchFamily="18" charset="-34"/>
                <a:cs typeface="Angsana New" pitchFamily="18" charset="-34"/>
              </a:rPr>
              <a:t>Adjusting the product and service mix to meet changes in the target market needs. Understanding target market needs is the main criterion for the success of any marketing institution. Without a clear understanding of the product requirements of the target market, wholesaler would have no idea how best to approach their customers or how to maintain long-term supplier-customer relationships with them</a:t>
            </a:r>
            <a:r>
              <a:rPr lang="en-US" sz="3200" dirty="0"/>
              <a:t>.</a:t>
            </a:r>
          </a:p>
        </p:txBody>
      </p:sp>
      <p:pic>
        <p:nvPicPr>
          <p:cNvPr id="1026" name="Picture 2" descr="D:\natural pics\strategy pics\images (8).jpg"/>
          <p:cNvPicPr>
            <a:picLocks noChangeAspect="1" noChangeArrowheads="1"/>
          </p:cNvPicPr>
          <p:nvPr/>
        </p:nvPicPr>
        <p:blipFill>
          <a:blip r:embed="rId2"/>
          <a:srcRect/>
          <a:stretch>
            <a:fillRect/>
          </a:stretch>
        </p:blipFill>
        <p:spPr bwMode="auto">
          <a:xfrm>
            <a:off x="7772400" y="0"/>
            <a:ext cx="1371600" cy="68580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a:xfrm>
            <a:off x="533400" y="1600200"/>
            <a:ext cx="7239000" cy="4846320"/>
          </a:xfrm>
        </p:spPr>
        <p:txBody>
          <a:bodyPr>
            <a:normAutofit fontScale="92500" lnSpcReduction="20000"/>
          </a:bodyPr>
          <a:lstStyle/>
          <a:p>
            <a:pPr>
              <a:buNone/>
            </a:pPr>
            <a:r>
              <a:rPr lang="en-US" sz="3600" u="sng" dirty="0">
                <a:solidFill>
                  <a:srgbClr val="FF0000"/>
                </a:solidFill>
                <a:latin typeface="Angsana New" pitchFamily="18" charset="-34"/>
                <a:cs typeface="Angsana New" pitchFamily="18" charset="-34"/>
              </a:rPr>
              <a:t>2.PROFITABILITY:</a:t>
            </a:r>
            <a:r>
              <a:rPr lang="en-US" dirty="0">
                <a:latin typeface="Angsana New" pitchFamily="18" charset="-34"/>
                <a:cs typeface="Angsana New" pitchFamily="18" charset="-34"/>
              </a:rPr>
              <a:t> </a:t>
            </a:r>
            <a:r>
              <a:rPr lang="en-US" sz="3200" dirty="0">
                <a:latin typeface="Angsana New" pitchFamily="18" charset="-34"/>
                <a:cs typeface="Angsana New" pitchFamily="18" charset="-34"/>
              </a:rPr>
              <a:t>Profitability of a wholesaling is mainly based on two factors</a:t>
            </a:r>
          </a:p>
          <a:p>
            <a:pPr marL="571500" indent="-571500">
              <a:buFont typeface="+mj-lt"/>
              <a:buAutoNum type="romanUcPeriod"/>
            </a:pPr>
            <a:r>
              <a:rPr lang="en-US" sz="3200" dirty="0">
                <a:latin typeface="Angsana New" pitchFamily="18" charset="-34"/>
                <a:cs typeface="Angsana New" pitchFamily="18" charset="-34"/>
              </a:rPr>
              <a:t>Managing net profit margins, and</a:t>
            </a:r>
          </a:p>
          <a:p>
            <a:pPr marL="571500" indent="-571500">
              <a:buFont typeface="+mj-lt"/>
              <a:buAutoNum type="romanUcPeriod"/>
            </a:pPr>
            <a:r>
              <a:rPr lang="en-US" sz="3200" dirty="0">
                <a:latin typeface="Angsana New" pitchFamily="18" charset="-34"/>
                <a:cs typeface="Angsana New" pitchFamily="18" charset="-34"/>
              </a:rPr>
              <a:t>Achieving high rates of assets turnover</a:t>
            </a:r>
            <a:r>
              <a:rPr lang="en-US" dirty="0">
                <a:latin typeface="Angsana New" pitchFamily="18" charset="-34"/>
                <a:cs typeface="Angsana New" pitchFamily="18" charset="-34"/>
              </a:rPr>
              <a:t>.</a:t>
            </a:r>
          </a:p>
          <a:p>
            <a:pPr marL="571500" indent="-571500">
              <a:buNone/>
            </a:pPr>
            <a:r>
              <a:rPr lang="en-US" sz="3600" u="sng" dirty="0">
                <a:solidFill>
                  <a:srgbClr val="FF0000"/>
                </a:solidFill>
                <a:latin typeface="Angsana New" pitchFamily="18" charset="-34"/>
                <a:cs typeface="Angsana New" pitchFamily="18" charset="-34"/>
              </a:rPr>
              <a:t>3. NICHE MARKETING:</a:t>
            </a:r>
          </a:p>
          <a:p>
            <a:pPr marL="571500" indent="-571500">
              <a:buNone/>
            </a:pPr>
            <a:r>
              <a:rPr lang="en-US" sz="3200" dirty="0">
                <a:latin typeface="Angsana New" pitchFamily="18" charset="-34"/>
                <a:cs typeface="Angsana New" pitchFamily="18" charset="-34"/>
              </a:rPr>
              <a:t>Several wholesaling owe their success to niche market strategy that specializes in limited or unique product categories</a:t>
            </a:r>
          </a:p>
          <a:p>
            <a:pPr marL="571500" indent="-571500">
              <a:buNone/>
            </a:pPr>
            <a:r>
              <a:rPr lang="en-US" sz="3600" u="sng" dirty="0">
                <a:solidFill>
                  <a:srgbClr val="FF0000"/>
                </a:solidFill>
                <a:latin typeface="Angsana New" pitchFamily="18" charset="-34"/>
                <a:cs typeface="Angsana New" pitchFamily="18" charset="-34"/>
              </a:rPr>
              <a:t>4.PROPRIETORY BRANDS</a:t>
            </a:r>
            <a:r>
              <a:rPr lang="en-US" dirty="0">
                <a:latin typeface="Angsana New" pitchFamily="18" charset="-34"/>
                <a:cs typeface="Angsana New" pitchFamily="18" charset="-34"/>
              </a:rPr>
              <a:t>:</a:t>
            </a:r>
          </a:p>
          <a:p>
            <a:pPr marL="571500" indent="-571500">
              <a:buNone/>
            </a:pPr>
            <a:r>
              <a:rPr lang="en-US" sz="3500" dirty="0">
                <a:latin typeface="Angsana New" pitchFamily="18" charset="-34"/>
                <a:cs typeface="Angsana New" pitchFamily="18" charset="-34"/>
              </a:rPr>
              <a:t>Generally, successful wholesaling have developed strong proprietary brand products for gaining and maintaining a sustained competitive advantage.</a:t>
            </a:r>
          </a:p>
          <a:p>
            <a:pPr>
              <a:buNone/>
            </a:pPr>
            <a:endParaRPr lang="en-US" dirty="0"/>
          </a:p>
        </p:txBody>
      </p:sp>
      <p:pic>
        <p:nvPicPr>
          <p:cNvPr id="2050" name="Picture 2" descr="D:\natural pics\strategy pics\images (9).jpg"/>
          <p:cNvPicPr>
            <a:picLocks noChangeAspect="1" noChangeArrowheads="1"/>
          </p:cNvPicPr>
          <p:nvPr/>
        </p:nvPicPr>
        <p:blipFill>
          <a:blip r:embed="rId2"/>
          <a:srcRect/>
          <a:stretch>
            <a:fillRect/>
          </a:stretch>
        </p:blipFill>
        <p:spPr bwMode="auto">
          <a:xfrm>
            <a:off x="7543800" y="914400"/>
            <a:ext cx="1600200" cy="1828800"/>
          </a:xfrm>
          <a:prstGeom prst="rect">
            <a:avLst/>
          </a:prstGeom>
          <a:noFill/>
        </p:spPr>
      </p:pic>
      <p:pic>
        <p:nvPicPr>
          <p:cNvPr id="2051" name="Picture 3" descr="D:\natural pics\strategy pics\images (13).jpg"/>
          <p:cNvPicPr>
            <a:picLocks noChangeAspect="1" noChangeArrowheads="1"/>
          </p:cNvPicPr>
          <p:nvPr/>
        </p:nvPicPr>
        <p:blipFill>
          <a:blip r:embed="rId3"/>
          <a:srcRect/>
          <a:stretch>
            <a:fillRect/>
          </a:stretch>
        </p:blipFill>
        <p:spPr bwMode="auto">
          <a:xfrm>
            <a:off x="0" y="0"/>
            <a:ext cx="9144000" cy="914400"/>
          </a:xfrm>
          <a:prstGeom prst="rect">
            <a:avLst/>
          </a:prstGeom>
          <a:noFill/>
        </p:spPr>
      </p:pic>
      <p:pic>
        <p:nvPicPr>
          <p:cNvPr id="2052" name="Picture 4" descr="D:\natural pics\strategy pics\download (4).jpg"/>
          <p:cNvPicPr>
            <a:picLocks noChangeAspect="1" noChangeArrowheads="1"/>
          </p:cNvPicPr>
          <p:nvPr/>
        </p:nvPicPr>
        <p:blipFill>
          <a:blip r:embed="rId4"/>
          <a:srcRect/>
          <a:stretch>
            <a:fillRect/>
          </a:stretch>
        </p:blipFill>
        <p:spPr bwMode="auto">
          <a:xfrm>
            <a:off x="7543800" y="4952999"/>
            <a:ext cx="1600200" cy="1905001"/>
          </a:xfrm>
          <a:prstGeom prst="rect">
            <a:avLst/>
          </a:prstGeom>
          <a:noFill/>
        </p:spPr>
      </p:pic>
      <p:pic>
        <p:nvPicPr>
          <p:cNvPr id="2053" name="Picture 5" descr="D:\natural pics\strategy pics\download (3).jpg"/>
          <p:cNvPicPr>
            <a:picLocks noChangeAspect="1" noChangeArrowheads="1"/>
          </p:cNvPicPr>
          <p:nvPr/>
        </p:nvPicPr>
        <p:blipFill>
          <a:blip r:embed="rId5"/>
          <a:srcRect/>
          <a:stretch>
            <a:fillRect/>
          </a:stretch>
        </p:blipFill>
        <p:spPr bwMode="auto">
          <a:xfrm>
            <a:off x="7543800" y="2743200"/>
            <a:ext cx="1600200" cy="2209800"/>
          </a:xfrm>
          <a:prstGeom prst="rect">
            <a:avLst/>
          </a:prstGeom>
          <a:noFill/>
        </p:spPr>
      </p:pic>
    </p:spTree>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239000" cy="914400"/>
          </a:xfrm>
        </p:spPr>
        <p:txBody>
          <a:bodyPr/>
          <a:lstStyle/>
          <a:p>
            <a:r>
              <a:rPr lang="en-US" dirty="0">
                <a:solidFill>
                  <a:srgbClr val="FF0000"/>
                </a:solidFill>
              </a:rPr>
              <a:t>Cont…</a:t>
            </a:r>
          </a:p>
        </p:txBody>
      </p:sp>
      <p:sp>
        <p:nvSpPr>
          <p:cNvPr id="3" name="Content Placeholder 2"/>
          <p:cNvSpPr>
            <a:spLocks noGrp="1"/>
          </p:cNvSpPr>
          <p:nvPr>
            <p:ph idx="1"/>
          </p:nvPr>
        </p:nvSpPr>
        <p:spPr/>
        <p:txBody>
          <a:bodyPr/>
          <a:lstStyle/>
          <a:p>
            <a:pPr>
              <a:buNone/>
            </a:pPr>
            <a:r>
              <a:rPr lang="en-US" sz="3600" u="sng" dirty="0">
                <a:solidFill>
                  <a:srgbClr val="FF0000"/>
                </a:solidFill>
                <a:latin typeface="Angsana New" pitchFamily="18" charset="-34"/>
                <a:cs typeface="Angsana New" pitchFamily="18" charset="-34"/>
              </a:rPr>
              <a:t>5.NEW TECHNOLOGY:</a:t>
            </a:r>
          </a:p>
          <a:p>
            <a:pPr>
              <a:buNone/>
            </a:pPr>
            <a:r>
              <a:rPr lang="en-US" sz="3600" dirty="0">
                <a:latin typeface="Angsana New" pitchFamily="18" charset="-34"/>
                <a:cs typeface="Angsana New" pitchFamily="18" charset="-34"/>
              </a:rPr>
              <a:t>Mechanization and automation of warehouses strengthens relations with both customers and suppliers. Computer linkage among distribution channels is becoming a prerequisite for success in wholesale trade. Therefore, new technology adoption has deep significance in the wholesaling business.</a:t>
            </a:r>
          </a:p>
        </p:txBody>
      </p:sp>
      <p:pic>
        <p:nvPicPr>
          <p:cNvPr id="5122" name="Picture 2" descr="C:\Users\Home\Desktop\images (1).jpg"/>
          <p:cNvPicPr>
            <a:picLocks noChangeAspect="1" noChangeArrowheads="1"/>
          </p:cNvPicPr>
          <p:nvPr/>
        </p:nvPicPr>
        <p:blipFill>
          <a:blip r:embed="rId2"/>
          <a:srcRect/>
          <a:stretch>
            <a:fillRect/>
          </a:stretch>
        </p:blipFill>
        <p:spPr bwMode="auto">
          <a:xfrm>
            <a:off x="7924800" y="0"/>
            <a:ext cx="1447800" cy="6858000"/>
          </a:xfrm>
          <a:prstGeom prst="rect">
            <a:avLst/>
          </a:prstGeom>
          <a:ln>
            <a:noFill/>
          </a:ln>
          <a:effectLst>
            <a:softEdge rad="112500"/>
          </a:effectLst>
        </p:spPr>
      </p:pic>
      <p:pic>
        <p:nvPicPr>
          <p:cNvPr id="5" name="Picture 2" descr="C:\Users\Home\Desktop\images (1).jpg"/>
          <p:cNvPicPr>
            <a:picLocks noChangeAspect="1" noChangeArrowheads="1"/>
          </p:cNvPicPr>
          <p:nvPr/>
        </p:nvPicPr>
        <p:blipFill>
          <a:blip r:embed="rId2"/>
          <a:srcRect/>
          <a:stretch>
            <a:fillRect/>
          </a:stretch>
        </p:blipFill>
        <p:spPr bwMode="auto">
          <a:xfrm>
            <a:off x="0" y="5486400"/>
            <a:ext cx="7772400" cy="1371600"/>
          </a:xfrm>
          <a:prstGeom prst="rect">
            <a:avLst/>
          </a:prstGeom>
          <a:ln>
            <a:noFill/>
          </a:ln>
          <a:effectLst>
            <a:softEdge rad="112500"/>
          </a:effectLst>
        </p:spPr>
      </p:pic>
      <p:pic>
        <p:nvPicPr>
          <p:cNvPr id="6" name="Picture 2" descr="C:\Users\Home\Desktop\images (1).jpg"/>
          <p:cNvPicPr>
            <a:picLocks noChangeAspect="1" noChangeArrowheads="1"/>
          </p:cNvPicPr>
          <p:nvPr/>
        </p:nvPicPr>
        <p:blipFill>
          <a:blip r:embed="rId2"/>
          <a:srcRect/>
          <a:stretch>
            <a:fillRect/>
          </a:stretch>
        </p:blipFill>
        <p:spPr bwMode="auto">
          <a:xfrm>
            <a:off x="0" y="0"/>
            <a:ext cx="8077200" cy="1219200"/>
          </a:xfrm>
          <a:prstGeom prst="rect">
            <a:avLst/>
          </a:prstGeom>
          <a:ln>
            <a:noFill/>
          </a:ln>
          <a:effectLst>
            <a:softEdge rad="112500"/>
          </a:effectLst>
        </p:spPr>
      </p:pic>
    </p:spTree>
  </p:cSld>
  <p:clrMapOvr>
    <a:masterClrMapping/>
  </p:clrMapOvr>
  <p:transition>
    <p:strips/>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9745786">
            <a:off x="1442778" y="2644170"/>
            <a:ext cx="6258445" cy="1569660"/>
          </a:xfrm>
          <a:prstGeom prst="rect">
            <a:avLst/>
          </a:prstGeom>
        </p:spPr>
        <p:txBody>
          <a:bodyPr wrap="none">
            <a:spAutoFit/>
          </a:bodyPr>
          <a:lstStyle/>
          <a:p>
            <a:pPr algn="ctr"/>
            <a:r>
              <a:rPr lang="en-US" sz="96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p>
        </p:txBody>
      </p:sp>
      <p:pic>
        <p:nvPicPr>
          <p:cNvPr id="3074" name="Picture 2" descr="D:\thank u\th_thank-you-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sz="8000" u="sng" dirty="0">
                <a:solidFill>
                  <a:srgbClr val="FF0000"/>
                </a:solidFill>
                <a:latin typeface="Aparajita" pitchFamily="34" charset="0"/>
                <a:cs typeface="Aparajita" pitchFamily="34" charset="0"/>
              </a:rPr>
              <a:t>CONTENTS</a:t>
            </a:r>
          </a:p>
        </p:txBody>
      </p:sp>
      <p:sp>
        <p:nvSpPr>
          <p:cNvPr id="3" name="Content Placeholder 2"/>
          <p:cNvSpPr>
            <a:spLocks noGrp="1"/>
          </p:cNvSpPr>
          <p:nvPr>
            <p:ph idx="1"/>
          </p:nvPr>
        </p:nvSpPr>
        <p:spPr/>
        <p:txBody>
          <a:bodyPr>
            <a:normAutofit/>
          </a:bodyPr>
          <a:lstStyle/>
          <a:p>
            <a:r>
              <a:rPr lang="en-US" sz="2800" dirty="0"/>
              <a:t>INTRODUCTION</a:t>
            </a:r>
          </a:p>
          <a:p>
            <a:r>
              <a:rPr lang="en-US" sz="2800" dirty="0"/>
              <a:t>TYPES OF WHOLESALING</a:t>
            </a:r>
          </a:p>
          <a:p>
            <a:r>
              <a:rPr lang="en-US" sz="2800" dirty="0"/>
              <a:t>IMPORTANCE</a:t>
            </a:r>
          </a:p>
          <a:p>
            <a:r>
              <a:rPr lang="en-US" sz="2800" dirty="0"/>
              <a:t>FUNCTION</a:t>
            </a:r>
          </a:p>
          <a:p>
            <a:r>
              <a:rPr lang="en-US" sz="2800" dirty="0"/>
              <a:t>STRATEGIC MANAGEMENT OF WHOLESALING</a:t>
            </a:r>
          </a:p>
        </p:txBody>
      </p:sp>
      <p:pic>
        <p:nvPicPr>
          <p:cNvPr id="1026" name="Picture 2" descr="C:\Users\Home\Desktop\images (2).jpg"/>
          <p:cNvPicPr>
            <a:picLocks noChangeAspect="1" noChangeArrowheads="1"/>
          </p:cNvPicPr>
          <p:nvPr/>
        </p:nvPicPr>
        <p:blipFill>
          <a:blip r:embed="rId2"/>
          <a:srcRect/>
          <a:stretch>
            <a:fillRect/>
          </a:stretch>
        </p:blipFill>
        <p:spPr bwMode="auto">
          <a:xfrm>
            <a:off x="5638800" y="0"/>
            <a:ext cx="3505200" cy="6858000"/>
          </a:xfrm>
          <a:prstGeom prst="rect">
            <a:avLst/>
          </a:prstGeom>
          <a:noFill/>
        </p:spPr>
      </p:pic>
    </p:spTree>
  </p:cSld>
  <p:clrMapOvr>
    <a:masterClrMapping/>
  </p:clrMapOvr>
  <p:transition>
    <p:zoom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066800"/>
          </a:xfrm>
        </p:spPr>
        <p:txBody>
          <a:bodyPr>
            <a:normAutofit/>
          </a:bodyPr>
          <a:lstStyle/>
          <a:p>
            <a:r>
              <a:rPr lang="en-US" sz="4000" u="sng" dirty="0">
                <a:solidFill>
                  <a:srgbClr val="FF0000"/>
                </a:solidFill>
                <a:latin typeface="Algerian" pitchFamily="82" charset="0"/>
              </a:rPr>
              <a:t>INTRODUCTION</a:t>
            </a:r>
          </a:p>
        </p:txBody>
      </p:sp>
      <p:sp>
        <p:nvSpPr>
          <p:cNvPr id="3" name="Content Placeholder 2"/>
          <p:cNvSpPr>
            <a:spLocks noGrp="1"/>
          </p:cNvSpPr>
          <p:nvPr>
            <p:ph idx="1"/>
          </p:nvPr>
        </p:nvSpPr>
        <p:spPr>
          <a:xfrm>
            <a:off x="301752" y="1066800"/>
            <a:ext cx="8503920" cy="5791200"/>
          </a:xfrm>
        </p:spPr>
        <p:txBody>
          <a:bodyPr>
            <a:normAutofit/>
          </a:bodyPr>
          <a:lstStyle/>
          <a:p>
            <a:pPr>
              <a:buFont typeface="Wingdings" pitchFamily="2" charset="2"/>
              <a:buChar char="v"/>
            </a:pPr>
            <a:r>
              <a:rPr lang="en-US" sz="3200" dirty="0">
                <a:latin typeface="Angsana New" pitchFamily="18" charset="-34"/>
                <a:cs typeface="Angsana New" pitchFamily="18" charset="-34"/>
              </a:rPr>
              <a:t>Wholesaling is concerned with the activities of those persons or establishments which sell to retailers and other merchants, and or to industrial, institutional and commercial users, who do not sell insignificant amounts to ultimate consumers.</a:t>
            </a:r>
          </a:p>
          <a:p>
            <a:pPr>
              <a:buFont typeface="Wingdings" pitchFamily="2" charset="2"/>
              <a:buChar char="v"/>
            </a:pPr>
            <a:r>
              <a:rPr lang="en-US" sz="3200" dirty="0">
                <a:latin typeface="Angsana New" pitchFamily="18" charset="-34"/>
                <a:cs typeface="Angsana New" pitchFamily="18" charset="-34"/>
              </a:rPr>
              <a:t>Wholesaling often occurs when large quantities of merchandise are reassembled, sorted, then repackage, and distribute in smaller lots.</a:t>
            </a:r>
          </a:p>
          <a:p>
            <a:pPr>
              <a:buFont typeface="Wingdings" pitchFamily="2" charset="2"/>
              <a:buChar char="v"/>
            </a:pPr>
            <a:r>
              <a:rPr lang="en-US" sz="3200" dirty="0">
                <a:latin typeface="Angsana New" pitchFamily="18" charset="-34"/>
                <a:cs typeface="Angsana New" pitchFamily="18" charset="-34"/>
              </a:rPr>
              <a:t>In banking, the term wholesaling refers to services that are designed for large, institutional clients, including real estate developers, pension funds and large corporations, as opposed to retail banking which provides services to standard, individual customers.</a:t>
            </a:r>
          </a:p>
        </p:txBody>
      </p:sp>
      <p:pic>
        <p:nvPicPr>
          <p:cNvPr id="2050" name="Picture 2" descr="C:\Users\Home\Desktop\images.jpg"/>
          <p:cNvPicPr>
            <a:picLocks noChangeAspect="1" noChangeArrowheads="1"/>
          </p:cNvPicPr>
          <p:nvPr/>
        </p:nvPicPr>
        <p:blipFill>
          <a:blip r:embed="rId2"/>
          <a:srcRect/>
          <a:stretch>
            <a:fillRect/>
          </a:stretch>
        </p:blipFill>
        <p:spPr bwMode="auto">
          <a:xfrm>
            <a:off x="4114801" y="0"/>
            <a:ext cx="5029200" cy="1162050"/>
          </a:xfrm>
          <a:prstGeom prst="rect">
            <a:avLst/>
          </a:prstGeom>
          <a:noFill/>
        </p:spPr>
      </p:pic>
      <p:sp>
        <p:nvSpPr>
          <p:cNvPr id="5" name="Rectangle 4"/>
          <p:cNvSpPr/>
          <p:nvPr/>
        </p:nvSpPr>
        <p:spPr>
          <a:xfrm>
            <a:off x="0" y="0"/>
            <a:ext cx="4114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solidFill>
                <a:latin typeface="Algerian" pitchFamily="82" charset="0"/>
              </a:rPr>
              <a:t>INTRODUCTION</a:t>
            </a:r>
          </a:p>
        </p:txBody>
      </p:sp>
    </p:spTree>
  </p:cSld>
  <p:clrMapOvr>
    <a:masterClrMapping/>
  </p:clrMapOvr>
  <p:transition>
    <p:wheel spokes="3"/>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239000" cy="1143000"/>
          </a:xfrm>
        </p:spPr>
        <p:txBody>
          <a:bodyPr/>
          <a:lstStyle/>
          <a:p>
            <a:r>
              <a:rPr lang="en-US" dirty="0">
                <a:solidFill>
                  <a:srgbClr val="FF0000"/>
                </a:solidFill>
                <a:latin typeface="Algerian" pitchFamily="82" charset="0"/>
              </a:rPr>
              <a:t>Cont…</a:t>
            </a:r>
          </a:p>
        </p:txBody>
      </p:sp>
      <p:sp>
        <p:nvSpPr>
          <p:cNvPr id="3" name="Content Placeholder 2"/>
          <p:cNvSpPr>
            <a:spLocks noGrp="1"/>
          </p:cNvSpPr>
          <p:nvPr>
            <p:ph idx="1"/>
          </p:nvPr>
        </p:nvSpPr>
        <p:spPr/>
        <p:txBody>
          <a:bodyPr>
            <a:normAutofit/>
          </a:bodyPr>
          <a:lstStyle/>
          <a:p>
            <a:pPr>
              <a:buFont typeface="Wingdings" pitchFamily="2" charset="2"/>
              <a:buChar char="v"/>
            </a:pPr>
            <a:r>
              <a:rPr lang="en-US" sz="3200" dirty="0">
                <a:latin typeface="Angsana New" pitchFamily="18" charset="-34"/>
                <a:cs typeface="Angsana New" pitchFamily="18" charset="-34"/>
              </a:rPr>
              <a:t>Wholesaling is one step on the supply chain, which includes various companies like suppliers, manufacturers and retailers. Retailers and other users purchase goods from wholesalers, and then sell the products at a higher price to cover costs and generate profits. Supply chain management (SCM) was developed in the 1980s to address the need to maximize efficiency in the business processes involved in moving goods from original suppliers to end users.</a:t>
            </a:r>
            <a:br>
              <a:rPr lang="en-US" sz="3200" dirty="0">
                <a:latin typeface="Angsana New" pitchFamily="18" charset="-34"/>
                <a:cs typeface="Angsana New" pitchFamily="18" charset="-34"/>
              </a:rPr>
            </a:br>
            <a:br>
              <a:rPr lang="en-US" dirty="0"/>
            </a:br>
            <a:endParaRPr lang="en-US" dirty="0"/>
          </a:p>
        </p:txBody>
      </p:sp>
      <p:pic>
        <p:nvPicPr>
          <p:cNvPr id="3074" name="Picture 2" descr="C:\Users\Home\Desktop\images (4).jpg"/>
          <p:cNvPicPr>
            <a:picLocks noChangeAspect="1" noChangeArrowheads="1"/>
          </p:cNvPicPr>
          <p:nvPr/>
        </p:nvPicPr>
        <p:blipFill>
          <a:blip r:embed="rId2"/>
          <a:srcRect/>
          <a:stretch>
            <a:fillRect/>
          </a:stretch>
        </p:blipFill>
        <p:spPr bwMode="auto">
          <a:xfrm>
            <a:off x="0" y="1"/>
            <a:ext cx="9144000" cy="990599"/>
          </a:xfrm>
          <a:prstGeom prst="rect">
            <a:avLst/>
          </a:prstGeom>
          <a:ln>
            <a:noFill/>
          </a:ln>
          <a:effectLst>
            <a:softEdge rad="112500"/>
          </a:effectLst>
        </p:spPr>
      </p:pic>
      <p:pic>
        <p:nvPicPr>
          <p:cNvPr id="5" name="Picture 2" descr="C:\Users\Home\Desktop\images (4).jpg"/>
          <p:cNvPicPr>
            <a:picLocks noChangeAspect="1" noChangeArrowheads="1"/>
          </p:cNvPicPr>
          <p:nvPr/>
        </p:nvPicPr>
        <p:blipFill>
          <a:blip r:embed="rId2"/>
          <a:srcRect/>
          <a:stretch>
            <a:fillRect/>
          </a:stretch>
        </p:blipFill>
        <p:spPr bwMode="auto">
          <a:xfrm>
            <a:off x="0" y="5867401"/>
            <a:ext cx="9144000" cy="990599"/>
          </a:xfrm>
          <a:prstGeom prst="rect">
            <a:avLst/>
          </a:prstGeom>
          <a:ln>
            <a:noFill/>
          </a:ln>
          <a:effectLst>
            <a:softEdge rad="112500"/>
          </a:effectLst>
        </p:spPr>
      </p:pic>
    </p:spTree>
  </p:cSld>
  <p:clrMapOvr>
    <a:masterClrMapping/>
  </p:clrMapOvr>
  <p:transition>
    <p:circl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a:solidFill>
                  <a:srgbClr val="FF0000"/>
                </a:solidFill>
                <a:latin typeface="Algerian" pitchFamily="82" charset="0"/>
              </a:rPr>
              <a:t>Types of wholesaling</a:t>
            </a:r>
          </a:p>
        </p:txBody>
      </p:sp>
      <p:sp>
        <p:nvSpPr>
          <p:cNvPr id="3" name="Content Placeholder 2"/>
          <p:cNvSpPr>
            <a:spLocks noGrp="1"/>
          </p:cNvSpPr>
          <p:nvPr>
            <p:ph idx="1"/>
          </p:nvPr>
        </p:nvSpPr>
        <p:spPr>
          <a:xfrm>
            <a:off x="457200" y="1219200"/>
            <a:ext cx="7239000" cy="5236536"/>
          </a:xfrm>
        </p:spPr>
        <p:txBody>
          <a:bodyPr>
            <a:normAutofit fontScale="92500" lnSpcReduction="20000"/>
          </a:bodyPr>
          <a:lstStyle/>
          <a:p>
            <a:pPr marL="514350" indent="-514350">
              <a:buNone/>
            </a:pPr>
            <a:r>
              <a:rPr lang="en-US" sz="3500" dirty="0">
                <a:latin typeface="Angsana New" pitchFamily="18" charset="-34"/>
                <a:cs typeface="Angsana New" pitchFamily="18" charset="-34"/>
              </a:rPr>
              <a:t>There are 3 types of wholesaling. They are as follows;</a:t>
            </a:r>
          </a:p>
          <a:p>
            <a:pPr marL="571500" indent="-571500">
              <a:buFont typeface="+mj-lt"/>
              <a:buAutoNum type="romanUcPeriod"/>
            </a:pPr>
            <a:r>
              <a:rPr lang="en-US" sz="3500" dirty="0">
                <a:latin typeface="Angsana New" pitchFamily="18" charset="-34"/>
                <a:cs typeface="Angsana New" pitchFamily="18" charset="-34"/>
              </a:rPr>
              <a:t>Merchant wholesaling</a:t>
            </a:r>
          </a:p>
          <a:p>
            <a:pPr marL="571500" indent="-571500">
              <a:buFont typeface="+mj-lt"/>
              <a:buAutoNum type="romanUcPeriod"/>
            </a:pPr>
            <a:r>
              <a:rPr lang="en-US" sz="3500" dirty="0">
                <a:latin typeface="Angsana New" pitchFamily="18" charset="-34"/>
                <a:cs typeface="Angsana New" pitchFamily="18" charset="-34"/>
              </a:rPr>
              <a:t>Agent wholesaling</a:t>
            </a:r>
          </a:p>
          <a:p>
            <a:pPr marL="571500" indent="-571500">
              <a:buFont typeface="+mj-lt"/>
              <a:buAutoNum type="romanUcPeriod"/>
            </a:pPr>
            <a:r>
              <a:rPr lang="en-US" sz="3500" dirty="0">
                <a:latin typeface="Angsana New" pitchFamily="18" charset="-34"/>
                <a:cs typeface="Angsana New" pitchFamily="18" charset="-34"/>
              </a:rPr>
              <a:t>Manufacturers’ sales branches and offices</a:t>
            </a:r>
          </a:p>
          <a:p>
            <a:pPr marL="571500" indent="-571500">
              <a:buNone/>
            </a:pPr>
            <a:r>
              <a:rPr lang="en-US" sz="3200" dirty="0">
                <a:solidFill>
                  <a:srgbClr val="FF0000"/>
                </a:solidFill>
                <a:latin typeface="Angsana New" pitchFamily="18" charset="-34"/>
                <a:cs typeface="Angsana New" pitchFamily="18" charset="-34"/>
              </a:rPr>
              <a:t>MERCHANT WHOLESALING</a:t>
            </a:r>
            <a:r>
              <a:rPr lang="en-US" sz="3200" dirty="0">
                <a:latin typeface="Angsana New" pitchFamily="18" charset="-34"/>
                <a:cs typeface="Angsana New" pitchFamily="18" charset="-34"/>
              </a:rPr>
              <a:t>:</a:t>
            </a:r>
          </a:p>
          <a:p>
            <a:pPr marL="571500" indent="-571500">
              <a:buNone/>
            </a:pPr>
            <a:r>
              <a:rPr lang="en-US" sz="3200" dirty="0">
                <a:latin typeface="Angsana New" pitchFamily="18" charset="-34"/>
                <a:cs typeface="Angsana New" pitchFamily="18" charset="-34"/>
              </a:rPr>
              <a:t>        </a:t>
            </a:r>
            <a:r>
              <a:rPr lang="en-US" sz="3500" dirty="0">
                <a:latin typeface="Angsana New" pitchFamily="18" charset="-34"/>
                <a:cs typeface="Angsana New" pitchFamily="18" charset="-34"/>
              </a:rPr>
              <a:t>Merchant wholesaling take ownership of goods in which they deal: they are independently owned, separate from suppliers on the one hand from the retailers on the other hand. The distinguishing feature of merchant wholesaling is that take ownership and associated risks related to the goods traded.</a:t>
            </a:r>
          </a:p>
          <a:p>
            <a:pPr marL="514350" indent="-514350">
              <a:buNone/>
            </a:pPr>
            <a:endParaRPr lang="en-US" dirty="0"/>
          </a:p>
          <a:p>
            <a:pPr>
              <a:buNone/>
            </a:pPr>
            <a:endParaRPr lang="en-US" dirty="0"/>
          </a:p>
        </p:txBody>
      </p:sp>
      <p:pic>
        <p:nvPicPr>
          <p:cNvPr id="6147" name="Picture 3" descr="C:\Users\Home\Desktop\KOL.jpg"/>
          <p:cNvPicPr>
            <a:picLocks noChangeAspect="1" noChangeArrowheads="1"/>
          </p:cNvPicPr>
          <p:nvPr/>
        </p:nvPicPr>
        <p:blipFill>
          <a:blip r:embed="rId2"/>
          <a:srcRect/>
          <a:stretch>
            <a:fillRect/>
          </a:stretch>
        </p:blipFill>
        <p:spPr bwMode="auto">
          <a:xfrm>
            <a:off x="7543800" y="0"/>
            <a:ext cx="1600200" cy="6858000"/>
          </a:xfrm>
          <a:prstGeom prst="rect">
            <a:avLst/>
          </a:prstGeom>
          <a:noFill/>
        </p:spPr>
      </p:pic>
    </p:spTree>
  </p:cSld>
  <p:clrMapOvr>
    <a:masterClrMapping/>
  </p:clrMapOvr>
  <p:transition>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41960"/>
          </a:xfrm>
        </p:spPr>
        <p:txBody>
          <a:bodyPr>
            <a:normAutofit fontScale="90000"/>
          </a:bodyPr>
          <a:lstStyle/>
          <a:p>
            <a:r>
              <a:rPr lang="en-US" dirty="0">
                <a:solidFill>
                  <a:srgbClr val="FF0000"/>
                </a:solidFill>
              </a:rPr>
              <a:t>Cont…</a:t>
            </a:r>
          </a:p>
        </p:txBody>
      </p:sp>
      <p:sp>
        <p:nvSpPr>
          <p:cNvPr id="3" name="Content Placeholder 2"/>
          <p:cNvSpPr>
            <a:spLocks noGrp="1"/>
          </p:cNvSpPr>
          <p:nvPr>
            <p:ph idx="1"/>
          </p:nvPr>
        </p:nvSpPr>
        <p:spPr>
          <a:xfrm>
            <a:off x="457200" y="838200"/>
            <a:ext cx="7239000" cy="5617536"/>
          </a:xfrm>
        </p:spPr>
        <p:txBody>
          <a:bodyPr>
            <a:normAutofit fontScale="92500"/>
          </a:bodyPr>
          <a:lstStyle/>
          <a:p>
            <a:pPr>
              <a:buNone/>
            </a:pPr>
            <a:r>
              <a:rPr lang="en-US" sz="3500" dirty="0">
                <a:latin typeface="Angsana New" pitchFamily="18" charset="-34"/>
                <a:cs typeface="Angsana New" pitchFamily="18" charset="-34"/>
              </a:rPr>
              <a:t>Merchant wholesaling are of two general classes: full function or service wholesaling and limited function wholesaling.</a:t>
            </a:r>
          </a:p>
          <a:p>
            <a:pPr marL="514350" indent="-514350">
              <a:buFont typeface="+mj-lt"/>
              <a:buAutoNum type="arabicPeriod"/>
            </a:pPr>
            <a:r>
              <a:rPr lang="en-US" sz="4000" u="sng" dirty="0">
                <a:solidFill>
                  <a:srgbClr val="FF0000"/>
                </a:solidFill>
                <a:latin typeface="Angsana New" pitchFamily="18" charset="-34"/>
                <a:cs typeface="Angsana New" pitchFamily="18" charset="-34"/>
              </a:rPr>
              <a:t>Full function or service wholesaling</a:t>
            </a:r>
            <a:r>
              <a:rPr lang="en-US" sz="3000" dirty="0">
                <a:latin typeface="Angsana New" pitchFamily="18" charset="-34"/>
                <a:cs typeface="Angsana New" pitchFamily="18" charset="-34"/>
              </a:rPr>
              <a:t>: </a:t>
            </a:r>
            <a:r>
              <a:rPr lang="en-US" sz="3500" dirty="0">
                <a:latin typeface="Angsana New" pitchFamily="18" charset="-34"/>
                <a:cs typeface="Angsana New" pitchFamily="18" charset="-34"/>
              </a:rPr>
              <a:t>This type of wholesaling is also referred to as a distributor or a jobber. These are specialize in a narrow range of goods. It maintain inventories of their product line. It also participate in most aspects of the marketing channel flow.</a:t>
            </a:r>
          </a:p>
          <a:p>
            <a:pPr marL="514350" indent="-514350">
              <a:buFont typeface="+mj-lt"/>
              <a:buAutoNum type="arabicPeriod"/>
            </a:pPr>
            <a:r>
              <a:rPr lang="en-US" sz="3900" u="sng" dirty="0">
                <a:solidFill>
                  <a:srgbClr val="FF0000"/>
                </a:solidFill>
                <a:latin typeface="Angsana New" pitchFamily="18" charset="-34"/>
                <a:cs typeface="Angsana New" pitchFamily="18" charset="-34"/>
              </a:rPr>
              <a:t>Limited function wholesaling</a:t>
            </a:r>
            <a:r>
              <a:rPr lang="en-US" sz="3000" dirty="0">
                <a:latin typeface="Angsana New" pitchFamily="18" charset="-34"/>
                <a:cs typeface="Angsana New" pitchFamily="18" charset="-34"/>
              </a:rPr>
              <a:t>: </a:t>
            </a:r>
            <a:r>
              <a:rPr lang="en-US" sz="3500" dirty="0">
                <a:latin typeface="Angsana New" pitchFamily="18" charset="-34"/>
                <a:cs typeface="Angsana New" pitchFamily="18" charset="-34"/>
              </a:rPr>
              <a:t>These merchant wholesaling perform only some of the functions typically associated with wholesaling. </a:t>
            </a:r>
            <a:endParaRPr lang="en-US" sz="3500" dirty="0"/>
          </a:p>
          <a:p>
            <a:pPr marL="514350" indent="-514350">
              <a:buNone/>
            </a:pPr>
            <a:endParaRPr lang="en-US" dirty="0"/>
          </a:p>
        </p:txBody>
      </p:sp>
      <p:pic>
        <p:nvPicPr>
          <p:cNvPr id="7170" name="Picture 2" descr="C:\Users\Home\Desktop\images (10).jpg"/>
          <p:cNvPicPr>
            <a:picLocks noChangeAspect="1" noChangeArrowheads="1"/>
          </p:cNvPicPr>
          <p:nvPr/>
        </p:nvPicPr>
        <p:blipFill>
          <a:blip r:embed="rId2"/>
          <a:srcRect/>
          <a:stretch>
            <a:fillRect/>
          </a:stretch>
        </p:blipFill>
        <p:spPr bwMode="auto">
          <a:xfrm>
            <a:off x="7715250" y="0"/>
            <a:ext cx="1428750" cy="6858000"/>
          </a:xfrm>
          <a:prstGeom prst="rect">
            <a:avLst/>
          </a:prstGeom>
          <a:ln>
            <a:noFill/>
          </a:ln>
          <a:effectLst>
            <a:softEdge rad="112500"/>
          </a:effectLst>
        </p:spPr>
      </p:pic>
    </p:spTree>
  </p:cSld>
  <p:clrMapOvr>
    <a:masterClrMapping/>
  </p:clrMapOvr>
  <p:transition>
    <p:cover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a:solidFill>
                  <a:srgbClr val="FF0000"/>
                </a:solidFill>
                <a:latin typeface="Algerian" pitchFamily="82" charset="0"/>
              </a:rPr>
              <a:t>AGENT  WHOLESALING</a:t>
            </a:r>
          </a:p>
        </p:txBody>
      </p:sp>
      <p:sp>
        <p:nvSpPr>
          <p:cNvPr id="3" name="Content Placeholder 2"/>
          <p:cNvSpPr>
            <a:spLocks noGrp="1"/>
          </p:cNvSpPr>
          <p:nvPr>
            <p:ph idx="1"/>
          </p:nvPr>
        </p:nvSpPr>
        <p:spPr>
          <a:xfrm>
            <a:off x="457200" y="1143000"/>
            <a:ext cx="7239000" cy="5312736"/>
          </a:xfrm>
        </p:spPr>
        <p:txBody>
          <a:bodyPr>
            <a:noAutofit/>
          </a:bodyPr>
          <a:lstStyle/>
          <a:p>
            <a:pPr>
              <a:buNone/>
            </a:pPr>
            <a:r>
              <a:rPr lang="en-US" sz="3200" dirty="0">
                <a:latin typeface="Angsana New" pitchFamily="18" charset="-34"/>
                <a:cs typeface="Angsana New" pitchFamily="18" charset="-34"/>
              </a:rPr>
              <a:t>Unlike merchant wholesaling , agent wholesaling do not take ownership and rarely take possession of the products that they market. They are primarily involved in the buying and selling of goods and services. They typically negotiate sales as representative of others firms and do not take title to merchandise. They also participate in the collection of market information, promotion, and ordering. Agent receive a commission for performing these functions. Among different types of agents are manufacturers agents, brokers, commission merchants, selling agents and auction companies. They also play an integral role in international trade.</a:t>
            </a:r>
          </a:p>
        </p:txBody>
      </p:sp>
      <p:pic>
        <p:nvPicPr>
          <p:cNvPr id="8194" name="Picture 2" descr="C:\Users\Home\Desktop\images (11).jpg"/>
          <p:cNvPicPr>
            <a:picLocks noChangeAspect="1" noChangeArrowheads="1"/>
          </p:cNvPicPr>
          <p:nvPr/>
        </p:nvPicPr>
        <p:blipFill>
          <a:blip r:embed="rId2"/>
          <a:srcRect/>
          <a:stretch>
            <a:fillRect/>
          </a:stretch>
        </p:blipFill>
        <p:spPr bwMode="auto">
          <a:xfrm>
            <a:off x="8001000" y="0"/>
            <a:ext cx="1295399" cy="6858000"/>
          </a:xfrm>
          <a:prstGeom prst="rect">
            <a:avLst/>
          </a:prstGeom>
          <a:ln>
            <a:noFill/>
          </a:ln>
          <a:effectLst>
            <a:softEdge rad="112500"/>
          </a:effectLst>
        </p:spPr>
      </p:pic>
    </p:spTree>
  </p:cSld>
  <p:clrMapOvr>
    <a:masterClrMapping/>
  </p:clrMapOvr>
  <p:transition>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239000" cy="1143000"/>
          </a:xfrm>
        </p:spPr>
        <p:txBody>
          <a:bodyPr>
            <a:normAutofit fontScale="90000"/>
          </a:bodyPr>
          <a:lstStyle/>
          <a:p>
            <a:r>
              <a:rPr lang="en-US" dirty="0">
                <a:solidFill>
                  <a:srgbClr val="FF0000"/>
                </a:solidFill>
                <a:latin typeface="Algerian" pitchFamily="82" charset="0"/>
              </a:rPr>
              <a:t>Manufacturer’s sales branches and sales offices</a:t>
            </a:r>
          </a:p>
        </p:txBody>
      </p:sp>
      <p:sp>
        <p:nvSpPr>
          <p:cNvPr id="3" name="Content Placeholder 2"/>
          <p:cNvSpPr>
            <a:spLocks noGrp="1"/>
          </p:cNvSpPr>
          <p:nvPr>
            <p:ph idx="1"/>
          </p:nvPr>
        </p:nvSpPr>
        <p:spPr/>
        <p:txBody>
          <a:bodyPr>
            <a:noAutofit/>
          </a:bodyPr>
          <a:lstStyle/>
          <a:p>
            <a:pPr>
              <a:buNone/>
            </a:pPr>
            <a:r>
              <a:rPr lang="en-US" sz="3200" dirty="0">
                <a:latin typeface="Angsana New" pitchFamily="18" charset="-34"/>
                <a:cs typeface="Angsana New" pitchFamily="18" charset="-34"/>
              </a:rPr>
              <a:t>These are wholesaling operations owned and operated by a manufacturer and maintained separately from the producing plant to sell and market its products. The sales branches include a warehouse with inventory, whereas sales offices do not have any inventory. Manufacturers’ branch stores selling to consumers and individual users are classified within retail trade. These are also, sometimes, called, captive distributors.</a:t>
            </a:r>
          </a:p>
          <a:p>
            <a:pPr>
              <a:buNone/>
            </a:pPr>
            <a:r>
              <a:rPr lang="en-US" sz="3200" dirty="0">
                <a:latin typeface="Angsana New" pitchFamily="18" charset="-34"/>
                <a:cs typeface="Angsana New" pitchFamily="18" charset="-34"/>
              </a:rPr>
              <a:t>Manufacturers use sales branches and offices for a variety of reasons, they are;</a:t>
            </a:r>
          </a:p>
          <a:p>
            <a:pPr>
              <a:buNone/>
            </a:pPr>
            <a:endParaRPr lang="en-US" sz="3600" dirty="0"/>
          </a:p>
        </p:txBody>
      </p:sp>
      <p:pic>
        <p:nvPicPr>
          <p:cNvPr id="9218" name="Picture 2" descr="C:\Users\Home\Desktop\images (4).jpg"/>
          <p:cNvPicPr>
            <a:picLocks noChangeAspect="1" noChangeArrowheads="1"/>
          </p:cNvPicPr>
          <p:nvPr/>
        </p:nvPicPr>
        <p:blipFill>
          <a:blip r:embed="rId2"/>
          <a:srcRect/>
          <a:stretch>
            <a:fillRect/>
          </a:stretch>
        </p:blipFill>
        <p:spPr bwMode="auto">
          <a:xfrm>
            <a:off x="7696201" y="0"/>
            <a:ext cx="1447800" cy="6858000"/>
          </a:xfrm>
          <a:prstGeom prst="rect">
            <a:avLst/>
          </a:prstGeom>
          <a:noFill/>
        </p:spPr>
      </p:pic>
    </p:spTree>
  </p:cSld>
  <p:clrMapOvr>
    <a:masterClrMapping/>
  </p:clrMapOvr>
  <p:transition>
    <p:comb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534400" cy="1143000"/>
          </a:xfrm>
        </p:spPr>
        <p:txBody>
          <a:bodyPr>
            <a:normAutofit/>
          </a:bodyPr>
          <a:lstStyle/>
          <a:p>
            <a:r>
              <a:rPr lang="en-US" sz="4800" dirty="0">
                <a:solidFill>
                  <a:srgbClr val="FF0000"/>
                </a:solidFill>
                <a:latin typeface="AngsanaUPC" pitchFamily="18" charset="-34"/>
                <a:cs typeface="AngsanaUPC" pitchFamily="18" charset="-34"/>
              </a:rPr>
              <a:t>Cont…</a:t>
            </a:r>
          </a:p>
        </p:txBody>
      </p:sp>
      <p:sp>
        <p:nvSpPr>
          <p:cNvPr id="3" name="Content Placeholder 2"/>
          <p:cNvSpPr>
            <a:spLocks noGrp="1"/>
          </p:cNvSpPr>
          <p:nvPr>
            <p:ph idx="1"/>
          </p:nvPr>
        </p:nvSpPr>
        <p:spPr/>
        <p:txBody>
          <a:bodyPr>
            <a:normAutofit lnSpcReduction="10000"/>
          </a:bodyPr>
          <a:lstStyle/>
          <a:p>
            <a:r>
              <a:rPr lang="en-US" sz="3600" dirty="0">
                <a:latin typeface="Angsana New" pitchFamily="18" charset="-34"/>
                <a:cs typeface="Angsana New" pitchFamily="18" charset="-34"/>
              </a:rPr>
              <a:t>Independent wholesaling are unable to provide the technical support to the consumer.</a:t>
            </a:r>
          </a:p>
          <a:p>
            <a:r>
              <a:rPr lang="en-US" sz="3600" dirty="0">
                <a:latin typeface="Angsana New" pitchFamily="18" charset="-34"/>
                <a:cs typeface="Angsana New" pitchFamily="18" charset="-34"/>
              </a:rPr>
              <a:t>These intermediaries cannot handle the quantities involved.</a:t>
            </a:r>
          </a:p>
          <a:p>
            <a:r>
              <a:rPr lang="en-US" sz="3600" dirty="0">
                <a:latin typeface="Angsana New" pitchFamily="18" charset="-34"/>
                <a:cs typeface="Angsana New" pitchFamily="18" charset="-34"/>
              </a:rPr>
              <a:t>The manufacturers wishes to achieve more control over the promotion and physical possession activities of marketing.</a:t>
            </a:r>
          </a:p>
          <a:p>
            <a:r>
              <a:rPr lang="en-US" sz="3600" dirty="0">
                <a:latin typeface="Angsana New" pitchFamily="18" charset="-34"/>
                <a:cs typeface="Angsana New" pitchFamily="18" charset="-34"/>
              </a:rPr>
              <a:t>The wholesaling operations provide the manufacturer with additional profit opportunities</a:t>
            </a:r>
            <a:r>
              <a:rPr lang="en-US" sz="3200" dirty="0">
                <a:latin typeface="Angsana New" pitchFamily="18" charset="-34"/>
                <a:cs typeface="Angsana New" pitchFamily="18" charset="-34"/>
              </a:rPr>
              <a:t>.</a:t>
            </a:r>
          </a:p>
        </p:txBody>
      </p:sp>
      <p:pic>
        <p:nvPicPr>
          <p:cNvPr id="10242" name="Picture 2" descr="C:\Users\Home\Desktop\images (3).jpg"/>
          <p:cNvPicPr>
            <a:picLocks noChangeAspect="1" noChangeArrowheads="1"/>
          </p:cNvPicPr>
          <p:nvPr/>
        </p:nvPicPr>
        <p:blipFill>
          <a:blip r:embed="rId2"/>
          <a:srcRect/>
          <a:stretch>
            <a:fillRect/>
          </a:stretch>
        </p:blipFill>
        <p:spPr bwMode="auto">
          <a:xfrm>
            <a:off x="1" y="1"/>
            <a:ext cx="9144000" cy="914400"/>
          </a:xfrm>
          <a:prstGeom prst="rect">
            <a:avLst/>
          </a:prstGeom>
          <a:ln>
            <a:noFill/>
          </a:ln>
          <a:effectLst>
            <a:softEdge rad="112500"/>
          </a:effectLst>
        </p:spPr>
      </p:pic>
      <p:sp>
        <p:nvSpPr>
          <p:cNvPr id="8194" name="AutoShape 2" descr="Rice wholesaler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196" name="AutoShape 4" descr="Rice wholesaler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197" name="Picture 5" descr="C:\Users\Home\Desktop\ebf_02_img0181.jpg"/>
          <p:cNvPicPr>
            <a:picLocks noChangeAspect="1" noChangeArrowheads="1"/>
          </p:cNvPicPr>
          <p:nvPr/>
        </p:nvPicPr>
        <p:blipFill>
          <a:blip r:embed="rId3"/>
          <a:srcRect/>
          <a:stretch>
            <a:fillRect/>
          </a:stretch>
        </p:blipFill>
        <p:spPr bwMode="auto">
          <a:xfrm>
            <a:off x="7848600" y="762000"/>
            <a:ext cx="1295400" cy="6096000"/>
          </a:xfrm>
          <a:prstGeom prst="rect">
            <a:avLst/>
          </a:prstGeom>
          <a:ln>
            <a:noFill/>
          </a:ln>
          <a:effectLst>
            <a:softEdge rad="112500"/>
          </a:effectLst>
        </p:spPr>
      </p:pic>
    </p:spTree>
  </p:cSld>
  <p:clrMapOvr>
    <a:masterClrMapping/>
  </p:clrMapOvr>
  <p:transition>
    <p:checke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392</TotalTime>
  <Words>1027</Words>
  <Application>Microsoft Office PowerPoint</Application>
  <PresentationFormat>On-screen Show (4:3)</PresentationFormat>
  <Paragraphs>69</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Algerian</vt:lpstr>
      <vt:lpstr>Angsana New</vt:lpstr>
      <vt:lpstr>AngsanaUPC</vt:lpstr>
      <vt:lpstr>Aparajita</vt:lpstr>
      <vt:lpstr>Arial</vt:lpstr>
      <vt:lpstr>Trebuchet MS</vt:lpstr>
      <vt:lpstr>Wingdings</vt:lpstr>
      <vt:lpstr>Wingdings 2</vt:lpstr>
      <vt:lpstr>Opulent</vt:lpstr>
      <vt:lpstr>   A PRESENTATION ON WHOLESALING</vt:lpstr>
      <vt:lpstr> CONTENTS</vt:lpstr>
      <vt:lpstr>INTRODUCTION</vt:lpstr>
      <vt:lpstr>Cont…</vt:lpstr>
      <vt:lpstr>Types of wholesaling</vt:lpstr>
      <vt:lpstr>Cont…</vt:lpstr>
      <vt:lpstr>AGENT  WHOLESALING</vt:lpstr>
      <vt:lpstr>Manufacturer’s sales branches and sales offices</vt:lpstr>
      <vt:lpstr>Cont…</vt:lpstr>
      <vt:lpstr>Importance of wholesaling</vt:lpstr>
      <vt:lpstr>Functions of wholesaling</vt:lpstr>
      <vt:lpstr>Strategic management of wholesaling</vt:lpstr>
      <vt:lpstr>Cont…</vt:lpstr>
      <vt:lpstr>Cont…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PRESENTATION ON WHOLESALING</dc:title>
  <dc:creator>Home</dc:creator>
  <cp:lastModifiedBy>OWNER</cp:lastModifiedBy>
  <cp:revision>77</cp:revision>
  <dcterms:created xsi:type="dcterms:W3CDTF">2013-03-03T03:14:14Z</dcterms:created>
  <dcterms:modified xsi:type="dcterms:W3CDTF">2025-01-20T16:14:22Z</dcterms:modified>
</cp:coreProperties>
</file>