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11" name="Slide Number Placeholder 10"/>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4AFA2BE-B357-4970-B0D3-FD6651CD636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5E7AE7-5C82-4D63-AC93-90C6E5E2DC9B}" type="datetimeFigureOut">
              <a:rPr lang="en-US" smtClean="0"/>
              <a:pPr/>
              <a:t>10/2/2023</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4AFA2BE-B357-4970-B0D3-FD6651CD6363}" type="slidenum">
              <a:rPr lang="en-IN" smtClean="0"/>
              <a:pPr/>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F5E7AE7-5C82-4D63-AC93-90C6E5E2DC9B}" type="datetimeFigureOut">
              <a:rPr lang="en-US" smtClean="0"/>
              <a:pPr/>
              <a:t>10/2/2023</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4AFA2BE-B357-4970-B0D3-FD6651CD636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43174" y="500042"/>
            <a:ext cx="3857652" cy="1015663"/>
          </a:xfrm>
          <a:prstGeom prst="rect">
            <a:avLst/>
          </a:prstGeom>
          <a:noFill/>
        </p:spPr>
        <p:txBody>
          <a:bodyPr wrap="square" rtlCol="0">
            <a:spAutoFit/>
          </a:bodyPr>
          <a:lstStyle/>
          <a:p>
            <a:pPr algn="ctr"/>
            <a:r>
              <a:rPr lang="en-US" sz="6000" dirty="0" smtClean="0">
                <a:latin typeface="Times New Roman" pitchFamily="18" charset="0"/>
                <a:cs typeface="Times New Roman" pitchFamily="18" charset="0"/>
              </a:rPr>
              <a:t>VOLPONE</a:t>
            </a:r>
          </a:p>
        </p:txBody>
      </p:sp>
      <p:sp>
        <p:nvSpPr>
          <p:cNvPr id="5" name="TextBox 4"/>
          <p:cNvSpPr txBox="1"/>
          <p:nvPr/>
        </p:nvSpPr>
        <p:spPr>
          <a:xfrm>
            <a:off x="3500430" y="1714488"/>
            <a:ext cx="250033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BEN JONSON</a:t>
            </a:r>
            <a:endParaRPr lang="en-IN" sz="2800" dirty="0">
              <a:latin typeface="Times New Roman" pitchFamily="18" charset="0"/>
              <a:cs typeface="Times New Roman" pitchFamily="18" charset="0"/>
            </a:endParaRPr>
          </a:p>
        </p:txBody>
      </p:sp>
      <p:sp>
        <p:nvSpPr>
          <p:cNvPr id="7" name="TextBox 6"/>
          <p:cNvSpPr txBox="1"/>
          <p:nvPr/>
        </p:nvSpPr>
        <p:spPr>
          <a:xfrm>
            <a:off x="500034" y="4357694"/>
            <a:ext cx="2000264"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9" name="TextBox 8"/>
          <p:cNvSpPr txBox="1"/>
          <p:nvPr/>
        </p:nvSpPr>
        <p:spPr>
          <a:xfrm>
            <a:off x="500034" y="4714884"/>
            <a:ext cx="2357454" cy="369332"/>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endParaRPr lang="en-IN" dirty="0">
              <a:latin typeface="Times New Roman" pitchFamily="18" charset="0"/>
              <a:cs typeface="Times New Roman" pitchFamily="18" charset="0"/>
            </a:endParaRPr>
          </a:p>
        </p:txBody>
      </p:sp>
      <p:sp>
        <p:nvSpPr>
          <p:cNvPr id="10" name="TextBox 9"/>
          <p:cNvSpPr txBox="1"/>
          <p:nvPr/>
        </p:nvSpPr>
        <p:spPr>
          <a:xfrm>
            <a:off x="500034" y="5000636"/>
            <a:ext cx="2000264" cy="369332"/>
          </a:xfrm>
          <a:prstGeom prst="rect">
            <a:avLst/>
          </a:prstGeom>
          <a:noFill/>
        </p:spPr>
        <p:txBody>
          <a:bodyPr wrap="square" rtlCol="0">
            <a:spAutoFit/>
          </a:bodyPr>
          <a:lstStyle/>
          <a:p>
            <a:r>
              <a:rPr lang="en-US" dirty="0" smtClean="0">
                <a:latin typeface="Times New Roman" pitchFamily="18" charset="0"/>
                <a:cs typeface="Times New Roman" pitchFamily="18" charset="0"/>
              </a:rPr>
              <a:t>Guest Faculty</a:t>
            </a:r>
            <a:endParaRPr lang="en-IN" dirty="0">
              <a:latin typeface="Times New Roman" pitchFamily="18" charset="0"/>
              <a:cs typeface="Times New Roman" pitchFamily="18" charset="0"/>
            </a:endParaRPr>
          </a:p>
        </p:txBody>
      </p:sp>
      <p:sp>
        <p:nvSpPr>
          <p:cNvPr id="11" name="TextBox 10"/>
          <p:cNvSpPr txBox="1"/>
          <p:nvPr/>
        </p:nvSpPr>
        <p:spPr>
          <a:xfrm>
            <a:off x="500034" y="5286388"/>
            <a:ext cx="2714644"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Department of English</a:t>
            </a:r>
            <a:endParaRPr lang="en-IN" dirty="0">
              <a:latin typeface="Times New Roman" pitchFamily="18" charset="0"/>
              <a:cs typeface="Times New Roman" pitchFamily="18" charset="0"/>
            </a:endParaRPr>
          </a:p>
        </p:txBody>
      </p:sp>
      <p:sp>
        <p:nvSpPr>
          <p:cNvPr id="12" name="TextBox 11"/>
          <p:cNvSpPr txBox="1"/>
          <p:nvPr/>
        </p:nvSpPr>
        <p:spPr>
          <a:xfrm>
            <a:off x="500034" y="5572140"/>
            <a:ext cx="3786214" cy="369332"/>
          </a:xfrm>
          <a:prstGeom prst="rect">
            <a:avLst/>
          </a:prstGeom>
          <a:noFill/>
        </p:spPr>
        <p:txBody>
          <a:bodyPr wrap="square" rtlCol="0">
            <a:spAutoFit/>
          </a:bodyPr>
          <a:lstStyle/>
          <a:p>
            <a:r>
              <a:rPr lang="en-US" dirty="0" smtClean="0">
                <a:latin typeface="Times New Roman" pitchFamily="18" charset="0"/>
                <a:cs typeface="Times New Roman" pitchFamily="18" charset="0"/>
              </a:rPr>
              <a:t>Gangadhar Meher University </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86116" y="428604"/>
            <a:ext cx="2643206"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Ben Jonson</a:t>
            </a:r>
            <a:endParaRPr lang="en-IN" sz="4000" dirty="0">
              <a:latin typeface="Times New Roman" pitchFamily="18" charset="0"/>
              <a:cs typeface="Times New Roman" pitchFamily="18" charset="0"/>
            </a:endParaRPr>
          </a:p>
        </p:txBody>
      </p:sp>
      <p:pic>
        <p:nvPicPr>
          <p:cNvPr id="5" name="Picture 4" descr="Benjamin_Jonson_by_Abraham_van_Blyenberch.jpg"/>
          <p:cNvPicPr>
            <a:picLocks noChangeAspect="1"/>
          </p:cNvPicPr>
          <p:nvPr/>
        </p:nvPicPr>
        <p:blipFill>
          <a:blip r:embed="rId2" cstate="print"/>
          <a:stretch>
            <a:fillRect/>
          </a:stretch>
        </p:blipFill>
        <p:spPr>
          <a:xfrm>
            <a:off x="3643306" y="1428736"/>
            <a:ext cx="1794880" cy="2028113"/>
          </a:xfrm>
          <a:prstGeom prst="rect">
            <a:avLst/>
          </a:prstGeom>
        </p:spPr>
      </p:pic>
      <p:sp>
        <p:nvSpPr>
          <p:cNvPr id="8" name="TextBox 7"/>
          <p:cNvSpPr txBox="1"/>
          <p:nvPr/>
        </p:nvSpPr>
        <p:spPr>
          <a:xfrm>
            <a:off x="428596" y="3714752"/>
            <a:ext cx="8286808" cy="369332"/>
          </a:xfrm>
          <a:prstGeom prst="rect">
            <a:avLst/>
          </a:prstGeom>
          <a:noFill/>
        </p:spPr>
        <p:txBody>
          <a:bodyPr wrap="square" rtlCol="0">
            <a:spAutoFit/>
          </a:bodyPr>
          <a:lstStyle/>
          <a:p>
            <a:endParaRPr lang="en-IN"/>
          </a:p>
        </p:txBody>
      </p:sp>
      <p:sp>
        <p:nvSpPr>
          <p:cNvPr id="6" name="TextBox 5"/>
          <p:cNvSpPr txBox="1"/>
          <p:nvPr/>
        </p:nvSpPr>
        <p:spPr>
          <a:xfrm>
            <a:off x="428596" y="3714752"/>
            <a:ext cx="8286808" cy="2554545"/>
          </a:xfrm>
          <a:prstGeom prst="rect">
            <a:avLst/>
          </a:prstGeom>
          <a:noFill/>
        </p:spPr>
        <p:txBody>
          <a:bodyPr wrap="square" rtlCol="0">
            <a:spAutoFit/>
          </a:bodyPr>
          <a:lstStyle/>
          <a:p>
            <a:r>
              <a:rPr lang="en-US" sz="2000" dirty="0" smtClean="0">
                <a:latin typeface="Times New Roman" pitchFamily="18" charset="0"/>
                <a:cs typeface="Times New Roman" pitchFamily="18" charset="0"/>
              </a:rPr>
              <a:t>Benjamin “Ben” Jonson (11 June 1572- 16 August 1637) was an English playwright and poet. He </a:t>
            </a:r>
            <a:r>
              <a:rPr lang="en-US" sz="2000" dirty="0" err="1" smtClean="0">
                <a:latin typeface="Times New Roman" pitchFamily="18" charset="0"/>
                <a:cs typeface="Times New Roman" pitchFamily="18" charset="0"/>
              </a:rPr>
              <a:t>popularised</a:t>
            </a:r>
            <a:r>
              <a:rPr lang="en-US" sz="2000" dirty="0" smtClean="0">
                <a:latin typeface="Times New Roman" pitchFamily="18" charset="0"/>
                <a:cs typeface="Times New Roman" pitchFamily="18" charset="0"/>
              </a:rPr>
              <a:t> the Comedy of </a:t>
            </a:r>
            <a:r>
              <a:rPr lang="en-US" sz="2000" dirty="0" err="1" smtClean="0">
                <a:latin typeface="Times New Roman" pitchFamily="18" charset="0"/>
                <a:cs typeface="Times New Roman" pitchFamily="18" charset="0"/>
              </a:rPr>
              <a:t>Humours</a:t>
            </a:r>
            <a:r>
              <a:rPr lang="en-US" sz="2000" dirty="0" smtClean="0">
                <a:latin typeface="Times New Roman" pitchFamily="18" charset="0"/>
                <a:cs typeface="Times New Roman" pitchFamily="18" charset="0"/>
              </a:rPr>
              <a:t>. He was </a:t>
            </a:r>
            <a:r>
              <a:rPr lang="en-US" sz="2000" dirty="0" err="1" smtClean="0">
                <a:latin typeface="Times New Roman" pitchFamily="18" charset="0"/>
                <a:cs typeface="Times New Roman" pitchFamily="18" charset="0"/>
              </a:rPr>
              <a:t>influencial</a:t>
            </a:r>
            <a:r>
              <a:rPr lang="en-US" sz="2000" dirty="0" smtClean="0">
                <a:latin typeface="Times New Roman" pitchFamily="18" charset="0"/>
                <a:cs typeface="Times New Roman" pitchFamily="18" charset="0"/>
              </a:rPr>
              <a:t> because of English Poetry and Stage Comedy .</a:t>
            </a:r>
          </a:p>
          <a:p>
            <a:r>
              <a:rPr lang="en-US" sz="2000" dirty="0" smtClean="0">
                <a:latin typeface="Times New Roman" pitchFamily="18" charset="0"/>
                <a:cs typeface="Times New Roman" pitchFamily="18" charset="0"/>
              </a:rPr>
              <a:t>Famous Works:</a:t>
            </a:r>
          </a:p>
          <a:p>
            <a:r>
              <a:rPr lang="en-US" sz="2000" i="1" dirty="0" smtClean="0">
                <a:latin typeface="Times New Roman" pitchFamily="18" charset="0"/>
                <a:cs typeface="Times New Roman" pitchFamily="18" charset="0"/>
              </a:rPr>
              <a:t>Every Man In His </a:t>
            </a:r>
            <a:r>
              <a:rPr lang="en-US" sz="2000" i="1" dirty="0" err="1" smtClean="0">
                <a:latin typeface="Times New Roman" pitchFamily="18" charset="0"/>
                <a:cs typeface="Times New Roman" pitchFamily="18" charset="0"/>
              </a:rPr>
              <a:t>Humour</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(1598)</a:t>
            </a:r>
          </a:p>
          <a:p>
            <a:r>
              <a:rPr lang="en-US" sz="2000" i="1" dirty="0" err="1" smtClean="0">
                <a:latin typeface="Times New Roman" pitchFamily="18" charset="0"/>
                <a:cs typeface="Times New Roman" pitchFamily="18" charset="0"/>
              </a:rPr>
              <a:t>Volpone</a:t>
            </a:r>
            <a:r>
              <a:rPr lang="en-US" sz="2000" i="1" dirty="0" smtClean="0">
                <a:latin typeface="Times New Roman" pitchFamily="18" charset="0"/>
                <a:cs typeface="Times New Roman" pitchFamily="18" charset="0"/>
              </a:rPr>
              <a:t>, or The Fox </a:t>
            </a:r>
            <a:r>
              <a:rPr lang="en-US" sz="2000" dirty="0" smtClean="0">
                <a:latin typeface="Times New Roman" pitchFamily="18" charset="0"/>
                <a:cs typeface="Times New Roman" pitchFamily="18" charset="0"/>
              </a:rPr>
              <a:t>(1607)</a:t>
            </a:r>
          </a:p>
          <a:p>
            <a:r>
              <a:rPr lang="en-US" sz="2000" i="1" dirty="0" smtClean="0">
                <a:latin typeface="Times New Roman" pitchFamily="18" charset="0"/>
                <a:cs typeface="Times New Roman" pitchFamily="18" charset="0"/>
              </a:rPr>
              <a:t>The Alchemist </a:t>
            </a:r>
            <a:r>
              <a:rPr lang="en-US" sz="2000" dirty="0" smtClean="0">
                <a:latin typeface="Times New Roman" pitchFamily="18" charset="0"/>
                <a:cs typeface="Times New Roman" pitchFamily="18" charset="0"/>
              </a:rPr>
              <a:t>(1610)</a:t>
            </a:r>
          </a:p>
          <a:p>
            <a:r>
              <a:rPr lang="en-US" sz="2000" i="1" dirty="0" smtClean="0">
                <a:latin typeface="Times New Roman" pitchFamily="18" charset="0"/>
                <a:cs typeface="Times New Roman" pitchFamily="18" charset="0"/>
              </a:rPr>
              <a:t>Bartholomew Fair</a:t>
            </a:r>
            <a:r>
              <a:rPr lang="en-US" sz="2000" dirty="0" smtClean="0">
                <a:latin typeface="Times New Roman" pitchFamily="18" charset="0"/>
                <a:cs typeface="Times New Roman" pitchFamily="18" charset="0"/>
              </a:rPr>
              <a:t> (1614)</a:t>
            </a:r>
            <a:r>
              <a:rPr lang="en-US" sz="2000" dirty="0" smtClean="0"/>
              <a:t> </a:t>
            </a:r>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0430" y="428604"/>
            <a:ext cx="2143140" cy="1569660"/>
          </a:xfrm>
          <a:prstGeom prst="rect">
            <a:avLst/>
          </a:prstGeom>
          <a:noFill/>
        </p:spPr>
        <p:txBody>
          <a:bodyPr wrap="square" rtlCol="0">
            <a:spAutoFit/>
          </a:bodyPr>
          <a:lstStyle/>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Volpone</a:t>
            </a:r>
            <a:r>
              <a:rPr lang="en-US" sz="3200" dirty="0" smtClean="0">
                <a:latin typeface="Times New Roman" pitchFamily="18" charset="0"/>
                <a:cs typeface="Times New Roman" pitchFamily="18" charset="0"/>
              </a:rPr>
              <a:t>,</a:t>
            </a:r>
          </a:p>
          <a:p>
            <a:r>
              <a:rPr lang="en-US" sz="3200" dirty="0" smtClean="0">
                <a:latin typeface="Times New Roman" pitchFamily="18" charset="0"/>
                <a:cs typeface="Times New Roman" pitchFamily="18" charset="0"/>
              </a:rPr>
              <a:t>     or</a:t>
            </a:r>
          </a:p>
          <a:p>
            <a:r>
              <a:rPr lang="en-US" sz="3200" dirty="0" smtClean="0">
                <a:latin typeface="Times New Roman" pitchFamily="18" charset="0"/>
                <a:cs typeface="Times New Roman" pitchFamily="18" charset="0"/>
              </a:rPr>
              <a:t> The Fox</a:t>
            </a:r>
            <a:endParaRPr lang="en-IN" sz="3200" dirty="0">
              <a:latin typeface="Times New Roman" pitchFamily="18" charset="0"/>
              <a:cs typeface="Times New Roman" pitchFamily="18" charset="0"/>
            </a:endParaRPr>
          </a:p>
        </p:txBody>
      </p:sp>
      <p:pic>
        <p:nvPicPr>
          <p:cNvPr id="3" name="Picture 2" descr="volpone.jpg"/>
          <p:cNvPicPr>
            <a:picLocks noChangeAspect="1"/>
          </p:cNvPicPr>
          <p:nvPr/>
        </p:nvPicPr>
        <p:blipFill>
          <a:blip r:embed="rId2" cstate="print"/>
          <a:stretch>
            <a:fillRect/>
          </a:stretch>
        </p:blipFill>
        <p:spPr>
          <a:xfrm>
            <a:off x="7143768" y="500042"/>
            <a:ext cx="1500198" cy="2000264"/>
          </a:xfrm>
          <a:prstGeom prst="rect">
            <a:avLst/>
          </a:prstGeom>
        </p:spPr>
      </p:pic>
      <p:sp>
        <p:nvSpPr>
          <p:cNvPr id="5" name="TextBox 4"/>
          <p:cNvSpPr txBox="1"/>
          <p:nvPr/>
        </p:nvSpPr>
        <p:spPr>
          <a:xfrm>
            <a:off x="500034" y="2643182"/>
            <a:ext cx="8143932" cy="3785652"/>
          </a:xfrm>
          <a:prstGeom prst="rect">
            <a:avLst/>
          </a:prstGeom>
          <a:noFill/>
        </p:spPr>
        <p:txBody>
          <a:bodyPr wrap="square" rtlCol="0">
            <a:spAutoFit/>
          </a:bodyPr>
          <a:lstStyle/>
          <a:p>
            <a:r>
              <a:rPr lang="en-IN" sz="2000" b="1" dirty="0" err="1" smtClean="0">
                <a:latin typeface="Times New Roman" pitchFamily="18" charset="0"/>
                <a:cs typeface="Times New Roman" pitchFamily="18" charset="0"/>
              </a:rPr>
              <a:t>Volpone</a:t>
            </a:r>
            <a:r>
              <a:rPr lang="en-IN" sz="2000" dirty="0" smtClean="0">
                <a:latin typeface="Times New Roman" pitchFamily="18" charset="0"/>
                <a:cs typeface="Times New Roman" pitchFamily="18" charset="0"/>
              </a:rPr>
              <a:t>, in full </a:t>
            </a:r>
            <a:r>
              <a:rPr lang="en-IN" sz="2000" b="1" dirty="0" err="1" smtClean="0">
                <a:latin typeface="Times New Roman" pitchFamily="18" charset="0"/>
                <a:cs typeface="Times New Roman" pitchFamily="18" charset="0"/>
              </a:rPr>
              <a:t>Volpone</a:t>
            </a:r>
            <a:r>
              <a:rPr lang="en-IN" sz="2000" b="1" dirty="0" smtClean="0">
                <a:latin typeface="Times New Roman" pitchFamily="18" charset="0"/>
                <a:cs typeface="Times New Roman" pitchFamily="18" charset="0"/>
              </a:rPr>
              <a:t>; or, The Fox,</a:t>
            </a:r>
            <a:r>
              <a:rPr lang="en-IN" sz="2000" dirty="0" smtClean="0">
                <a:latin typeface="Times New Roman" pitchFamily="18" charset="0"/>
                <a:cs typeface="Times New Roman" pitchFamily="18" charset="0"/>
              </a:rPr>
              <a:t> is a</a:t>
            </a:r>
            <a:r>
              <a:rPr lang="en-IN" sz="2000" b="1"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Comedy in five acts by Ben Jonson, performed about 1605 or 1606 and published in 1607, drawing on elements of city comedy and beast fable. A satire about greed and lust. It remains Jonson's most-performed play, during Jacobean Era. The play is set in Venice.</a:t>
            </a:r>
          </a:p>
          <a:p>
            <a:r>
              <a:rPr lang="en-US" sz="2000" b="1" dirty="0" smtClean="0">
                <a:latin typeface="Times New Roman" pitchFamily="18" charset="0"/>
                <a:cs typeface="Times New Roman" pitchFamily="18" charset="0"/>
              </a:rPr>
              <a:t>Comedy of </a:t>
            </a:r>
            <a:r>
              <a:rPr lang="en-US" sz="2000" b="1" dirty="0" err="1" smtClean="0">
                <a:latin typeface="Times New Roman" pitchFamily="18" charset="0"/>
                <a:cs typeface="Times New Roman" pitchFamily="18" charset="0"/>
              </a:rPr>
              <a:t>Humours</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A type of comedy developed by Ben Jonson based on the ancient physiological theory of the “Four </a:t>
            </a:r>
            <a:r>
              <a:rPr lang="en-US" sz="2000" dirty="0" err="1" smtClean="0">
                <a:latin typeface="Times New Roman" pitchFamily="18" charset="0"/>
                <a:cs typeface="Times New Roman" pitchFamily="18" charset="0"/>
              </a:rPr>
              <a:t>Humours</a:t>
            </a:r>
            <a:r>
              <a:rPr lang="en-US" sz="2000" dirty="0" smtClean="0">
                <a:latin typeface="Times New Roman" pitchFamily="18" charset="0"/>
                <a:cs typeface="Times New Roman" pitchFamily="18" charset="0"/>
              </a:rPr>
              <a:t>” that was still current in Jonson’s time. The </a:t>
            </a:r>
            <a:r>
              <a:rPr lang="en-US" sz="2000" dirty="0" err="1" smtClean="0">
                <a:latin typeface="Times New Roman" pitchFamily="18" charset="0"/>
                <a:cs typeface="Times New Roman" pitchFamily="18" charset="0"/>
              </a:rPr>
              <a:t>humours</a:t>
            </a:r>
            <a:r>
              <a:rPr lang="en-US" sz="2000" dirty="0" smtClean="0">
                <a:latin typeface="Times New Roman" pitchFamily="18" charset="0"/>
                <a:cs typeface="Times New Roman" pitchFamily="18" charset="0"/>
              </a:rPr>
              <a:t> were held to be the four primary fluids- blood, phlegm, choler (or yellow bile), and melancholy (or black bile)- whose “temperament”(mixture) was held to determine both a person’s physical condition and type of character.</a:t>
            </a:r>
            <a:endParaRPr lang="en-IN"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7554" y="357166"/>
            <a:ext cx="2428892"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Characters</a:t>
            </a:r>
            <a:endParaRPr lang="en-IN" sz="4000" dirty="0">
              <a:latin typeface="Times New Roman" pitchFamily="18" charset="0"/>
              <a:cs typeface="Times New Roman" pitchFamily="18" charset="0"/>
            </a:endParaRPr>
          </a:p>
        </p:txBody>
      </p:sp>
      <p:sp>
        <p:nvSpPr>
          <p:cNvPr id="4" name="TextBox 3"/>
          <p:cNvSpPr txBox="1"/>
          <p:nvPr/>
        </p:nvSpPr>
        <p:spPr>
          <a:xfrm>
            <a:off x="571472" y="1071546"/>
            <a:ext cx="8001056" cy="5262979"/>
          </a:xfrm>
          <a:prstGeom prst="rect">
            <a:avLst/>
          </a:prstGeom>
          <a:noFill/>
        </p:spPr>
        <p:txBody>
          <a:bodyPr wrap="square" rtlCol="0">
            <a:spAutoFit/>
          </a:bodyPr>
          <a:lstStyle/>
          <a:p>
            <a:pPr>
              <a:buFont typeface="Arial" pitchFamily="34" charset="0"/>
              <a:buChar char="•"/>
            </a:pPr>
            <a:r>
              <a:rPr lang="en-IN" sz="2400" dirty="0" err="1" smtClean="0">
                <a:latin typeface="Times New Roman" pitchFamily="18" charset="0"/>
                <a:cs typeface="Times New Roman" pitchFamily="18" charset="0"/>
              </a:rPr>
              <a:t>Volpone</a:t>
            </a:r>
            <a:r>
              <a:rPr lang="en-IN" sz="2400" dirty="0" smtClean="0">
                <a:latin typeface="Times New Roman" pitchFamily="18" charset="0"/>
                <a:cs typeface="Times New Roman" pitchFamily="18" charset="0"/>
              </a:rPr>
              <a:t> (the Sly Fox)</a:t>
            </a:r>
          </a:p>
          <a:p>
            <a:pPr>
              <a:buFont typeface="Arial" pitchFamily="34" charset="0"/>
              <a:buChar char="•"/>
            </a:pPr>
            <a:r>
              <a:rPr lang="en-IN" sz="2400" dirty="0" err="1" smtClean="0">
                <a:latin typeface="Times New Roman" pitchFamily="18" charset="0"/>
                <a:cs typeface="Times New Roman" pitchFamily="18" charset="0"/>
              </a:rPr>
              <a:t>Mosca</a:t>
            </a:r>
            <a:r>
              <a:rPr lang="en-IN" sz="2400" dirty="0" smtClean="0">
                <a:latin typeface="Times New Roman" pitchFamily="18" charset="0"/>
                <a:cs typeface="Times New Roman" pitchFamily="18" charset="0"/>
              </a:rPr>
              <a:t> (the Fly)</a:t>
            </a:r>
          </a:p>
          <a:p>
            <a:pPr>
              <a:buFont typeface="Arial" pitchFamily="34" charset="0"/>
              <a:buChar char="•"/>
            </a:pPr>
            <a:r>
              <a:rPr lang="en-IN" sz="2400" dirty="0" err="1" smtClean="0">
                <a:latin typeface="Times New Roman" pitchFamily="18" charset="0"/>
                <a:cs typeface="Times New Roman" pitchFamily="18" charset="0"/>
              </a:rPr>
              <a:t>Voltore</a:t>
            </a:r>
            <a:r>
              <a:rPr lang="en-IN" sz="2400" dirty="0" smtClean="0">
                <a:latin typeface="Times New Roman" pitchFamily="18" charset="0"/>
                <a:cs typeface="Times New Roman" pitchFamily="18" charset="0"/>
              </a:rPr>
              <a:t> (the Vulture)</a:t>
            </a:r>
          </a:p>
          <a:p>
            <a:pPr>
              <a:buFont typeface="Arial" pitchFamily="34" charset="0"/>
              <a:buChar char="•"/>
            </a:pPr>
            <a:r>
              <a:rPr lang="en-IN" sz="2400" dirty="0" err="1" smtClean="0">
                <a:latin typeface="Times New Roman" pitchFamily="18" charset="0"/>
                <a:cs typeface="Times New Roman" pitchFamily="18" charset="0"/>
              </a:rPr>
              <a:t>Corbaccio</a:t>
            </a:r>
            <a:r>
              <a:rPr lang="en-IN" sz="2400" dirty="0" smtClean="0">
                <a:latin typeface="Times New Roman" pitchFamily="18" charset="0"/>
                <a:cs typeface="Times New Roman" pitchFamily="18" charset="0"/>
              </a:rPr>
              <a:t> (the Raven)</a:t>
            </a:r>
          </a:p>
          <a:p>
            <a:pPr>
              <a:buFont typeface="Arial" pitchFamily="34" charset="0"/>
              <a:buChar char="•"/>
            </a:pPr>
            <a:r>
              <a:rPr lang="en-IN" sz="2400" dirty="0" err="1" smtClean="0">
                <a:latin typeface="Times New Roman" pitchFamily="18" charset="0"/>
                <a:cs typeface="Times New Roman" pitchFamily="18" charset="0"/>
              </a:rPr>
              <a:t>Bonario</a:t>
            </a:r>
            <a:endParaRPr lang="en-IN" sz="2400" dirty="0" smtClean="0">
              <a:latin typeface="Times New Roman" pitchFamily="18" charset="0"/>
              <a:cs typeface="Times New Roman" pitchFamily="18" charset="0"/>
            </a:endParaRPr>
          </a:p>
          <a:p>
            <a:pPr>
              <a:buFont typeface="Arial" pitchFamily="34" charset="0"/>
              <a:buChar char="•"/>
            </a:pPr>
            <a:r>
              <a:rPr lang="en-IN" sz="2400" dirty="0" err="1" smtClean="0">
                <a:latin typeface="Times New Roman" pitchFamily="18" charset="0"/>
                <a:cs typeface="Times New Roman" pitchFamily="18" charset="0"/>
              </a:rPr>
              <a:t>Corvino</a:t>
            </a:r>
            <a:r>
              <a:rPr lang="en-IN" sz="2400" dirty="0" smtClean="0">
                <a:latin typeface="Times New Roman" pitchFamily="18" charset="0"/>
                <a:cs typeface="Times New Roman" pitchFamily="18" charset="0"/>
              </a:rPr>
              <a:t> (the Carrion Crow)</a:t>
            </a:r>
          </a:p>
          <a:p>
            <a:pPr>
              <a:buFont typeface="Arial" pitchFamily="34" charset="0"/>
              <a:buChar char="•"/>
            </a:pPr>
            <a:r>
              <a:rPr lang="en-IN" sz="2400" dirty="0" smtClean="0">
                <a:latin typeface="Times New Roman" pitchFamily="18" charset="0"/>
                <a:cs typeface="Times New Roman" pitchFamily="18" charset="0"/>
              </a:rPr>
              <a:t>Celia</a:t>
            </a:r>
          </a:p>
          <a:p>
            <a:pPr>
              <a:buFont typeface="Arial" pitchFamily="34" charset="0"/>
              <a:buChar char="•"/>
            </a:pPr>
            <a:r>
              <a:rPr lang="en-IN" sz="2400" dirty="0" smtClean="0">
                <a:latin typeface="Times New Roman" pitchFamily="18" charset="0"/>
                <a:cs typeface="Times New Roman" pitchFamily="18" charset="0"/>
              </a:rPr>
              <a:t>Sir Politic Would-Be</a:t>
            </a:r>
          </a:p>
          <a:p>
            <a:pPr>
              <a:buFont typeface="Arial" pitchFamily="34" charset="0"/>
              <a:buChar char="•"/>
            </a:pPr>
            <a:r>
              <a:rPr lang="en-IN" sz="2400" dirty="0" smtClean="0">
                <a:latin typeface="Times New Roman" pitchFamily="18" charset="0"/>
                <a:cs typeface="Times New Roman" pitchFamily="18" charset="0"/>
              </a:rPr>
              <a:t>Lady Would-Be (the parrot)</a:t>
            </a:r>
          </a:p>
          <a:p>
            <a:pPr>
              <a:buFont typeface="Arial" pitchFamily="34" charset="0"/>
              <a:buChar char="•"/>
            </a:pPr>
            <a:r>
              <a:rPr lang="en-IN" sz="2400" dirty="0" smtClean="0">
                <a:latin typeface="Times New Roman" pitchFamily="18" charset="0"/>
                <a:cs typeface="Times New Roman" pitchFamily="18" charset="0"/>
              </a:rPr>
              <a:t>Peregrine ("Pilgrim")</a:t>
            </a:r>
          </a:p>
          <a:p>
            <a:pPr>
              <a:buFont typeface="Arial" pitchFamily="34" charset="0"/>
              <a:buChar char="•"/>
            </a:pPr>
            <a:r>
              <a:rPr lang="en-IN" sz="2400" dirty="0" err="1" smtClean="0">
                <a:latin typeface="Times New Roman" pitchFamily="18" charset="0"/>
                <a:cs typeface="Times New Roman" pitchFamily="18" charset="0"/>
              </a:rPr>
              <a:t>Nano</a:t>
            </a:r>
            <a:endParaRPr lang="en-IN" sz="2400" dirty="0" smtClean="0">
              <a:latin typeface="Times New Roman" pitchFamily="18" charset="0"/>
              <a:cs typeface="Times New Roman" pitchFamily="18" charset="0"/>
            </a:endParaRPr>
          </a:p>
          <a:p>
            <a:pPr>
              <a:buFont typeface="Arial" pitchFamily="34" charset="0"/>
              <a:buChar char="•"/>
            </a:pPr>
            <a:r>
              <a:rPr lang="en-IN" sz="2400" dirty="0" err="1" smtClean="0">
                <a:latin typeface="Times New Roman" pitchFamily="18" charset="0"/>
                <a:cs typeface="Times New Roman" pitchFamily="18" charset="0"/>
              </a:rPr>
              <a:t>Androgyno</a:t>
            </a:r>
            <a:endParaRPr lang="en-IN" sz="2400" dirty="0" smtClean="0">
              <a:latin typeface="Times New Roman" pitchFamily="18" charset="0"/>
              <a:cs typeface="Times New Roman" pitchFamily="18" charset="0"/>
            </a:endParaRPr>
          </a:p>
          <a:p>
            <a:pPr>
              <a:buFont typeface="Arial" pitchFamily="34" charset="0"/>
              <a:buChar char="•"/>
            </a:pPr>
            <a:r>
              <a:rPr lang="en-IN" sz="2400" dirty="0" err="1" smtClean="0">
                <a:latin typeface="Times New Roman" pitchFamily="18" charset="0"/>
                <a:cs typeface="Times New Roman" pitchFamily="18" charset="0"/>
              </a:rPr>
              <a:t>Castrone</a:t>
            </a:r>
            <a:endParaRPr lang="en-IN" sz="2400" dirty="0" smtClean="0">
              <a:latin typeface="Times New Roman" pitchFamily="18" charset="0"/>
              <a:cs typeface="Times New Roman" pitchFamily="18" charset="0"/>
            </a:endParaRPr>
          </a:p>
          <a:p>
            <a:pPr>
              <a:buFont typeface="Arial" pitchFamily="34" charset="0"/>
              <a:buChar char="•"/>
            </a:pPr>
            <a:r>
              <a:rPr lang="en-IN" sz="2400" dirty="0" smtClean="0">
                <a:latin typeface="Times New Roman" pitchFamily="18" charset="0"/>
                <a:cs typeface="Times New Roman" pitchFamily="18" charset="0"/>
              </a:rPr>
              <a:t>The </a:t>
            </a:r>
            <a:r>
              <a:rPr lang="en-IN" sz="2400" dirty="0" err="1" smtClean="0">
                <a:latin typeface="Times New Roman" pitchFamily="18" charset="0"/>
                <a:cs typeface="Times New Roman" pitchFamily="18" charset="0"/>
              </a:rPr>
              <a:t>Avocatori</a:t>
            </a:r>
            <a:endParaRPr lang="en-IN"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00496" y="285728"/>
            <a:ext cx="1285884"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Plot </a:t>
            </a:r>
            <a:endParaRPr lang="en-IN" sz="4000" dirty="0">
              <a:latin typeface="Times New Roman" pitchFamily="18" charset="0"/>
              <a:cs typeface="Times New Roman" pitchFamily="18" charset="0"/>
            </a:endParaRPr>
          </a:p>
        </p:txBody>
      </p:sp>
      <p:sp>
        <p:nvSpPr>
          <p:cNvPr id="3" name="TextBox 2"/>
          <p:cNvSpPr txBox="1"/>
          <p:nvPr/>
        </p:nvSpPr>
        <p:spPr>
          <a:xfrm>
            <a:off x="500034" y="1164134"/>
            <a:ext cx="8143932" cy="5693866"/>
          </a:xfrm>
          <a:prstGeom prst="rect">
            <a:avLst/>
          </a:prstGeom>
          <a:noFill/>
        </p:spPr>
        <p:txBody>
          <a:bodyPr wrap="square" rtlCol="0">
            <a:spAutoFit/>
          </a:bodyPr>
          <a:lstStyle/>
          <a:p>
            <a:pPr fontAlgn="base"/>
            <a:r>
              <a:rPr lang="en-IN" b="1" dirty="0" smtClean="0">
                <a:latin typeface="Times New Roman" pitchFamily="18" charset="0"/>
                <a:cs typeface="Times New Roman" pitchFamily="18" charset="0"/>
              </a:rPr>
              <a:t>Act 1</a:t>
            </a:r>
          </a:p>
          <a:p>
            <a:pPr fontAlgn="base"/>
            <a:r>
              <a:rPr lang="en-IN" dirty="0" smtClean="0">
                <a:latin typeface="Times New Roman" pitchFamily="18" charset="0"/>
                <a:cs typeface="Times New Roman" pitchFamily="18" charset="0"/>
              </a:rPr>
              <a:t>The play opens with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and his servant,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discussing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fortune. For the past few months,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has been tricking his greedy business partners, called legacy-hunters, into thinking he will die soon. Without a wife or child to inherit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estate, the three wealthy businessmen, </a:t>
            </a:r>
            <a:r>
              <a:rPr lang="en-IN" dirty="0" err="1" smtClean="0">
                <a:latin typeface="Times New Roman" pitchFamily="18" charset="0"/>
                <a:cs typeface="Times New Roman" pitchFamily="18" charset="0"/>
              </a:rPr>
              <a:t>Voltore</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Corbaccio</a:t>
            </a:r>
            <a:r>
              <a:rPr lang="en-IN" dirty="0" smtClean="0">
                <a:latin typeface="Times New Roman" pitchFamily="18" charset="0"/>
                <a:cs typeface="Times New Roman" pitchFamily="18" charset="0"/>
              </a:rPr>
              <a:t>, and </a:t>
            </a:r>
            <a:r>
              <a:rPr lang="en-IN" dirty="0" err="1" smtClean="0">
                <a:latin typeface="Times New Roman" pitchFamily="18" charset="0"/>
                <a:cs typeface="Times New Roman" pitchFamily="18" charset="0"/>
              </a:rPr>
              <a:t>Corvino</a:t>
            </a:r>
            <a:r>
              <a:rPr lang="en-IN" dirty="0" smtClean="0">
                <a:latin typeface="Times New Roman" pitchFamily="18" charset="0"/>
                <a:cs typeface="Times New Roman" pitchFamily="18" charset="0"/>
              </a:rPr>
              <a:t>, visit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sickbed with lavish gifts, each one convinced he will be named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heir.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convinces </a:t>
            </a:r>
            <a:r>
              <a:rPr lang="en-IN" dirty="0" err="1" smtClean="0">
                <a:latin typeface="Times New Roman" pitchFamily="18" charset="0"/>
                <a:cs typeface="Times New Roman" pitchFamily="18" charset="0"/>
              </a:rPr>
              <a:t>Corbaccio</a:t>
            </a:r>
            <a:r>
              <a:rPr lang="en-IN" dirty="0" smtClean="0">
                <a:latin typeface="Times New Roman" pitchFamily="18" charset="0"/>
                <a:cs typeface="Times New Roman" pitchFamily="18" charset="0"/>
              </a:rPr>
              <a:t> to disinherit his own son, naming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his heir, in the hopes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will return the favour.</a:t>
            </a:r>
            <a:r>
              <a:rPr lang="en-IN" b="1" dirty="0" smtClean="0"/>
              <a:t> </a:t>
            </a:r>
          </a:p>
          <a:p>
            <a:pPr fontAlgn="base"/>
            <a:endParaRPr lang="en-IN" b="1" dirty="0" smtClean="0"/>
          </a:p>
          <a:p>
            <a:pPr fontAlgn="base"/>
            <a:r>
              <a:rPr lang="en-IN" b="1" dirty="0" smtClean="0">
                <a:latin typeface="Times New Roman" pitchFamily="18" charset="0"/>
                <a:cs typeface="Times New Roman" pitchFamily="18" charset="0"/>
              </a:rPr>
              <a:t>Act 2</a:t>
            </a:r>
          </a:p>
          <a:p>
            <a:pPr fontAlgn="base"/>
            <a:r>
              <a:rPr lang="en-IN" dirty="0" smtClean="0">
                <a:latin typeface="Times New Roman" pitchFamily="18" charset="0"/>
                <a:cs typeface="Times New Roman" pitchFamily="18" charset="0"/>
              </a:rPr>
              <a:t>When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makes an off-hand comment about the beauty of </a:t>
            </a:r>
            <a:r>
              <a:rPr lang="en-IN" dirty="0" err="1" smtClean="0">
                <a:latin typeface="Times New Roman" pitchFamily="18" charset="0"/>
                <a:cs typeface="Times New Roman" pitchFamily="18" charset="0"/>
              </a:rPr>
              <a:t>Corvino's</a:t>
            </a:r>
            <a:r>
              <a:rPr lang="en-IN" dirty="0" smtClean="0">
                <a:latin typeface="Times New Roman" pitchFamily="18" charset="0"/>
                <a:cs typeface="Times New Roman" pitchFamily="18" charset="0"/>
              </a:rPr>
              <a:t> wife, Celia, whom he keeps locked in a tower,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desires to see her. Dressed as a travelling medicine man,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delivers a lengthy speech about his powerful elixir beneath Celia's window. She drops her handkerchief, which signals she would like to make a purchase. This infuriates </a:t>
            </a:r>
            <a:r>
              <a:rPr lang="en-IN" dirty="0" err="1" smtClean="0">
                <a:latin typeface="Times New Roman" pitchFamily="18" charset="0"/>
                <a:cs typeface="Times New Roman" pitchFamily="18" charset="0"/>
              </a:rPr>
              <a:t>Corvino</a:t>
            </a:r>
            <a:r>
              <a:rPr lang="en-IN" dirty="0" smtClean="0">
                <a:latin typeface="Times New Roman" pitchFamily="18" charset="0"/>
                <a:cs typeface="Times New Roman" pitchFamily="18" charset="0"/>
              </a:rPr>
              <a:t>, and he threatens to kill her. Back home,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claims to be in love with Celia and wants nothing more than to sleep with her.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convinces </a:t>
            </a:r>
            <a:r>
              <a:rPr lang="en-IN" dirty="0" err="1" smtClean="0">
                <a:latin typeface="Times New Roman" pitchFamily="18" charset="0"/>
                <a:cs typeface="Times New Roman" pitchFamily="18" charset="0"/>
              </a:rPr>
              <a:t>Corvino</a:t>
            </a:r>
            <a:r>
              <a:rPr lang="en-IN" dirty="0" smtClean="0">
                <a:latin typeface="Times New Roman" pitchFamily="18" charset="0"/>
                <a:cs typeface="Times New Roman" pitchFamily="18" charset="0"/>
              </a:rPr>
              <a:t> sleeping with Celia would restore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health and ensure he be named heir.</a:t>
            </a:r>
          </a:p>
          <a:p>
            <a:pPr fontAlgn="base"/>
            <a:endParaRPr lang="en-IN" sz="2000" dirty="0" smtClean="0">
              <a:latin typeface="Times New Roman" pitchFamily="18" charset="0"/>
              <a:cs typeface="Times New Roman" pitchFamily="18" charset="0"/>
            </a:endParaRPr>
          </a:p>
          <a:p>
            <a:pPr fontAlgn="base"/>
            <a:endParaRPr lang="en-IN"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1428736"/>
            <a:ext cx="8143932" cy="4247317"/>
          </a:xfrm>
          <a:prstGeom prst="rect">
            <a:avLst/>
          </a:prstGeom>
          <a:noFill/>
        </p:spPr>
        <p:txBody>
          <a:bodyPr wrap="square" rtlCol="0">
            <a:spAutoFit/>
          </a:bodyPr>
          <a:lstStyle/>
          <a:p>
            <a:pPr fontAlgn="base"/>
            <a:r>
              <a:rPr lang="en-IN" b="1" dirty="0" smtClean="0">
                <a:latin typeface="Times New Roman" pitchFamily="18" charset="0"/>
                <a:cs typeface="Times New Roman" pitchFamily="18" charset="0"/>
              </a:rPr>
              <a:t>Act 3</a:t>
            </a:r>
          </a:p>
          <a:p>
            <a:pPr fontAlgn="base"/>
            <a:r>
              <a:rPr lang="en-IN" dirty="0" smtClean="0">
                <a:latin typeface="Times New Roman" pitchFamily="18" charset="0"/>
                <a:cs typeface="Times New Roman" pitchFamily="18" charset="0"/>
              </a:rPr>
              <a:t>Ignoring Celia's adamant refusal, </a:t>
            </a:r>
            <a:r>
              <a:rPr lang="en-IN" dirty="0" err="1" smtClean="0">
                <a:latin typeface="Times New Roman" pitchFamily="18" charset="0"/>
                <a:cs typeface="Times New Roman" pitchFamily="18" charset="0"/>
              </a:rPr>
              <a:t>Corvino</a:t>
            </a:r>
            <a:r>
              <a:rPr lang="en-IN" dirty="0" smtClean="0">
                <a:latin typeface="Times New Roman" pitchFamily="18" charset="0"/>
                <a:cs typeface="Times New Roman" pitchFamily="18" charset="0"/>
              </a:rPr>
              <a:t> drags his wife to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bed and threatens to kill her if she refuses to sleep with him. At the same time, </a:t>
            </a:r>
            <a:r>
              <a:rPr lang="en-IN" dirty="0" err="1" smtClean="0">
                <a:latin typeface="Times New Roman" pitchFamily="18" charset="0"/>
                <a:cs typeface="Times New Roman" pitchFamily="18" charset="0"/>
              </a:rPr>
              <a:t>Corbaccio's</a:t>
            </a:r>
            <a:r>
              <a:rPr lang="en-IN" dirty="0" smtClean="0">
                <a:latin typeface="Times New Roman" pitchFamily="18" charset="0"/>
                <a:cs typeface="Times New Roman" pitchFamily="18" charset="0"/>
              </a:rPr>
              <a:t> son </a:t>
            </a:r>
            <a:r>
              <a:rPr lang="en-IN" dirty="0" err="1" smtClean="0">
                <a:latin typeface="Times New Roman" pitchFamily="18" charset="0"/>
                <a:cs typeface="Times New Roman" pitchFamily="18" charset="0"/>
              </a:rPr>
              <a:t>Bonario</a:t>
            </a:r>
            <a:r>
              <a:rPr lang="en-IN" dirty="0" smtClean="0">
                <a:latin typeface="Times New Roman" pitchFamily="18" charset="0"/>
                <a:cs typeface="Times New Roman" pitchFamily="18" charset="0"/>
              </a:rPr>
              <a:t> arrives, demanding to know why he has been disinherited.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tells him to hide in the cupboard until his father arrives, during which time everything will be made clear.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attempts to seduce Celia into his bed, but when she refuses, he tries to rape her. </a:t>
            </a:r>
            <a:r>
              <a:rPr lang="en-IN" dirty="0" err="1" smtClean="0">
                <a:latin typeface="Times New Roman" pitchFamily="18" charset="0"/>
                <a:cs typeface="Times New Roman" pitchFamily="18" charset="0"/>
              </a:rPr>
              <a:t>Bonario</a:t>
            </a:r>
            <a:r>
              <a:rPr lang="en-IN" dirty="0" smtClean="0">
                <a:latin typeface="Times New Roman" pitchFamily="18" charset="0"/>
                <a:cs typeface="Times New Roman" pitchFamily="18" charset="0"/>
              </a:rPr>
              <a:t> intercedes, saving Celia and discovering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virile health.</a:t>
            </a:r>
          </a:p>
          <a:p>
            <a:pPr fontAlgn="base"/>
            <a:endParaRPr lang="en-IN" dirty="0" smtClean="0">
              <a:latin typeface="Times New Roman" pitchFamily="18" charset="0"/>
              <a:cs typeface="Times New Roman" pitchFamily="18" charset="0"/>
            </a:endParaRPr>
          </a:p>
          <a:p>
            <a:pPr fontAlgn="base"/>
            <a:endParaRPr lang="en-IN" dirty="0" smtClean="0">
              <a:latin typeface="Times New Roman" pitchFamily="18" charset="0"/>
              <a:cs typeface="Times New Roman" pitchFamily="18" charset="0"/>
            </a:endParaRPr>
          </a:p>
          <a:p>
            <a:pPr fontAlgn="base"/>
            <a:r>
              <a:rPr lang="en-IN" b="1" dirty="0" smtClean="0">
                <a:latin typeface="Times New Roman" pitchFamily="18" charset="0"/>
                <a:cs typeface="Times New Roman" pitchFamily="18" charset="0"/>
              </a:rPr>
              <a:t>Act 4</a:t>
            </a:r>
          </a:p>
          <a:p>
            <a:pPr fontAlgn="base"/>
            <a:r>
              <a:rPr lang="en-IN" dirty="0" smtClean="0">
                <a:latin typeface="Times New Roman" pitchFamily="18" charset="0"/>
                <a:cs typeface="Times New Roman" pitchFamily="18" charset="0"/>
              </a:rPr>
              <a:t>At the courthouse, </a:t>
            </a:r>
            <a:r>
              <a:rPr lang="en-IN" dirty="0" err="1" smtClean="0">
                <a:latin typeface="Times New Roman" pitchFamily="18" charset="0"/>
                <a:cs typeface="Times New Roman" pitchFamily="18" charset="0"/>
              </a:rPr>
              <a:t>Voltore</a:t>
            </a:r>
            <a:r>
              <a:rPr lang="en-IN" dirty="0" smtClean="0">
                <a:latin typeface="Times New Roman" pitchFamily="18" charset="0"/>
                <a:cs typeface="Times New Roman" pitchFamily="18" charset="0"/>
              </a:rPr>
              <a:t> gives an impassioned speech claiming </a:t>
            </a:r>
            <a:r>
              <a:rPr lang="en-IN" dirty="0" err="1" smtClean="0">
                <a:latin typeface="Times New Roman" pitchFamily="18" charset="0"/>
                <a:cs typeface="Times New Roman" pitchFamily="18" charset="0"/>
              </a:rPr>
              <a:t>Bonario</a:t>
            </a:r>
            <a:r>
              <a:rPr lang="en-IN" dirty="0" smtClean="0">
                <a:latin typeface="Times New Roman" pitchFamily="18" charset="0"/>
                <a:cs typeface="Times New Roman" pitchFamily="18" charset="0"/>
              </a:rPr>
              <a:t> and Celia were having an affair and plotted to steal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fortune. The court finds </a:t>
            </a:r>
            <a:r>
              <a:rPr lang="en-IN" dirty="0" err="1" smtClean="0">
                <a:latin typeface="Times New Roman" pitchFamily="18" charset="0"/>
                <a:cs typeface="Times New Roman" pitchFamily="18" charset="0"/>
              </a:rPr>
              <a:t>Bonario</a:t>
            </a:r>
            <a:r>
              <a:rPr lang="en-IN" dirty="0" smtClean="0">
                <a:latin typeface="Times New Roman" pitchFamily="18" charset="0"/>
                <a:cs typeface="Times New Roman" pitchFamily="18" charset="0"/>
              </a:rPr>
              <a:t> and Celia guilty, while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and the legacy-hunters are released.</a:t>
            </a:r>
          </a:p>
          <a:p>
            <a:pPr fontAlgn="base"/>
            <a:endParaRPr lang="en-IN"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928670"/>
            <a:ext cx="8143932" cy="4801314"/>
          </a:xfrm>
          <a:prstGeom prst="rect">
            <a:avLst/>
          </a:prstGeom>
          <a:noFill/>
        </p:spPr>
        <p:txBody>
          <a:bodyPr wrap="square" rtlCol="0">
            <a:spAutoFit/>
          </a:bodyPr>
          <a:lstStyle/>
          <a:p>
            <a:pPr fontAlgn="base"/>
            <a:r>
              <a:rPr lang="en-IN" b="1" dirty="0" smtClean="0">
                <a:latin typeface="Times New Roman" pitchFamily="18" charset="0"/>
                <a:cs typeface="Times New Roman" pitchFamily="18" charset="0"/>
              </a:rPr>
              <a:t>Act 5</a:t>
            </a:r>
          </a:p>
          <a:p>
            <a:pPr fontAlgn="base"/>
            <a:endParaRPr lang="en-IN" b="1" dirty="0" smtClean="0">
              <a:latin typeface="Times New Roman" pitchFamily="18" charset="0"/>
              <a:cs typeface="Times New Roman" pitchFamily="18" charset="0"/>
            </a:endParaRPr>
          </a:p>
          <a:p>
            <a:pPr fontAlgn="base"/>
            <a:r>
              <a:rPr lang="en-IN" dirty="0" smtClean="0">
                <a:latin typeface="Times New Roman" pitchFamily="18" charset="0"/>
                <a:cs typeface="Times New Roman" pitchFamily="18" charset="0"/>
              </a:rPr>
              <a:t>Rather than appreciate his narrow escape from prison,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concocts a new plan, in which he fakes his death and, in disguise, watches the legacy-hunters' shocked reactions upon learning that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has been named heir.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delivers the news, and a disguised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delights in harassing and goading the devastated legacy-hunters.</a:t>
            </a:r>
          </a:p>
          <a:p>
            <a:pPr fontAlgn="base"/>
            <a:r>
              <a:rPr lang="en-IN" dirty="0" smtClean="0">
                <a:latin typeface="Times New Roman" pitchFamily="18" charset="0"/>
                <a:cs typeface="Times New Roman" pitchFamily="18" charset="0"/>
              </a:rPr>
              <a:t>Everyone reassembles at the courthouse to hear </a:t>
            </a:r>
            <a:r>
              <a:rPr lang="en-IN" dirty="0" err="1" smtClean="0">
                <a:latin typeface="Times New Roman" pitchFamily="18" charset="0"/>
                <a:cs typeface="Times New Roman" pitchFamily="18" charset="0"/>
              </a:rPr>
              <a:t>Bonario</a:t>
            </a:r>
            <a:r>
              <a:rPr lang="en-IN" dirty="0" smtClean="0">
                <a:latin typeface="Times New Roman" pitchFamily="18" charset="0"/>
                <a:cs typeface="Times New Roman" pitchFamily="18" charset="0"/>
              </a:rPr>
              <a:t> and Celia's sentence. Overwhelmed by guilt and disappointment, </a:t>
            </a:r>
            <a:r>
              <a:rPr lang="en-IN" dirty="0" err="1" smtClean="0">
                <a:latin typeface="Times New Roman" pitchFamily="18" charset="0"/>
                <a:cs typeface="Times New Roman" pitchFamily="18" charset="0"/>
              </a:rPr>
              <a:t>Voltore</a:t>
            </a:r>
            <a:r>
              <a:rPr lang="en-IN" dirty="0" smtClean="0">
                <a:latin typeface="Times New Roman" pitchFamily="18" charset="0"/>
                <a:cs typeface="Times New Roman" pitchFamily="18" charset="0"/>
              </a:rPr>
              <a:t> attempts to tell the court the truth, but a still-disguised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tells him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is still alive. The faked death, he claims, was a test of </a:t>
            </a:r>
            <a:r>
              <a:rPr lang="en-IN" dirty="0" err="1" smtClean="0">
                <a:latin typeface="Times New Roman" pitchFamily="18" charset="0"/>
                <a:cs typeface="Times New Roman" pitchFamily="18" charset="0"/>
              </a:rPr>
              <a:t>Voltore's</a:t>
            </a:r>
            <a:r>
              <a:rPr lang="en-IN" dirty="0" smtClean="0">
                <a:latin typeface="Times New Roman" pitchFamily="18" charset="0"/>
                <a:cs typeface="Times New Roman" pitchFamily="18" charset="0"/>
              </a:rPr>
              <a:t> loyalty. Panicked that he might lose his chance of being named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heir, </a:t>
            </a:r>
            <a:r>
              <a:rPr lang="en-IN" dirty="0" err="1" smtClean="0">
                <a:latin typeface="Times New Roman" pitchFamily="18" charset="0"/>
                <a:cs typeface="Times New Roman" pitchFamily="18" charset="0"/>
              </a:rPr>
              <a:t>Voltore</a:t>
            </a:r>
            <a:r>
              <a:rPr lang="en-IN" dirty="0" smtClean="0">
                <a:latin typeface="Times New Roman" pitchFamily="18" charset="0"/>
                <a:cs typeface="Times New Roman" pitchFamily="18" charset="0"/>
              </a:rPr>
              <a:t> collapses to the ground and pretends to be possessed.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sensing an opportunity to claim </a:t>
            </a:r>
            <a:r>
              <a:rPr lang="en-IN" dirty="0" err="1" smtClean="0">
                <a:latin typeface="Times New Roman" pitchFamily="18" charset="0"/>
                <a:cs typeface="Times New Roman" pitchFamily="18" charset="0"/>
              </a:rPr>
              <a:t>Volpone's</a:t>
            </a:r>
            <a:r>
              <a:rPr lang="en-IN" dirty="0" smtClean="0">
                <a:latin typeface="Times New Roman" pitchFamily="18" charset="0"/>
                <a:cs typeface="Times New Roman" pitchFamily="18" charset="0"/>
              </a:rPr>
              <a:t> fortune as his own, continues the ruse that he has been named heir. Suddenly realizing he might lose everything,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removes his disguise and tells the court the truth. They strip </a:t>
            </a:r>
            <a:r>
              <a:rPr lang="en-IN" dirty="0" err="1" smtClean="0">
                <a:latin typeface="Times New Roman" pitchFamily="18" charset="0"/>
                <a:cs typeface="Times New Roman" pitchFamily="18" charset="0"/>
              </a:rPr>
              <a:t>Volpone</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Corbaccio</a:t>
            </a:r>
            <a:r>
              <a:rPr lang="en-IN" dirty="0" smtClean="0">
                <a:latin typeface="Times New Roman" pitchFamily="18" charset="0"/>
                <a:cs typeface="Times New Roman" pitchFamily="18" charset="0"/>
              </a:rPr>
              <a:t>, </a:t>
            </a:r>
            <a:r>
              <a:rPr lang="en-IN" dirty="0" err="1" smtClean="0">
                <a:latin typeface="Times New Roman" pitchFamily="18" charset="0"/>
                <a:cs typeface="Times New Roman" pitchFamily="18" charset="0"/>
              </a:rPr>
              <a:t>Corvino</a:t>
            </a:r>
            <a:r>
              <a:rPr lang="en-IN" dirty="0" smtClean="0">
                <a:latin typeface="Times New Roman" pitchFamily="18" charset="0"/>
                <a:cs typeface="Times New Roman" pitchFamily="18" charset="0"/>
              </a:rPr>
              <a:t>, and </a:t>
            </a:r>
            <a:r>
              <a:rPr lang="en-IN" dirty="0" err="1" smtClean="0">
                <a:latin typeface="Times New Roman" pitchFamily="18" charset="0"/>
                <a:cs typeface="Times New Roman" pitchFamily="18" charset="0"/>
              </a:rPr>
              <a:t>Voltore</a:t>
            </a:r>
            <a:r>
              <a:rPr lang="en-IN" dirty="0" smtClean="0">
                <a:latin typeface="Times New Roman" pitchFamily="18" charset="0"/>
                <a:cs typeface="Times New Roman" pitchFamily="18" charset="0"/>
              </a:rPr>
              <a:t> of their fortunes in addition to other harsh punishments. </a:t>
            </a:r>
            <a:r>
              <a:rPr lang="en-IN" dirty="0" err="1" smtClean="0">
                <a:latin typeface="Times New Roman" pitchFamily="18" charset="0"/>
                <a:cs typeface="Times New Roman" pitchFamily="18" charset="0"/>
              </a:rPr>
              <a:t>Bonario</a:t>
            </a:r>
            <a:r>
              <a:rPr lang="en-IN" dirty="0" smtClean="0">
                <a:latin typeface="Times New Roman" pitchFamily="18" charset="0"/>
                <a:cs typeface="Times New Roman" pitchFamily="18" charset="0"/>
              </a:rPr>
              <a:t> and Celia are set free, and </a:t>
            </a:r>
            <a:r>
              <a:rPr lang="en-IN" dirty="0" err="1" smtClean="0">
                <a:latin typeface="Times New Roman" pitchFamily="18" charset="0"/>
                <a:cs typeface="Times New Roman" pitchFamily="18" charset="0"/>
              </a:rPr>
              <a:t>Mosca</a:t>
            </a:r>
            <a:r>
              <a:rPr lang="en-IN" dirty="0" smtClean="0">
                <a:latin typeface="Times New Roman" pitchFamily="18" charset="0"/>
                <a:cs typeface="Times New Roman" pitchFamily="18" charset="0"/>
              </a:rPr>
              <a:t> is imprisoned and sent to the galleys.</a:t>
            </a:r>
            <a:endParaRPr lang="en-IN"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868" y="428604"/>
            <a:ext cx="214314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Themes </a:t>
            </a:r>
            <a:endParaRPr lang="en-IN" sz="4000" dirty="0">
              <a:latin typeface="Times New Roman" pitchFamily="18" charset="0"/>
              <a:cs typeface="Times New Roman" pitchFamily="18" charset="0"/>
            </a:endParaRPr>
          </a:p>
        </p:txBody>
      </p:sp>
      <p:sp>
        <p:nvSpPr>
          <p:cNvPr id="3" name="TextBox 2"/>
          <p:cNvSpPr txBox="1"/>
          <p:nvPr/>
        </p:nvSpPr>
        <p:spPr>
          <a:xfrm>
            <a:off x="571472" y="2428868"/>
            <a:ext cx="8001056" cy="2246769"/>
          </a:xfrm>
          <a:prstGeom prst="rect">
            <a:avLst/>
          </a:prstGeom>
          <a:noFill/>
        </p:spPr>
        <p:txBody>
          <a:bodyPr wrap="square" rtlCol="0">
            <a:spAutoFit/>
          </a:bodyPr>
          <a:lstStyle/>
          <a:p>
            <a:pPr>
              <a:buFont typeface="Arial" pitchFamily="34" charset="0"/>
              <a:buChar char="•"/>
            </a:pPr>
            <a:r>
              <a:rPr lang="en-US" sz="2800" dirty="0" smtClean="0">
                <a:latin typeface="Times New Roman" pitchFamily="18" charset="0"/>
                <a:cs typeface="Times New Roman" pitchFamily="18" charset="0"/>
              </a:rPr>
              <a:t>Greed and Corruption</a:t>
            </a:r>
          </a:p>
          <a:p>
            <a:pPr>
              <a:buFont typeface="Arial" pitchFamily="34" charset="0"/>
              <a:buChar char="•"/>
            </a:pPr>
            <a:r>
              <a:rPr lang="en-US" sz="2800" dirty="0" smtClean="0">
                <a:latin typeface="Times New Roman" pitchFamily="18" charset="0"/>
                <a:cs typeface="Times New Roman" pitchFamily="18" charset="0"/>
              </a:rPr>
              <a:t>Appearance versus Reality</a:t>
            </a:r>
          </a:p>
          <a:p>
            <a:pPr>
              <a:buFont typeface="Arial" pitchFamily="34" charset="0"/>
              <a:buChar char="•"/>
            </a:pPr>
            <a:r>
              <a:rPr lang="en-US" sz="2800" dirty="0" smtClean="0">
                <a:latin typeface="Times New Roman" pitchFamily="18" charset="0"/>
                <a:cs typeface="Times New Roman" pitchFamily="18" charset="0"/>
              </a:rPr>
              <a:t>Money </a:t>
            </a:r>
          </a:p>
          <a:p>
            <a:pPr>
              <a:buFont typeface="Arial" pitchFamily="34" charset="0"/>
              <a:buChar char="•"/>
            </a:pPr>
            <a:r>
              <a:rPr lang="en-US" sz="2800" dirty="0" smtClean="0">
                <a:latin typeface="Times New Roman" pitchFamily="18" charset="0"/>
                <a:cs typeface="Times New Roman" pitchFamily="18" charset="0"/>
              </a:rPr>
              <a:t>Gender Roles and Women</a:t>
            </a:r>
          </a:p>
          <a:p>
            <a:pPr>
              <a:buFont typeface="Arial" pitchFamily="34" charset="0"/>
              <a:buChar char="•"/>
            </a:pPr>
            <a:r>
              <a:rPr lang="en-US" sz="2800" dirty="0" smtClean="0">
                <a:latin typeface="Times New Roman" pitchFamily="18" charset="0"/>
                <a:cs typeface="Times New Roman" pitchFamily="18" charset="0"/>
              </a:rPr>
              <a:t>Animal Fable</a:t>
            </a:r>
            <a:endParaRPr lang="en-IN"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14678" y="357166"/>
            <a:ext cx="2928958"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Critical View </a:t>
            </a:r>
            <a:endParaRPr lang="en-IN" sz="4000" dirty="0">
              <a:latin typeface="Times New Roman" pitchFamily="18" charset="0"/>
              <a:cs typeface="Times New Roman" pitchFamily="18" charset="0"/>
            </a:endParaRPr>
          </a:p>
        </p:txBody>
      </p:sp>
      <p:sp>
        <p:nvSpPr>
          <p:cNvPr id="4" name="TextBox 3"/>
          <p:cNvSpPr txBox="1"/>
          <p:nvPr/>
        </p:nvSpPr>
        <p:spPr>
          <a:xfrm>
            <a:off x="571472" y="1643050"/>
            <a:ext cx="8001056" cy="4401205"/>
          </a:xfrm>
          <a:prstGeom prst="rect">
            <a:avLst/>
          </a:prstGeom>
          <a:noFill/>
        </p:spPr>
        <p:txBody>
          <a:bodyPr wrap="square" rtlCol="0">
            <a:spAutoFit/>
          </a:bodyPr>
          <a:lstStyle/>
          <a:p>
            <a:r>
              <a:rPr lang="en-IN" sz="2000" dirty="0" err="1" smtClean="0">
                <a:latin typeface="Times New Roman" pitchFamily="18" charset="0"/>
                <a:cs typeface="Times New Roman" pitchFamily="18" charset="0"/>
              </a:rPr>
              <a:t>Volpone</a:t>
            </a:r>
            <a:r>
              <a:rPr lang="en-IN" sz="2000" dirty="0" smtClean="0">
                <a:latin typeface="Times New Roman" pitchFamily="18" charset="0"/>
                <a:cs typeface="Times New Roman" pitchFamily="18" charset="0"/>
              </a:rPr>
              <a:t> brilliantly exemplifies Jonson’s unique jungle vision, with its self-contained world composed entirely of predators and prey. His contempt for mercenary motivation and capitalistic enterprise is blistering; the commanding indictment of the vicious habits of the new acquisitive society shows Jonson’s forward leap in terms of intellectual and analytical maturity. The play demonstrates throughout Jonson’s new-found ability to use the grim stuff of human wickedness and weakness, material not of a comic nature in itself, as the basis of satiric comedy. </a:t>
            </a:r>
            <a:r>
              <a:rPr lang="en-IN" sz="2000" dirty="0" err="1" smtClean="0">
                <a:latin typeface="Times New Roman" pitchFamily="18" charset="0"/>
                <a:cs typeface="Times New Roman" pitchFamily="18" charset="0"/>
              </a:rPr>
              <a:t>Obsessional</a:t>
            </a:r>
            <a:r>
              <a:rPr lang="en-IN" sz="2000" dirty="0" smtClean="0">
                <a:latin typeface="Times New Roman" pitchFamily="18" charset="0"/>
                <a:cs typeface="Times New Roman" pitchFamily="18" charset="0"/>
              </a:rPr>
              <a:t> greed, lust, the savage disregard of all other human beings and even eventually of personal survival—these are hardly funny, but Jonson makes them so. Yet never does he diminish the power of his portrayal of these ruthless materialists who embody “Appetite, the universal wolf.”</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                                            —Rosalind Miles, Ben Jonson: His Craft and Art</a:t>
            </a:r>
            <a:endParaRPr lang="en-IN"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158</TotalTime>
  <Words>526</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22</cp:revision>
  <dcterms:created xsi:type="dcterms:W3CDTF">2023-09-29T20:37:08Z</dcterms:created>
  <dcterms:modified xsi:type="dcterms:W3CDTF">2023-10-02T18:00:58Z</dcterms:modified>
</cp:coreProperties>
</file>