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1C6957E-949E-4DC2-ADB3-729723700B76}" type="datetimeFigureOut">
              <a:rPr lang="en-US" smtClean="0"/>
              <a:pPr/>
              <a:t>10/2/2023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6EF9E7B-D93C-49C7-A711-AB349609C06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C6957E-949E-4DC2-ADB3-729723700B76}"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EF9E7B-D93C-49C7-A711-AB349609C0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C6957E-949E-4DC2-ADB3-729723700B76}"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EF9E7B-D93C-49C7-A711-AB349609C0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1C6957E-949E-4DC2-ADB3-729723700B76}" type="datetimeFigureOut">
              <a:rPr lang="en-US" smtClean="0"/>
              <a:pPr/>
              <a:t>10/2/2023</a:t>
            </a:fld>
            <a:endParaRPr lang="en-IN"/>
          </a:p>
        </p:txBody>
      </p:sp>
      <p:sp>
        <p:nvSpPr>
          <p:cNvPr id="9" name="Slide Number Placeholder 8"/>
          <p:cNvSpPr>
            <a:spLocks noGrp="1"/>
          </p:cNvSpPr>
          <p:nvPr>
            <p:ph type="sldNum" sz="quarter" idx="15"/>
          </p:nvPr>
        </p:nvSpPr>
        <p:spPr/>
        <p:txBody>
          <a:bodyPr rtlCol="0"/>
          <a:lstStyle/>
          <a:p>
            <a:fld id="{96EF9E7B-D93C-49C7-A711-AB349609C064}"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1C6957E-949E-4DC2-ADB3-729723700B76}" type="datetimeFigureOut">
              <a:rPr lang="en-US" smtClean="0"/>
              <a:pPr/>
              <a:t>10/2/2023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6EF9E7B-D93C-49C7-A711-AB349609C06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1C6957E-949E-4DC2-ADB3-729723700B76}"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EF9E7B-D93C-49C7-A711-AB349609C064}"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C6957E-949E-4DC2-ADB3-729723700B76}" type="datetimeFigureOut">
              <a:rPr lang="en-US" smtClean="0"/>
              <a:pPr/>
              <a:t>10/2/2023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6EF9E7B-D93C-49C7-A711-AB349609C064}"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1C6957E-949E-4DC2-ADB3-729723700B76}" type="datetimeFigureOut">
              <a:rPr lang="en-US" smtClean="0"/>
              <a:pPr/>
              <a:t>10/2/2023</a:t>
            </a:fld>
            <a:endParaRPr lang="en-IN"/>
          </a:p>
        </p:txBody>
      </p:sp>
      <p:sp>
        <p:nvSpPr>
          <p:cNvPr id="7" name="Slide Number Placeholder 6"/>
          <p:cNvSpPr>
            <a:spLocks noGrp="1"/>
          </p:cNvSpPr>
          <p:nvPr>
            <p:ph type="sldNum" sz="quarter" idx="11"/>
          </p:nvPr>
        </p:nvSpPr>
        <p:spPr/>
        <p:txBody>
          <a:bodyPr rtlCol="0"/>
          <a:lstStyle/>
          <a:p>
            <a:fld id="{96EF9E7B-D93C-49C7-A711-AB349609C064}"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6957E-949E-4DC2-ADB3-729723700B76}"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6EF9E7B-D93C-49C7-A711-AB349609C0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1C6957E-949E-4DC2-ADB3-729723700B76}" type="datetimeFigureOut">
              <a:rPr lang="en-US" smtClean="0"/>
              <a:pPr/>
              <a:t>10/2/2023</a:t>
            </a:fld>
            <a:endParaRPr lang="en-IN"/>
          </a:p>
        </p:txBody>
      </p:sp>
      <p:sp>
        <p:nvSpPr>
          <p:cNvPr id="22" name="Slide Number Placeholder 21"/>
          <p:cNvSpPr>
            <a:spLocks noGrp="1"/>
          </p:cNvSpPr>
          <p:nvPr>
            <p:ph type="sldNum" sz="quarter" idx="15"/>
          </p:nvPr>
        </p:nvSpPr>
        <p:spPr/>
        <p:txBody>
          <a:bodyPr rtlCol="0"/>
          <a:lstStyle/>
          <a:p>
            <a:fld id="{96EF9E7B-D93C-49C7-A711-AB349609C064}"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1C6957E-949E-4DC2-ADB3-729723700B76}" type="datetimeFigureOut">
              <a:rPr lang="en-US" smtClean="0"/>
              <a:pPr/>
              <a:t>10/2/2023</a:t>
            </a:fld>
            <a:endParaRPr lang="en-IN"/>
          </a:p>
        </p:txBody>
      </p:sp>
      <p:sp>
        <p:nvSpPr>
          <p:cNvPr id="18" name="Slide Number Placeholder 17"/>
          <p:cNvSpPr>
            <a:spLocks noGrp="1"/>
          </p:cNvSpPr>
          <p:nvPr>
            <p:ph type="sldNum" sz="quarter" idx="11"/>
          </p:nvPr>
        </p:nvSpPr>
        <p:spPr/>
        <p:txBody>
          <a:bodyPr rtlCol="0"/>
          <a:lstStyle/>
          <a:p>
            <a:fld id="{96EF9E7B-D93C-49C7-A711-AB349609C064}"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1C6957E-949E-4DC2-ADB3-729723700B76}" type="datetimeFigureOut">
              <a:rPr lang="en-US" smtClean="0"/>
              <a:pPr/>
              <a:t>10/2/2023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6EF9E7B-D93C-49C7-A711-AB349609C06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3108" y="428604"/>
            <a:ext cx="4572032" cy="1015663"/>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Phonetics </a:t>
            </a:r>
            <a:endParaRPr lang="en-IN" sz="6000" dirty="0">
              <a:latin typeface="Times New Roman" pitchFamily="18" charset="0"/>
              <a:cs typeface="Times New Roman" pitchFamily="18" charset="0"/>
            </a:endParaRPr>
          </a:p>
        </p:txBody>
      </p:sp>
      <p:sp>
        <p:nvSpPr>
          <p:cNvPr id="5" name="TextBox 4"/>
          <p:cNvSpPr txBox="1"/>
          <p:nvPr/>
        </p:nvSpPr>
        <p:spPr>
          <a:xfrm>
            <a:off x="357158" y="4500570"/>
            <a:ext cx="2428892"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6" name="TextBox 5"/>
          <p:cNvSpPr txBox="1"/>
          <p:nvPr/>
        </p:nvSpPr>
        <p:spPr>
          <a:xfrm>
            <a:off x="357158" y="4857760"/>
            <a:ext cx="3357586"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918" y="357166"/>
            <a:ext cx="528641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Introduction </a:t>
            </a:r>
            <a:endParaRPr lang="en-IN" sz="4000" dirty="0">
              <a:latin typeface="Times New Roman" pitchFamily="18" charset="0"/>
              <a:cs typeface="Times New Roman" pitchFamily="18" charset="0"/>
            </a:endParaRPr>
          </a:p>
        </p:txBody>
      </p:sp>
      <p:sp>
        <p:nvSpPr>
          <p:cNvPr id="3" name="TextBox 2"/>
          <p:cNvSpPr txBox="1"/>
          <p:nvPr/>
        </p:nvSpPr>
        <p:spPr>
          <a:xfrm>
            <a:off x="571472" y="2143116"/>
            <a:ext cx="8001056" cy="3539430"/>
          </a:xfrm>
          <a:prstGeom prst="rect">
            <a:avLst/>
          </a:prstGeom>
          <a:noFill/>
        </p:spPr>
        <p:txBody>
          <a:bodyPr wrap="square" rtlCol="0">
            <a:spAutoFit/>
          </a:bodyPr>
          <a:lstStyle/>
          <a:p>
            <a:r>
              <a:rPr lang="en-IN" sz="2800" b="1" dirty="0">
                <a:latin typeface="Times New Roman" pitchFamily="18" charset="0"/>
                <a:cs typeface="Times New Roman" pitchFamily="18" charset="0"/>
              </a:rPr>
              <a:t>phonetics</a:t>
            </a:r>
            <a:r>
              <a:rPr lang="en-IN" sz="2800" dirty="0">
                <a:latin typeface="Times New Roman" pitchFamily="18" charset="0"/>
                <a:cs typeface="Times New Roman" pitchFamily="18" charset="0"/>
              </a:rPr>
              <a:t>, the study of speech sounds and their physiological production and acoustic qualities. It deals with the configurations of the vocal tract used to produce speech sounds (</a:t>
            </a:r>
            <a:r>
              <a:rPr lang="en-IN" sz="2800" dirty="0" err="1">
                <a:latin typeface="Times New Roman" pitchFamily="18" charset="0"/>
                <a:cs typeface="Times New Roman" pitchFamily="18" charset="0"/>
              </a:rPr>
              <a:t>articulatory</a:t>
            </a:r>
            <a:r>
              <a:rPr lang="en-IN" sz="2800" dirty="0">
                <a:latin typeface="Times New Roman" pitchFamily="18" charset="0"/>
                <a:cs typeface="Times New Roman" pitchFamily="18" charset="0"/>
              </a:rPr>
              <a:t> phonetics), the acoustic properties of speech sounds (acoustic phonetics), and the manner of combining sounds so as to make syllables, words, and sentences (linguistic phonetics).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857916"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Consonants </a:t>
            </a:r>
            <a:endParaRPr lang="en-IN" sz="4000" dirty="0">
              <a:latin typeface="Times New Roman" pitchFamily="18" charset="0"/>
              <a:cs typeface="Times New Roman" pitchFamily="18" charset="0"/>
            </a:endParaRPr>
          </a:p>
        </p:txBody>
      </p:sp>
      <p:sp>
        <p:nvSpPr>
          <p:cNvPr id="3" name="TextBox 2"/>
          <p:cNvSpPr txBox="1"/>
          <p:nvPr/>
        </p:nvSpPr>
        <p:spPr>
          <a:xfrm>
            <a:off x="142844" y="1357298"/>
            <a:ext cx="8786874" cy="4708981"/>
          </a:xfrm>
          <a:prstGeom prst="rect">
            <a:avLst/>
          </a:prstGeom>
          <a:noFill/>
        </p:spPr>
        <p:txBody>
          <a:bodyPr wrap="square" rtlCol="0">
            <a:spAutoFit/>
          </a:bodyPr>
          <a:lstStyle/>
          <a:p>
            <a:r>
              <a:rPr lang="en-IN" sz="2000" b="1" dirty="0">
                <a:latin typeface="Times New Roman" pitchFamily="18" charset="0"/>
                <a:cs typeface="Times New Roman" pitchFamily="18" charset="0"/>
              </a:rPr>
              <a:t>consonant</a:t>
            </a:r>
            <a:r>
              <a:rPr lang="en-IN" sz="2000" dirty="0">
                <a:latin typeface="Times New Roman" pitchFamily="18" charset="0"/>
                <a:cs typeface="Times New Roman" pitchFamily="18" charset="0"/>
              </a:rPr>
              <a:t>, any speech sound, such as that represented by </a:t>
            </a:r>
            <a:r>
              <a:rPr lang="en-IN" sz="2000" i="1" dirty="0">
                <a:latin typeface="Times New Roman" pitchFamily="18" charset="0"/>
                <a:cs typeface="Times New Roman" pitchFamily="18" charset="0"/>
              </a:rPr>
              <a:t>t, g, f,</a:t>
            </a:r>
            <a:r>
              <a:rPr lang="en-IN" sz="2000" dirty="0">
                <a:latin typeface="Times New Roman" pitchFamily="18" charset="0"/>
                <a:cs typeface="Times New Roman" pitchFamily="18" charset="0"/>
              </a:rPr>
              <a:t> or </a:t>
            </a:r>
            <a:r>
              <a:rPr lang="en-IN" sz="2000" i="1" dirty="0">
                <a:latin typeface="Times New Roman" pitchFamily="18" charset="0"/>
                <a:cs typeface="Times New Roman" pitchFamily="18" charset="0"/>
              </a:rPr>
              <a:t>z,</a:t>
            </a:r>
            <a:r>
              <a:rPr lang="en-IN" sz="2000" dirty="0">
                <a:latin typeface="Times New Roman" pitchFamily="18" charset="0"/>
                <a:cs typeface="Times New Roman" pitchFamily="18" charset="0"/>
              </a:rPr>
              <a:t> that is characterized by an articulation with a closure or narrowing of the vocal tract such that a complete or partial blockage of the flow of air is produced. Consonants are usually classified according to place of articulation (the location of the stricture made in the vocal tract, such as dental, bilabial, or velar), the manner of articulation (the way in which the obstruction of the airflow is accomplished, as in stops, fricatives, approximants, trills, taps, and laterals), and the presence or absence of voicing, nasalization, aspiration, or other phonation. For example, the sound for </a:t>
            </a:r>
            <a:r>
              <a:rPr lang="en-IN" sz="2000" i="1" dirty="0">
                <a:latin typeface="Times New Roman" pitchFamily="18" charset="0"/>
                <a:cs typeface="Times New Roman" pitchFamily="18" charset="0"/>
              </a:rPr>
              <a:t>s </a:t>
            </a:r>
            <a:r>
              <a:rPr lang="en-IN" sz="2000" dirty="0">
                <a:latin typeface="Times New Roman" pitchFamily="18" charset="0"/>
                <a:cs typeface="Times New Roman" pitchFamily="18" charset="0"/>
              </a:rPr>
              <a:t>is described as a voiceless alveolar fricative; the sound for </a:t>
            </a:r>
            <a:r>
              <a:rPr lang="en-IN" sz="2000" i="1" dirty="0">
                <a:latin typeface="Times New Roman" pitchFamily="18" charset="0"/>
                <a:cs typeface="Times New Roman" pitchFamily="18" charset="0"/>
              </a:rPr>
              <a:t>m </a:t>
            </a:r>
            <a:r>
              <a:rPr lang="en-IN" sz="2000" dirty="0">
                <a:latin typeface="Times New Roman" pitchFamily="18" charset="0"/>
                <a:cs typeface="Times New Roman" pitchFamily="18" charset="0"/>
              </a:rPr>
              <a:t>is a voiced bilabial nasal stop. Additional classificatory information may indicate whether the airstream powering the production of the consonant is from the lungs (the pulmonary airstream mechanism) or some other airstream mechanism and whether the flow of air is ingressive or </a:t>
            </a:r>
            <a:r>
              <a:rPr lang="en-IN" sz="2000" dirty="0" err="1">
                <a:latin typeface="Times New Roman" pitchFamily="18" charset="0"/>
                <a:cs typeface="Times New Roman" pitchFamily="18" charset="0"/>
              </a:rPr>
              <a:t>egressive</a:t>
            </a:r>
            <a:r>
              <a:rPr lang="en-IN" sz="2000" dirty="0">
                <a:latin typeface="Times New Roman" pitchFamily="18" charset="0"/>
                <a:cs typeface="Times New Roman" pitchFamily="18" charset="0"/>
              </a:rPr>
              <a:t>. The production of consonants may also involve secondary articulations—that is, articulations additional to the place and manner of articulation defining the primary stricture in the vocal 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85728"/>
            <a:ext cx="607223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Vowels</a:t>
            </a:r>
            <a:endParaRPr lang="en-IN" sz="4000" dirty="0">
              <a:latin typeface="Times New Roman" pitchFamily="18" charset="0"/>
              <a:cs typeface="Times New Roman" pitchFamily="18" charset="0"/>
            </a:endParaRPr>
          </a:p>
        </p:txBody>
      </p:sp>
      <p:sp>
        <p:nvSpPr>
          <p:cNvPr id="3" name="TextBox 2"/>
          <p:cNvSpPr txBox="1"/>
          <p:nvPr/>
        </p:nvSpPr>
        <p:spPr>
          <a:xfrm>
            <a:off x="428596" y="1857364"/>
            <a:ext cx="8286808" cy="2554545"/>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vowel</a:t>
            </a:r>
            <a:r>
              <a:rPr lang="en-IN" sz="2000" dirty="0" smtClean="0">
                <a:latin typeface="Times New Roman" pitchFamily="18" charset="0"/>
                <a:cs typeface="Times New Roman" pitchFamily="18" charset="0"/>
              </a:rPr>
              <a:t>, in human speech, sound in which the flow of air from the lungs passes through the mouth, which functions as a resonance chamber, with minimal obstruction and without audible friction; </a:t>
            </a:r>
            <a:r>
              <a:rPr lang="en-IN" sz="2000" i="1" dirty="0" smtClean="0">
                <a:latin typeface="Times New Roman" pitchFamily="18" charset="0"/>
                <a:cs typeface="Times New Roman" pitchFamily="18" charset="0"/>
              </a:rPr>
              <a:t>e.g.,</a:t>
            </a:r>
            <a:r>
              <a:rPr lang="en-IN" sz="2000" dirty="0" smtClean="0">
                <a:latin typeface="Times New Roman" pitchFamily="18" charset="0"/>
                <a:cs typeface="Times New Roman" pitchFamily="18" charset="0"/>
              </a:rPr>
              <a:t> the </a:t>
            </a:r>
            <a:r>
              <a:rPr lang="en-IN" sz="2000" i="1" dirty="0" err="1" smtClean="0">
                <a:latin typeface="Times New Roman" pitchFamily="18" charset="0"/>
                <a:cs typeface="Times New Roman" pitchFamily="18" charset="0"/>
              </a:rPr>
              <a:t>i</a:t>
            </a:r>
            <a:r>
              <a:rPr lang="en-IN" sz="2000" dirty="0" smtClean="0">
                <a:latin typeface="Times New Roman" pitchFamily="18" charset="0"/>
                <a:cs typeface="Times New Roman" pitchFamily="18" charset="0"/>
              </a:rPr>
              <a:t> in “fit,” and the </a:t>
            </a:r>
            <a:r>
              <a:rPr lang="en-IN" sz="2000" i="1" dirty="0" smtClean="0">
                <a:latin typeface="Times New Roman" pitchFamily="18" charset="0"/>
                <a:cs typeface="Times New Roman" pitchFamily="18" charset="0"/>
              </a:rPr>
              <a:t>a</a:t>
            </a:r>
            <a:r>
              <a:rPr lang="en-IN" sz="2000" dirty="0" smtClean="0">
                <a:latin typeface="Times New Roman" pitchFamily="18" charset="0"/>
                <a:cs typeface="Times New Roman" pitchFamily="18" charset="0"/>
              </a:rPr>
              <a:t> in “pack.” Although usually produced with vibrating vocal cords, vowels may be pronounced without such vibration, resulting in a voiceless, or whispered, sound. From the viewpoint of </a:t>
            </a:r>
            <a:r>
              <a:rPr lang="en-IN" sz="2000" dirty="0" err="1" smtClean="0">
                <a:latin typeface="Times New Roman" pitchFamily="18" charset="0"/>
                <a:cs typeface="Times New Roman" pitchFamily="18" charset="0"/>
              </a:rPr>
              <a:t>articulatory</a:t>
            </a:r>
            <a:r>
              <a:rPr lang="en-IN" sz="2000" dirty="0" smtClean="0">
                <a:latin typeface="Times New Roman" pitchFamily="18" charset="0"/>
                <a:cs typeface="Times New Roman" pitchFamily="18" charset="0"/>
              </a:rPr>
              <a:t> phonetics, vowels are classified according to the position of the tongue and lips and, sometimes, according to whether or not the air is released through the nose.</a:t>
            </a:r>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TotalTime>
  <Words>30</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Oriel</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cp:revision>
  <dcterms:created xsi:type="dcterms:W3CDTF">2023-10-02T15:57:28Z</dcterms:created>
  <dcterms:modified xsi:type="dcterms:W3CDTF">2023-10-02T17:30:16Z</dcterms:modified>
</cp:coreProperties>
</file>