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3300"/>
    <a:srgbClr val="33CCCC"/>
    <a:srgbClr val="FF0066"/>
    <a:srgbClr val="66FF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D8F34B1-6C5E-44A6-A865-8E46952CBCBC}"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798D07-EDF6-457C-9D84-6E4F1A30AF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D8F34B1-6C5E-44A6-A865-8E46952CBCBC}"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D8F34B1-6C5E-44A6-A865-8E46952CBCBC}"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F34B1-6C5E-44A6-A865-8E46952CBCBC}"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4798D07-EDF6-457C-9D84-6E4F1A30AF9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8F34B1-6C5E-44A6-A865-8E46952CBCBC}"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798D07-EDF6-457C-9D84-6E4F1A30AF9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8077200" cy="2819400"/>
          </a:xfrm>
        </p:spPr>
        <p:txBody>
          <a:bodyPr>
            <a:noAutofit/>
          </a:bodyPr>
          <a:lstStyle/>
          <a:p>
            <a:pPr algn="ctr"/>
            <a:r>
              <a:rPr lang="en-US" sz="8000" i="1" dirty="0">
                <a:latin typeface="Algerian" pitchFamily="82" charset="0"/>
              </a:rPr>
              <a:t>MULTINATIONAL CORPORATION</a:t>
            </a:r>
          </a:p>
        </p:txBody>
      </p:sp>
      <p:sp>
        <p:nvSpPr>
          <p:cNvPr id="3" name="Subtitle 2"/>
          <p:cNvSpPr>
            <a:spLocks noGrp="1"/>
          </p:cNvSpPr>
          <p:nvPr>
            <p:ph type="subTitle" idx="1"/>
          </p:nvPr>
        </p:nvSpPr>
        <p:spPr>
          <a:xfrm>
            <a:off x="2971800" y="4038600"/>
            <a:ext cx="5638800" cy="2209800"/>
          </a:xfrm>
        </p:spPr>
        <p:txBody>
          <a:bodyPr>
            <a:normAutofit fontScale="85000" lnSpcReduction="20000"/>
          </a:bodyPr>
          <a:lstStyle/>
          <a:p>
            <a:pPr algn="ctr"/>
            <a:r>
              <a:rPr lang="en-US" sz="4000" dirty="0">
                <a:solidFill>
                  <a:srgbClr val="C00000"/>
                </a:solidFill>
              </a:rPr>
              <a:t>Dr. </a:t>
            </a:r>
            <a:r>
              <a:rPr lang="en-US" sz="4000" dirty="0" err="1">
                <a:solidFill>
                  <a:srgbClr val="C00000"/>
                </a:solidFill>
              </a:rPr>
              <a:t>Srinibash</a:t>
            </a:r>
            <a:r>
              <a:rPr lang="en-US" sz="4000" dirty="0">
                <a:solidFill>
                  <a:srgbClr val="C00000"/>
                </a:solidFill>
              </a:rPr>
              <a:t> Dash</a:t>
            </a:r>
          </a:p>
          <a:p>
            <a:pPr algn="ctr"/>
            <a:r>
              <a:rPr lang="en-US" sz="4000" dirty="0">
                <a:solidFill>
                  <a:srgbClr val="C00000"/>
                </a:solidFill>
              </a:rPr>
              <a:t>Associate Professor &amp; Head</a:t>
            </a:r>
          </a:p>
          <a:p>
            <a:pPr algn="ctr"/>
            <a:r>
              <a:rPr lang="en-US" sz="4000" dirty="0">
                <a:solidFill>
                  <a:srgbClr val="C00000"/>
                </a:solidFill>
              </a:rPr>
              <a:t>School of Management</a:t>
            </a:r>
          </a:p>
          <a:p>
            <a:pPr algn="ctr"/>
            <a:r>
              <a:rPr lang="en-US" sz="4000">
                <a:solidFill>
                  <a:srgbClr val="C00000"/>
                </a:solidFill>
              </a:rPr>
              <a:t>GMU, SBP</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sz="6000" b="1" i="1" dirty="0">
                <a:solidFill>
                  <a:schemeClr val="accent2">
                    <a:lumMod val="75000"/>
                  </a:schemeClr>
                </a:solidFill>
                <a:latin typeface="Algerian" pitchFamily="82" charset="0"/>
              </a:rPr>
              <a:t>ADVANTAGES OF MNC</a:t>
            </a:r>
          </a:p>
        </p:txBody>
      </p:sp>
      <p:sp>
        <p:nvSpPr>
          <p:cNvPr id="3" name="Content Placeholder 2"/>
          <p:cNvSpPr>
            <a:spLocks noGrp="1"/>
          </p:cNvSpPr>
          <p:nvPr>
            <p:ph idx="1"/>
          </p:nvPr>
        </p:nvSpPr>
        <p:spPr>
          <a:xfrm>
            <a:off x="533400" y="1447800"/>
            <a:ext cx="8229600" cy="5257800"/>
          </a:xfrm>
        </p:spPr>
        <p:txBody>
          <a:bodyPr>
            <a:normAutofit/>
          </a:bodyPr>
          <a:lstStyle/>
          <a:p>
            <a:pPr marL="514350" indent="-514350">
              <a:buFont typeface="+mj-lt"/>
              <a:buAutoNum type="arabicPeriod"/>
            </a:pPr>
            <a:r>
              <a:rPr lang="en-US" dirty="0"/>
              <a:t>It have became vehicle of technology to the developing countries .</a:t>
            </a:r>
          </a:p>
          <a:p>
            <a:pPr marL="514350" indent="-514350">
              <a:buFont typeface="+mj-lt"/>
              <a:buAutoNum type="arabicPeriod"/>
            </a:pPr>
            <a:endParaRPr lang="en-US" dirty="0"/>
          </a:p>
          <a:p>
            <a:pPr marL="514350" indent="-514350">
              <a:buFont typeface="+mj-lt"/>
              <a:buAutoNum type="arabicPeriod"/>
            </a:pPr>
            <a:r>
              <a:rPr lang="en-US" dirty="0"/>
              <a:t>Greater  employment and career opportunities are provided by the multinational companies.</a:t>
            </a:r>
          </a:p>
          <a:p>
            <a:pPr marL="514350" indent="-514350">
              <a:buFont typeface="+mj-lt"/>
              <a:buAutoNum type="arabicPeriod"/>
            </a:pPr>
            <a:endParaRPr lang="en-US" dirty="0"/>
          </a:p>
          <a:p>
            <a:pPr marL="514350" indent="-514350">
              <a:buFont typeface="+mj-lt"/>
              <a:buAutoNum type="arabicPeriod"/>
            </a:pPr>
            <a:r>
              <a:rPr lang="en-US" dirty="0"/>
              <a:t>Variety of goods and services produced for local customers .</a:t>
            </a:r>
          </a:p>
          <a:p>
            <a:pPr marL="514350" indent="-514350">
              <a:buFont typeface="+mj-lt"/>
              <a:buAutoNum type="arabicPeriod"/>
            </a:pPr>
            <a:endParaRPr lang="en-US" dirty="0"/>
          </a:p>
          <a:p>
            <a:pPr marL="514350" indent="-514350">
              <a:buFont typeface="+mj-lt"/>
              <a:buAutoNum type="arabicPeriod"/>
            </a:pPr>
            <a:r>
              <a:rPr lang="en-US" dirty="0"/>
              <a:t>Multinational companies make commendable contribution to invention in the host country .</a:t>
            </a:r>
          </a:p>
          <a:p>
            <a:pPr marL="514350" indent="-514350">
              <a:buFont typeface="+mj-lt"/>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sz="5400" b="1" i="1" dirty="0">
                <a:solidFill>
                  <a:schemeClr val="accent2">
                    <a:lumMod val="75000"/>
                  </a:schemeClr>
                </a:solidFill>
                <a:latin typeface="Algerian" pitchFamily="82" charset="0"/>
              </a:rPr>
              <a:t>DISADVANTAGES OF MNC</a:t>
            </a:r>
          </a:p>
        </p:txBody>
      </p:sp>
      <p:sp>
        <p:nvSpPr>
          <p:cNvPr id="3" name="Content Placeholder 2"/>
          <p:cNvSpPr>
            <a:spLocks noGrp="1"/>
          </p:cNvSpPr>
          <p:nvPr>
            <p:ph idx="1"/>
          </p:nvPr>
        </p:nvSpPr>
        <p:spPr>
          <a:xfrm>
            <a:off x="457200" y="1600200"/>
            <a:ext cx="8229600" cy="4389120"/>
          </a:xfrm>
        </p:spPr>
        <p:txBody>
          <a:bodyPr/>
          <a:lstStyle/>
          <a:p>
            <a:r>
              <a:rPr lang="en-US" dirty="0"/>
              <a:t>MNCS create monopolies in the market and eliminate local customers.</a:t>
            </a:r>
          </a:p>
          <a:p>
            <a:endParaRPr lang="en-US" dirty="0"/>
          </a:p>
          <a:p>
            <a:r>
              <a:rPr lang="en-US" dirty="0"/>
              <a:t>MNC’S generally import huge raw materials due to its continuous use by these overseas companies.</a:t>
            </a:r>
          </a:p>
          <a:p>
            <a:endParaRPr lang="en-US" dirty="0"/>
          </a:p>
          <a:p>
            <a:r>
              <a:rPr lang="en-US" dirty="0"/>
              <a:t>The problem of dumping example – Chinese low quality products in Indian Market.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3429000"/>
          </a:xfrm>
        </p:spPr>
        <p:txBody>
          <a:bodyPr>
            <a:noAutofit/>
          </a:bodyPr>
          <a:lstStyle/>
          <a:p>
            <a:pPr algn="ctr"/>
            <a:r>
              <a:rPr lang="en-US" sz="7200" b="1" i="1" dirty="0">
                <a:solidFill>
                  <a:schemeClr val="accent2">
                    <a:lumMod val="75000"/>
                  </a:schemeClr>
                </a:solidFill>
                <a:latin typeface="Algerian" pitchFamily="82" charset="0"/>
              </a:rPr>
              <a:t>SOME OF THE EXAMPLES OF MNC</a:t>
            </a:r>
            <a:br>
              <a:rPr lang="en-US" sz="7200" b="1" i="1" dirty="0">
                <a:solidFill>
                  <a:schemeClr val="accent2">
                    <a:lumMod val="75000"/>
                  </a:schemeClr>
                </a:solidFill>
                <a:latin typeface="Algerian" pitchFamily="82" charset="0"/>
              </a:rPr>
            </a:br>
            <a:r>
              <a:rPr lang="en-US" sz="7200" b="1" i="1" dirty="0">
                <a:solidFill>
                  <a:schemeClr val="accent2">
                    <a:lumMod val="75000"/>
                  </a:schemeClr>
                </a:solidFill>
                <a:latin typeface="Algerian" pitchFamily="82" charset="0"/>
              </a:rPr>
              <a:t>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pPr algn="ctr"/>
            <a:r>
              <a:rPr lang="en-US" sz="7200" b="1" i="1" u="sng" dirty="0">
                <a:solidFill>
                  <a:srgbClr val="CC3300"/>
                </a:solidFill>
                <a:latin typeface="Castellar" pitchFamily="18" charset="0"/>
              </a:rPr>
              <a:t>BPL</a:t>
            </a:r>
          </a:p>
        </p:txBody>
      </p:sp>
      <p:sp>
        <p:nvSpPr>
          <p:cNvPr id="3" name="Content Placeholder 2"/>
          <p:cNvSpPr>
            <a:spLocks noGrp="1"/>
          </p:cNvSpPr>
          <p:nvPr>
            <p:ph idx="1"/>
          </p:nvPr>
        </p:nvSpPr>
        <p:spPr>
          <a:xfrm>
            <a:off x="304800" y="1600200"/>
            <a:ext cx="8229600" cy="5029200"/>
          </a:xfrm>
        </p:spPr>
        <p:txBody>
          <a:bodyPr>
            <a:normAutofit fontScale="92500" lnSpcReduction="20000"/>
          </a:bodyPr>
          <a:lstStyle/>
          <a:p>
            <a:r>
              <a:rPr lang="en-US" dirty="0"/>
              <a:t>BPL is an Indian electronics company. Its stands for "</a:t>
            </a:r>
            <a:r>
              <a:rPr lang="en-US" dirty="0" err="1"/>
              <a:t>british</a:t>
            </a:r>
            <a:r>
              <a:rPr lang="en-US" dirty="0"/>
              <a:t> physical laboratories".</a:t>
            </a:r>
          </a:p>
          <a:p>
            <a:endParaRPr lang="en-US" dirty="0"/>
          </a:p>
          <a:p>
            <a:r>
              <a:rPr lang="en-US" dirty="0"/>
              <a:t>It deals with consumer electronics (such as refrigerators and washing machines), mobile networks etc</a:t>
            </a:r>
          </a:p>
          <a:p>
            <a:endParaRPr lang="en-US" dirty="0"/>
          </a:p>
          <a:p>
            <a:r>
              <a:rPr lang="en-US" dirty="0"/>
              <a:t>The company was started at a time when the government had reserved many areas of business for the public sector .</a:t>
            </a:r>
          </a:p>
          <a:p>
            <a:endParaRPr lang="en-US" dirty="0"/>
          </a:p>
          <a:p>
            <a:r>
              <a:rPr lang="en-US" dirty="0"/>
              <a:t>BPL's growth has been subject to constant challenges using its experience of the market and the consumer, BPL concentrated on importing technology, improving product quality, innovations and manufacture of electronic products that enhanced the quality of life.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6600" b="1" i="1" u="sng" dirty="0">
                <a:solidFill>
                  <a:srgbClr val="CC3300"/>
                </a:solidFill>
                <a:latin typeface="Castellar" pitchFamily="18" charset="0"/>
              </a:rPr>
              <a:t>ONIDA</a:t>
            </a:r>
          </a:p>
        </p:txBody>
      </p:sp>
      <p:sp>
        <p:nvSpPr>
          <p:cNvPr id="3" name="Content Placeholder 2"/>
          <p:cNvSpPr>
            <a:spLocks noGrp="1"/>
          </p:cNvSpPr>
          <p:nvPr>
            <p:ph idx="1"/>
          </p:nvPr>
        </p:nvSpPr>
        <p:spPr/>
        <p:txBody>
          <a:bodyPr>
            <a:normAutofit lnSpcReduction="10000"/>
          </a:bodyPr>
          <a:lstStyle/>
          <a:p>
            <a:r>
              <a:rPr lang="en-US" dirty="0"/>
              <a:t>Onida, a leading television brand, is still well known for its brand mascot ‘the onida devil’ and its punch line “neighbor's envy owner’s pride”.</a:t>
            </a:r>
          </a:p>
          <a:p>
            <a:endParaRPr lang="en-US" dirty="0"/>
          </a:p>
          <a:p>
            <a:r>
              <a:rPr lang="en-US" dirty="0"/>
              <a:t>Onida launched its advertising campaign in the 1980s when owning a television set was considered a luxury.</a:t>
            </a:r>
          </a:p>
          <a:p>
            <a:endParaRPr lang="en-US" dirty="0"/>
          </a:p>
          <a:p>
            <a:r>
              <a:rPr lang="en-US" dirty="0"/>
              <a:t>The mascot helped onida gain substantial market share and brand recall among the customers and become one of the top three television brands in the country.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pPr algn="ctr"/>
            <a:r>
              <a:rPr lang="en-US" sz="6600" b="1" i="1" u="sng" dirty="0">
                <a:solidFill>
                  <a:srgbClr val="CC3300"/>
                </a:solidFill>
                <a:latin typeface="Castellar" pitchFamily="18" charset="0"/>
              </a:rPr>
              <a:t>SAMSUNG</a:t>
            </a:r>
          </a:p>
        </p:txBody>
      </p:sp>
      <p:sp>
        <p:nvSpPr>
          <p:cNvPr id="3" name="Content Placeholder 2"/>
          <p:cNvSpPr>
            <a:spLocks noGrp="1"/>
          </p:cNvSpPr>
          <p:nvPr>
            <p:ph idx="1"/>
          </p:nvPr>
        </p:nvSpPr>
        <p:spPr>
          <a:xfrm>
            <a:off x="457200" y="1676400"/>
            <a:ext cx="8229600" cy="4953000"/>
          </a:xfrm>
        </p:spPr>
        <p:txBody>
          <a:bodyPr>
            <a:normAutofit fontScale="92500" lnSpcReduction="10000"/>
          </a:bodyPr>
          <a:lstStyle/>
          <a:p>
            <a:r>
              <a:rPr lang="en-US" dirty="0"/>
              <a:t>Samsung India is the hub for Samsung's south west Asia regional operations.</a:t>
            </a:r>
          </a:p>
          <a:p>
            <a:endParaRPr lang="en-US" dirty="0"/>
          </a:p>
          <a:p>
            <a:r>
              <a:rPr lang="en-US" dirty="0"/>
              <a:t>Samsung’s uses state of the art highly automated manufacturing facilities.</a:t>
            </a:r>
          </a:p>
          <a:p>
            <a:endParaRPr lang="en-US" dirty="0"/>
          </a:p>
          <a:p>
            <a:r>
              <a:rPr lang="en-US" dirty="0"/>
              <a:t>Samsung has been awarded as the best retailer of the year 2005.</a:t>
            </a:r>
          </a:p>
          <a:p>
            <a:endParaRPr lang="en-US" dirty="0"/>
          </a:p>
          <a:p>
            <a:r>
              <a:rPr lang="en-US" dirty="0"/>
              <a:t>Samsung India commences exports of 'made in India' colour televisions to western Europe second production line set up at Noida for the manufacture of projection TVs in India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6600" b="1" i="1" u="sng" dirty="0">
                <a:solidFill>
                  <a:srgbClr val="CC3300"/>
                </a:solidFill>
                <a:latin typeface="Castellar" pitchFamily="18" charset="0"/>
              </a:rPr>
              <a:t>LG</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a:t>LG life’s good electronics India Pvt. Ltd., A wholly owned subsidiary of LG electronics, south Korea was established in January, 1997.</a:t>
            </a:r>
          </a:p>
          <a:p>
            <a:endParaRPr lang="en-US" dirty="0"/>
          </a:p>
          <a:p>
            <a:r>
              <a:rPr lang="en-US" dirty="0"/>
              <a:t>LG has been able to craft out in eight years, a premium brand positioning in the Indian market and is today the most preferred brand in the segment.</a:t>
            </a:r>
          </a:p>
          <a:p>
            <a:endParaRPr lang="en-US" dirty="0"/>
          </a:p>
          <a:p>
            <a:r>
              <a:rPr lang="en-US" dirty="0"/>
              <a:t>In 2003, lg has emerged as the leader in colour televisions, semi automatic washing machines, air conditioners, frost-free refrigerators and microwaves ovens.</a:t>
            </a:r>
          </a:p>
          <a:p>
            <a:pPr>
              <a:buNone/>
            </a:pPr>
            <a:endParaRPr lang="en-US" dirty="0"/>
          </a:p>
          <a:p>
            <a:r>
              <a:rPr lang="en-US" dirty="0"/>
              <a:t>Lg is the no one brand in the market.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6600" b="1" i="1" dirty="0">
                <a:solidFill>
                  <a:schemeClr val="accent2">
                    <a:lumMod val="75000"/>
                  </a:schemeClr>
                </a:solidFill>
                <a:latin typeface="Algerian" pitchFamily="82" charset="0"/>
              </a:rPr>
              <a:t>CONCLUSION</a:t>
            </a:r>
          </a:p>
        </p:txBody>
      </p:sp>
      <p:sp>
        <p:nvSpPr>
          <p:cNvPr id="3" name="Content Placeholder 2"/>
          <p:cNvSpPr>
            <a:spLocks noGrp="1"/>
          </p:cNvSpPr>
          <p:nvPr>
            <p:ph idx="1"/>
          </p:nvPr>
        </p:nvSpPr>
        <p:spPr>
          <a:xfrm>
            <a:off x="533400" y="1828800"/>
            <a:ext cx="8229600" cy="4724400"/>
          </a:xfrm>
        </p:spPr>
        <p:txBody>
          <a:bodyPr>
            <a:normAutofit/>
          </a:bodyPr>
          <a:lstStyle/>
          <a:p>
            <a:pPr>
              <a:buNone/>
            </a:pPr>
            <a:r>
              <a:rPr lang="en-US" dirty="0"/>
              <a:t>             To conclude, we would opine that MNC’s  exists lots of job opportunity paves a path for the increase in National Income and also to create a better society,</a:t>
            </a:r>
            <a:br>
              <a:rPr lang="en-US" dirty="0"/>
            </a:br>
            <a:r>
              <a:rPr lang="en-US" dirty="0"/>
              <a:t>with better standard of living, and it increases labour </a:t>
            </a:r>
            <a:r>
              <a:rPr lang="en-US"/>
              <a:t>productivity and decrease </a:t>
            </a:r>
            <a:r>
              <a:rPr lang="en-US" dirty="0"/>
              <a:t>in unemployment.</a:t>
            </a:r>
            <a:br>
              <a:rPr lang="en-US" dirty="0"/>
            </a:br>
            <a:r>
              <a:rPr lang="en-US" dirty="0"/>
              <a:t>                This will help the government and this will lead to increase in the export and imports in the country.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5" descr="thank-you"/>
          <p:cNvPicPr>
            <a:picLocks noChangeAspect="1" noChangeArrowheads="1"/>
          </p:cNvPicPr>
          <p:nvPr/>
        </p:nvPicPr>
        <p:blipFill>
          <a:blip r:embed="rId2"/>
          <a:srcRect/>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89888"/>
          </a:xfrm>
        </p:spPr>
        <p:txBody>
          <a:bodyPr>
            <a:normAutofit fontScale="90000"/>
          </a:bodyPr>
          <a:lstStyle/>
          <a:p>
            <a:pPr algn="ctr"/>
            <a:r>
              <a:rPr lang="en-US" b="1" i="1" dirty="0">
                <a:solidFill>
                  <a:schemeClr val="accent2">
                    <a:lumMod val="75000"/>
                  </a:schemeClr>
                </a:solidFill>
                <a:latin typeface="Algerian" pitchFamily="82" charset="0"/>
              </a:rPr>
              <a:t>WHAT IS THE MULTINATIONAL CORPORATION?</a:t>
            </a:r>
          </a:p>
        </p:txBody>
      </p:sp>
      <p:sp>
        <p:nvSpPr>
          <p:cNvPr id="5" name="Content Placeholder 4"/>
          <p:cNvSpPr>
            <a:spLocks noGrp="1"/>
          </p:cNvSpPr>
          <p:nvPr>
            <p:ph idx="1"/>
          </p:nvPr>
        </p:nvSpPr>
        <p:spPr>
          <a:xfrm>
            <a:off x="304800" y="1981200"/>
            <a:ext cx="8686800" cy="4419600"/>
          </a:xfrm>
        </p:spPr>
        <p:txBody>
          <a:bodyPr>
            <a:normAutofit lnSpcReduction="10000"/>
          </a:bodyPr>
          <a:lstStyle/>
          <a:p>
            <a:pPr>
              <a:buFont typeface="Wingdings" pitchFamily="2" charset="2"/>
              <a:buChar char="Ø"/>
              <a:defRPr/>
            </a:pPr>
            <a:r>
              <a:rPr lang="en-US" sz="2800" dirty="0"/>
              <a:t>MNC’s are huge industrial organizations which extend their industrial and marketing operations through a network of their branches or their Majority Owned Foreign Affiliates.</a:t>
            </a:r>
          </a:p>
          <a:p>
            <a:pPr>
              <a:buNone/>
              <a:defRPr/>
            </a:pPr>
            <a:endParaRPr lang="en-US" sz="2800" dirty="0"/>
          </a:p>
          <a:p>
            <a:pPr>
              <a:buFont typeface="Wingdings" pitchFamily="2" charset="2"/>
              <a:buChar char="Ø"/>
              <a:defRPr/>
            </a:pPr>
            <a:r>
              <a:rPr lang="en-US" sz="2800" dirty="0"/>
              <a:t>MNC’s is a large corporation which produces or sells goods in various countries.</a:t>
            </a:r>
          </a:p>
          <a:p>
            <a:pPr>
              <a:buFont typeface="Wingdings" pitchFamily="2" charset="2"/>
              <a:buChar char="Ø"/>
              <a:defRPr/>
            </a:pPr>
            <a:endParaRPr lang="en-US" sz="2800" dirty="0"/>
          </a:p>
          <a:p>
            <a:pPr>
              <a:buFont typeface="Wingdings" pitchFamily="2" charset="2"/>
              <a:buChar char="Ø"/>
              <a:defRPr/>
            </a:pPr>
            <a:r>
              <a:rPr lang="en-US" sz="2800" dirty="0"/>
              <a:t>MNC’s are also know as Transnational Corporation (TNC’s).</a:t>
            </a:r>
          </a:p>
          <a:p>
            <a:pPr>
              <a:buFont typeface="Wingdings" pitchFamily="2" charset="2"/>
              <a:buChar char="Ø"/>
              <a:defRPr/>
            </a:pPr>
            <a:endParaRPr lang="en-US" sz="2800" dirty="0"/>
          </a:p>
          <a:p>
            <a:pPr>
              <a:buFont typeface="Wingdings" pitchFamily="2" charset="2"/>
              <a:buChar char="Ø"/>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8000" b="1" i="1" dirty="0">
                <a:solidFill>
                  <a:schemeClr val="accent2">
                    <a:lumMod val="75000"/>
                  </a:schemeClr>
                </a:solidFill>
                <a:latin typeface="Algerian" pitchFamily="82" charset="0"/>
              </a:rPr>
              <a:t>DEFINITION</a:t>
            </a:r>
          </a:p>
        </p:txBody>
      </p:sp>
      <p:sp>
        <p:nvSpPr>
          <p:cNvPr id="3" name="Content Placeholder 2"/>
          <p:cNvSpPr>
            <a:spLocks noGrp="1"/>
          </p:cNvSpPr>
          <p:nvPr>
            <p:ph idx="1"/>
          </p:nvPr>
        </p:nvSpPr>
        <p:spPr/>
        <p:txBody>
          <a:bodyPr>
            <a:noAutofit/>
          </a:bodyPr>
          <a:lstStyle/>
          <a:p>
            <a:pPr>
              <a:buNone/>
            </a:pPr>
            <a:r>
              <a:rPr lang="en-US" sz="3600" dirty="0"/>
              <a:t>       According to the Industrial Labour Organizations “The essential nature of the multinational enterprises lies in the fact that its managerial headquarters are located in one country, while the enterprise carries out operations in a number of other countries as well”.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en-US" sz="4400" b="1" i="1" dirty="0">
                <a:solidFill>
                  <a:schemeClr val="accent2">
                    <a:lumMod val="75000"/>
                  </a:schemeClr>
                </a:solidFill>
                <a:latin typeface="Algerian" pitchFamily="82" charset="0"/>
              </a:rPr>
              <a:t>HISTORY &amp; Evolution of mnc</a:t>
            </a:r>
          </a:p>
        </p:txBody>
      </p:sp>
      <p:sp>
        <p:nvSpPr>
          <p:cNvPr id="3" name="Content Placeholder 2"/>
          <p:cNvSpPr>
            <a:spLocks noGrp="1"/>
          </p:cNvSpPr>
          <p:nvPr>
            <p:ph idx="1"/>
          </p:nvPr>
        </p:nvSpPr>
        <p:spPr>
          <a:xfrm>
            <a:off x="457200" y="1524000"/>
            <a:ext cx="8229600" cy="5029200"/>
          </a:xfrm>
        </p:spPr>
        <p:txBody>
          <a:bodyPr>
            <a:normAutofit/>
          </a:bodyPr>
          <a:lstStyle/>
          <a:p>
            <a:r>
              <a:rPr lang="en-US" dirty="0"/>
              <a:t>These corporations originated early in the 20th century and expanded after World War II.</a:t>
            </a:r>
          </a:p>
          <a:p>
            <a:pPr>
              <a:buNone/>
            </a:pPr>
            <a:endParaRPr lang="en-US" dirty="0"/>
          </a:p>
          <a:p>
            <a:r>
              <a:rPr lang="en-US" dirty="0"/>
              <a:t>The British east India company, Hudson’s bay corporation and Royal Africa companies are example of MNCs.</a:t>
            </a:r>
          </a:p>
          <a:p>
            <a:pPr>
              <a:buNone/>
            </a:pPr>
            <a:endParaRPr lang="en-US" dirty="0"/>
          </a:p>
          <a:p>
            <a:r>
              <a:rPr lang="en-US" dirty="0"/>
              <a:t>The Dutch East India Company was the first multinational corporation in the world and the first company to issue stock.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295400"/>
          </a:xfrm>
        </p:spPr>
        <p:txBody>
          <a:bodyPr>
            <a:normAutofit/>
          </a:bodyPr>
          <a:lstStyle/>
          <a:p>
            <a:r>
              <a:rPr lang="en-US" sz="4400" b="1" i="1" dirty="0">
                <a:solidFill>
                  <a:schemeClr val="accent2">
                    <a:lumMod val="75000"/>
                  </a:schemeClr>
                </a:solidFill>
                <a:latin typeface="Algerian" pitchFamily="82" charset="0"/>
              </a:rPr>
              <a:t>HISTORY &amp; Evolution of mnc</a:t>
            </a:r>
            <a:endParaRPr lang="en-US" sz="4400" dirty="0">
              <a:solidFill>
                <a:schemeClr val="accent2">
                  <a:lumMod val="75000"/>
                </a:schemeClr>
              </a:solidFill>
            </a:endParaRPr>
          </a:p>
        </p:txBody>
      </p:sp>
      <p:sp>
        <p:nvSpPr>
          <p:cNvPr id="3" name="Content Placeholder 2"/>
          <p:cNvSpPr>
            <a:spLocks noGrp="1"/>
          </p:cNvSpPr>
          <p:nvPr>
            <p:ph idx="1"/>
          </p:nvPr>
        </p:nvSpPr>
        <p:spPr>
          <a:xfrm>
            <a:off x="457200" y="1981200"/>
            <a:ext cx="8229600" cy="4495800"/>
          </a:xfrm>
        </p:spPr>
        <p:txBody>
          <a:bodyPr/>
          <a:lstStyle/>
          <a:p>
            <a:r>
              <a:rPr lang="en-US" dirty="0"/>
              <a:t>Almost all the earliest and largest multinational firms were  either  American, Japanese, or West European. </a:t>
            </a:r>
          </a:p>
          <a:p>
            <a:endParaRPr lang="en-US" dirty="0"/>
          </a:p>
          <a:p>
            <a:r>
              <a:rPr lang="en-US" dirty="0"/>
              <a:t>A multinational corporation developed new products in its native country and manufactured them abroad.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pPr algn="ctr"/>
            <a:r>
              <a:rPr lang="en-US" sz="6000" b="1" i="1" dirty="0">
                <a:solidFill>
                  <a:schemeClr val="accent2">
                    <a:lumMod val="75000"/>
                  </a:schemeClr>
                </a:solidFill>
                <a:latin typeface="Algerian" pitchFamily="82" charset="0"/>
              </a:rPr>
              <a:t>OBJECTIVES OF MNC</a:t>
            </a:r>
          </a:p>
        </p:txBody>
      </p:sp>
      <p:sp>
        <p:nvSpPr>
          <p:cNvPr id="3" name="Content Placeholder 2"/>
          <p:cNvSpPr>
            <a:spLocks noGrp="1"/>
          </p:cNvSpPr>
          <p:nvPr>
            <p:ph idx="1"/>
          </p:nvPr>
        </p:nvSpPr>
        <p:spPr/>
        <p:txBody>
          <a:bodyPr>
            <a:normAutofit lnSpcReduction="10000"/>
          </a:bodyPr>
          <a:lstStyle/>
          <a:p>
            <a:r>
              <a:rPr lang="en-US" dirty="0"/>
              <a:t>To expand the business beyond the boundaries of the home country.</a:t>
            </a:r>
          </a:p>
          <a:p>
            <a:pPr>
              <a:buNone/>
            </a:pPr>
            <a:endParaRPr lang="en-US" dirty="0"/>
          </a:p>
          <a:p>
            <a:r>
              <a:rPr lang="en-US" dirty="0"/>
              <a:t>Minimize cost of production, especially labour cost.</a:t>
            </a:r>
          </a:p>
          <a:p>
            <a:endParaRPr lang="en-US" dirty="0"/>
          </a:p>
          <a:p>
            <a:r>
              <a:rPr lang="en-US" dirty="0"/>
              <a:t>Achieve greater efficiency by producing in local market and then exporting the products.</a:t>
            </a:r>
          </a:p>
          <a:p>
            <a:endParaRPr lang="en-US" dirty="0"/>
          </a:p>
          <a:p>
            <a:r>
              <a:rPr lang="en-US" dirty="0"/>
              <a:t>Make best use of technological advantages by setting up production facilities abroad.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sz="5400" b="1" i="1" dirty="0">
                <a:solidFill>
                  <a:schemeClr val="accent2">
                    <a:lumMod val="75000"/>
                  </a:schemeClr>
                </a:solidFill>
                <a:latin typeface="Algerian" pitchFamily="82" charset="0"/>
              </a:rPr>
              <a:t>SWOT ANALYSIS OF MNC’S</a:t>
            </a:r>
          </a:p>
        </p:txBody>
      </p:sp>
      <p:pic>
        <p:nvPicPr>
          <p:cNvPr id="6" name="Content Placeholder 5" descr="multinational-corporations-15-638.jpg"/>
          <p:cNvPicPr>
            <a:picLocks noGrp="1" noChangeAspect="1"/>
          </p:cNvPicPr>
          <p:nvPr>
            <p:ph idx="1"/>
          </p:nvPr>
        </p:nvPicPr>
        <p:blipFill>
          <a:blip r:embed="rId2"/>
          <a:stretch>
            <a:fillRect/>
          </a:stretch>
        </p:blipFill>
        <p:spPr>
          <a:xfrm>
            <a:off x="457200" y="1511374"/>
            <a:ext cx="8000999" cy="509154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7200" b="1" i="1" dirty="0">
                <a:solidFill>
                  <a:schemeClr val="accent2">
                    <a:lumMod val="75000"/>
                  </a:schemeClr>
                </a:solidFill>
                <a:latin typeface="Algerian" pitchFamily="82" charset="0"/>
              </a:rPr>
              <a:t>EXAMPLES OF MNC</a:t>
            </a:r>
          </a:p>
        </p:txBody>
      </p:sp>
      <p:pic>
        <p:nvPicPr>
          <p:cNvPr id="6" name="Content Placeholder 5" descr="multinational-corporations-11-638.jpg"/>
          <p:cNvPicPr>
            <a:picLocks noGrp="1" noChangeAspect="1"/>
          </p:cNvPicPr>
          <p:nvPr>
            <p:ph idx="1"/>
          </p:nvPr>
        </p:nvPicPr>
        <p:blipFill>
          <a:blip r:embed="rId2"/>
          <a:stretch>
            <a:fillRect/>
          </a:stretch>
        </p:blipFill>
        <p:spPr>
          <a:xfrm>
            <a:off x="304801" y="1752601"/>
            <a:ext cx="8476870" cy="472631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371600"/>
          </a:xfrm>
        </p:spPr>
        <p:txBody>
          <a:bodyPr>
            <a:noAutofit/>
          </a:bodyPr>
          <a:lstStyle/>
          <a:p>
            <a:pPr algn="ctr"/>
            <a:r>
              <a:rPr lang="en-US" sz="4400" b="1" i="1" dirty="0">
                <a:solidFill>
                  <a:schemeClr val="accent2">
                    <a:lumMod val="75000"/>
                  </a:schemeClr>
                </a:solidFill>
                <a:latin typeface="Algerian" pitchFamily="82" charset="0"/>
              </a:rPr>
              <a:t>REASONS FOR THE ESTABLISHMENT OF MNCS</a:t>
            </a:r>
          </a:p>
        </p:txBody>
      </p:sp>
      <p:sp>
        <p:nvSpPr>
          <p:cNvPr id="3" name="Content Placeholder 2"/>
          <p:cNvSpPr>
            <a:spLocks noGrp="1"/>
          </p:cNvSpPr>
          <p:nvPr>
            <p:ph idx="1"/>
          </p:nvPr>
        </p:nvSpPr>
        <p:spPr>
          <a:xfrm>
            <a:off x="457200" y="1828800"/>
            <a:ext cx="8229600" cy="4800600"/>
          </a:xfrm>
        </p:spPr>
        <p:txBody>
          <a:bodyPr>
            <a:normAutofit fontScale="92500" lnSpcReduction="10000"/>
          </a:bodyPr>
          <a:lstStyle/>
          <a:p>
            <a:r>
              <a:rPr lang="en-US" dirty="0"/>
              <a:t>To increase market share.</a:t>
            </a:r>
          </a:p>
          <a:p>
            <a:pPr>
              <a:buNone/>
            </a:pPr>
            <a:endParaRPr lang="en-US" dirty="0"/>
          </a:p>
          <a:p>
            <a:r>
              <a:rPr lang="en-US" dirty="0"/>
              <a:t>To secure cheaper premises and labour.</a:t>
            </a:r>
          </a:p>
          <a:p>
            <a:endParaRPr lang="en-US" dirty="0"/>
          </a:p>
          <a:p>
            <a:r>
              <a:rPr lang="en-US" dirty="0"/>
              <a:t>To avoid or minimise the amount of tax to be paid.</a:t>
            </a:r>
          </a:p>
          <a:p>
            <a:endParaRPr lang="en-US" dirty="0"/>
          </a:p>
          <a:p>
            <a:r>
              <a:rPr lang="en-US" dirty="0"/>
              <a:t>To save on costs of transporting goods to the market place.</a:t>
            </a:r>
          </a:p>
          <a:p>
            <a:endParaRPr lang="en-US" dirty="0"/>
          </a:p>
          <a:p>
            <a:r>
              <a:rPr lang="en-US" dirty="0"/>
              <a:t>To develop an international brand.</a:t>
            </a:r>
          </a:p>
          <a:p>
            <a:endParaRPr lang="en-US" dirty="0"/>
          </a:p>
          <a:p>
            <a:r>
              <a:rPr lang="en-US" dirty="0"/>
              <a:t>To take advantage of government grants available.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830</Words>
  <Application>Microsoft Office PowerPoint</Application>
  <PresentationFormat>On-screen Show (4:3)</PresentationFormat>
  <Paragraphs>92</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Algerian</vt:lpstr>
      <vt:lpstr>Calibri</vt:lpstr>
      <vt:lpstr>Castellar</vt:lpstr>
      <vt:lpstr>Constantia</vt:lpstr>
      <vt:lpstr>Wingdings</vt:lpstr>
      <vt:lpstr>Wingdings 2</vt:lpstr>
      <vt:lpstr>Flow</vt:lpstr>
      <vt:lpstr>MULTINATIONAL CORPORATION</vt:lpstr>
      <vt:lpstr>WHAT IS THE MULTINATIONAL CORPORATION?</vt:lpstr>
      <vt:lpstr>DEFINITION</vt:lpstr>
      <vt:lpstr>HISTORY &amp; Evolution of mnc</vt:lpstr>
      <vt:lpstr>HISTORY &amp; Evolution of mnc</vt:lpstr>
      <vt:lpstr>OBJECTIVES OF MNC</vt:lpstr>
      <vt:lpstr>SWOT ANALYSIS OF MNC’S</vt:lpstr>
      <vt:lpstr>EXAMPLES OF MNC</vt:lpstr>
      <vt:lpstr>REASONS FOR THE ESTABLISHMENT OF MNCS</vt:lpstr>
      <vt:lpstr>ADVANTAGES OF MNC</vt:lpstr>
      <vt:lpstr>DISADVANTAGES OF MNC</vt:lpstr>
      <vt:lpstr>SOME OF THE EXAMPLES OF MNC ARE</vt:lpstr>
      <vt:lpstr>BPL</vt:lpstr>
      <vt:lpstr>ONIDA</vt:lpstr>
      <vt:lpstr>SAMSUNG</vt:lpstr>
      <vt:lpstr>LG</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CORPORATION</dc:title>
  <dc:creator>User</dc:creator>
  <cp:lastModifiedBy>OWNER</cp:lastModifiedBy>
  <cp:revision>29</cp:revision>
  <dcterms:created xsi:type="dcterms:W3CDTF">2014-10-29T18:25:06Z</dcterms:created>
  <dcterms:modified xsi:type="dcterms:W3CDTF">2025-01-20T17:14:30Z</dcterms:modified>
</cp:coreProperties>
</file>