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878" autoAdjust="0"/>
  </p:normalViewPr>
  <p:slideViewPr>
    <p:cSldViewPr snapToGrid="0">
      <p:cViewPr varScale="1">
        <p:scale>
          <a:sx n="56" d="100"/>
          <a:sy n="56" d="100"/>
        </p:scale>
        <p:origin x="12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531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154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852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6040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136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370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439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2050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189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0308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1872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E917D-15A3-4AB1-A808-B0A10DD41578}" type="datetimeFigureOut">
              <a:rPr lang="en-IN" smtClean="0"/>
              <a:pPr/>
              <a:t>21-01-2025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9C7C7-B04D-41D9-8406-6604F4E6064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904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260" y="100207"/>
            <a:ext cx="11962356" cy="6663847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5969174" y="335853"/>
            <a:ext cx="5905500" cy="1695712"/>
            <a:chOff x="5969174" y="335853"/>
            <a:chExt cx="5905500" cy="1695712"/>
          </a:xfrm>
        </p:grpSpPr>
        <p:grpSp>
          <p:nvGrpSpPr>
            <p:cNvPr id="7" name="Group 6"/>
            <p:cNvGrpSpPr/>
            <p:nvPr/>
          </p:nvGrpSpPr>
          <p:grpSpPr>
            <a:xfrm>
              <a:off x="6688899" y="363255"/>
              <a:ext cx="5185775" cy="1640909"/>
              <a:chOff x="6688899" y="363255"/>
              <a:chExt cx="5185775" cy="1640909"/>
            </a:xfrm>
          </p:grpSpPr>
          <p:sp>
            <p:nvSpPr>
              <p:cNvPr id="5" name="Round Diagonal Corner Rectangle 4"/>
              <p:cNvSpPr/>
              <p:nvPr/>
            </p:nvSpPr>
            <p:spPr>
              <a:xfrm>
                <a:off x="6688899" y="363255"/>
                <a:ext cx="5185775" cy="1640909"/>
              </a:xfrm>
              <a:prstGeom prst="round2DiagRect">
                <a:avLst/>
              </a:prstGeom>
              <a:solidFill>
                <a:srgbClr val="FFC000"/>
              </a:solidFill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lgerian" panose="04020705040A02060702" pitchFamily="82" charset="0"/>
                  </a:rPr>
                  <a:t>Larsen  Toubro </a:t>
                </a:r>
                <a:endParaRPr lang="en-IN" sz="60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lgerian" panose="04020705040A02060702" pitchFamily="82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8924794" y="488515"/>
                <a:ext cx="71398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Berlin Sans FB" panose="020E0602020502020306" pitchFamily="34" charset="0"/>
                  </a:rPr>
                  <a:t>&amp;</a:t>
                </a:r>
                <a:endParaRPr lang="en-IN" sz="72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erlin Sans FB" panose="020E0602020502020306" pitchFamily="34" charset="0"/>
                </a:endParaRPr>
              </a:p>
            </p:txBody>
          </p:sp>
        </p:grp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9174" y="335853"/>
              <a:ext cx="1671703" cy="169571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B2E6C66-4155-B025-6F3D-3FCD97418F8E}"/>
              </a:ext>
            </a:extLst>
          </p:cNvPr>
          <p:cNvSpPr txBox="1"/>
          <p:nvPr/>
        </p:nvSpPr>
        <p:spPr>
          <a:xfrm>
            <a:off x="6787217" y="2988425"/>
            <a:ext cx="60988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DR. SRINIBASH DASH</a:t>
            </a:r>
          </a:p>
          <a:p>
            <a:pPr algn="ctr"/>
            <a:r>
              <a:rPr lang="en-US" sz="1800" dirty="0"/>
              <a:t>Associate professor &amp; Head</a:t>
            </a:r>
          </a:p>
          <a:p>
            <a:pPr algn="ctr"/>
            <a:r>
              <a:rPr lang="en-US" sz="1800" dirty="0"/>
              <a:t>School of Management</a:t>
            </a:r>
          </a:p>
          <a:p>
            <a:pPr algn="ctr"/>
            <a:r>
              <a:rPr lang="en-US" sz="1800" dirty="0"/>
              <a:t>SBP,GMU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109873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263047" y="212942"/>
            <a:ext cx="3883068" cy="73903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CORPORATE PROFILE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638" y="2429306"/>
            <a:ext cx="11586575" cy="42473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IN" dirty="0"/>
              <a:t>Larsen &amp; Toubro (L&amp;T) is a technology, engineering, construction and manufacturing company. It is one of the largest and most respected companies in India's private sector. L&amp;T has an international presence, with a global spread of offices. This</a:t>
            </a:r>
            <a:r>
              <a:rPr lang="en-US" dirty="0"/>
              <a:t> company was founded in Mumbai in 1938 by two Danish engineers,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u="sng" dirty="0">
                <a:solidFill>
                  <a:schemeClr val="bg1"/>
                </a:solidFill>
              </a:rPr>
              <a:t>Henning </a:t>
            </a:r>
            <a:r>
              <a:rPr lang="en-US" u="sng" dirty="0" err="1">
                <a:solidFill>
                  <a:schemeClr val="bg1"/>
                </a:solidFill>
              </a:rPr>
              <a:t>Holck</a:t>
            </a:r>
            <a:r>
              <a:rPr lang="en-US" u="sng" dirty="0">
                <a:solidFill>
                  <a:schemeClr val="bg1"/>
                </a:solidFill>
              </a:rPr>
              <a:t>-Larsen</a:t>
            </a:r>
            <a:r>
              <a:rPr lang="en-US" dirty="0"/>
              <a:t> and </a:t>
            </a:r>
            <a:r>
              <a:rPr lang="en-US" u="sng" dirty="0"/>
              <a:t>Soren </a:t>
            </a:r>
            <a:r>
              <a:rPr lang="en-US" u="sng" dirty="0" err="1"/>
              <a:t>Kristian</a:t>
            </a:r>
            <a:r>
              <a:rPr lang="en-US" u="sng" dirty="0"/>
              <a:t> Toubro</a:t>
            </a:r>
            <a:r>
              <a:rPr lang="en-US" dirty="0"/>
              <a:t>. The company began as a representative of Danish manufacturers of dairy equipment. However, with the start of the Second World War in 1939 and the resulting restriction on imports, the partners started a small workshop to undertake jobs and provide service facilities.</a:t>
            </a:r>
          </a:p>
          <a:p>
            <a:r>
              <a:rPr lang="en-US" dirty="0"/>
              <a:t>Germany's invasion of Denmark in 1940 stopped supplies of Danish products. The war-time need to repair and refit ships offered L&amp;T an opportunity, and led to the formation of a new company, Hilda Ltd., to handle these operations. L&amp;T also started to repair and fabrication shops signaling the expansion of the company. </a:t>
            </a:r>
          </a:p>
          <a:p>
            <a:r>
              <a:rPr lang="en-US" dirty="0"/>
              <a:t>In 1945, the company signed an agreement with Caterpillar Tractor Company, USA, for marketing earth moving equipment. At the end of the war, large numbers of war-surplus Caterpillar equipment were available at attractive prices, but the finances required were beyond the capacity of the partners. This prompted them to raise additional equity capital, and on 7 February 1946, Larsen &amp; Toubro Private Limited was born.</a:t>
            </a:r>
            <a:br>
              <a:rPr lang="en-IN" dirty="0"/>
            </a:b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280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263047" y="212942"/>
            <a:ext cx="3883068" cy="73903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VISION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4711"/>
            <a:ext cx="5924811" cy="57932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25227" y="2805830"/>
            <a:ext cx="5699343" cy="3477875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L&amp;T shall be a professionally-managed Indian multinational, committed to total customer satisfaction and enhancing shareholder value.</a:t>
            </a:r>
          </a:p>
          <a:p>
            <a:r>
              <a:rPr lang="en-I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L&amp;T-</a:t>
            </a:r>
            <a:r>
              <a:rPr lang="en-IN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ites</a:t>
            </a:r>
            <a:r>
              <a:rPr lang="en-I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shall be an innovative, entrepreneurial and empowered team constantly creating value and attaining global benchmarks. </a:t>
            </a:r>
          </a:p>
          <a:p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L&amp;T shall foster a culture of caring, trust and continuous learning while meeting expectations of employees, stakeholders and society.</a:t>
            </a:r>
          </a:p>
        </p:txBody>
      </p:sp>
    </p:spTree>
    <p:extLst>
      <p:ext uri="{BB962C8B-B14F-4D97-AF65-F5344CB8AC3E}">
        <p14:creationId xmlns:p14="http://schemas.microsoft.com/office/powerpoint/2010/main" val="1706894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263047" y="212942"/>
            <a:ext cx="3883068" cy="73903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MISSION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047" y="1997125"/>
            <a:ext cx="6250488" cy="470898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L&amp;T shall provide products based on efficient and environment-friendly technology, consistently surpassing customer expectations of quality and on-time delivery.</a:t>
            </a:r>
          </a:p>
          <a:p>
            <a:endParaRPr lang="en-IN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L&amp;T shall follow fair and transparent practices with all stakeholders and achieve performance excellence by innovation and continuous improvements in people, products and services.</a:t>
            </a:r>
          </a:p>
          <a:p>
            <a:endParaRPr lang="en-IN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L&amp;T shall foster a culture of care, trust, challenge and empowerment among its employees.</a:t>
            </a:r>
          </a:p>
        </p:txBody>
      </p:sp>
    </p:spTree>
    <p:extLst>
      <p:ext uri="{BB962C8B-B14F-4D97-AF65-F5344CB8AC3E}">
        <p14:creationId xmlns:p14="http://schemas.microsoft.com/office/powerpoint/2010/main" val="362225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263047" y="212942"/>
            <a:ext cx="3883068" cy="73903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Objectives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2839" y="2492679"/>
            <a:ext cx="11711835" cy="42473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Provide a high quality and relevant education in project management for all L&amp;T employees and prepare them to be proficient as contributing members of project teams and also as excellent project managers.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Collate and disseminate the body of knowledge in project management as practiced in Larsen &amp; Toubro - L&amp;T Body of Knowledge (L&amp;T BOK) through structured courses in project management.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Develop and deliver project management cases from projects undertaken by L&amp;T.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Benchmark global project management practices and incorporate these practices in the curriculum thereby creating a centre of excellence in project management.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Collaborate with leading institutes of repute across the globe for research in project management for enhancing excellence in project management.</a:t>
            </a:r>
          </a:p>
          <a:p>
            <a:endParaRPr lang="en-IN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Create a unique body of knowledge - L&amp;T BOK - and document in archival publications and </a:t>
            </a:r>
            <a:r>
              <a:rPr lang="en-IN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textbooks.or</a:t>
            </a:r>
            <a:r>
              <a:rPr lang="en-I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the organisation.</a:t>
            </a:r>
          </a:p>
        </p:txBody>
      </p:sp>
    </p:spTree>
    <p:extLst>
      <p:ext uri="{BB962C8B-B14F-4D97-AF65-F5344CB8AC3E}">
        <p14:creationId xmlns:p14="http://schemas.microsoft.com/office/powerpoint/2010/main" val="178476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263047" y="212942"/>
            <a:ext cx="3883068" cy="73903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SWOT ANALYSIS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234218"/>
              </p:ext>
            </p:extLst>
          </p:nvPr>
        </p:nvGraphicFramePr>
        <p:xfrm>
          <a:off x="428667" y="2116898"/>
          <a:ext cx="11258116" cy="44717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9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3766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STRENGTH</a:t>
                      </a:r>
                      <a:endParaRPr lang="en-IN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OPPORTUNITY</a:t>
                      </a:r>
                      <a:endParaRPr lang="en-IN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740"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Diversified revenue stream</a:t>
                      </a:r>
                      <a:b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Strong customer base</a:t>
                      </a:r>
                    </a:p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Global presence</a:t>
                      </a:r>
                    </a:p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Strong financial performance, revenue of US $ 650 million and employee strength of 15,000.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Emerging markets</a:t>
                      </a:r>
                      <a:br>
                        <a:rPr lang="en-IN" dirty="0"/>
                      </a:b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Emerging Cloud computing technology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66">
                <a:tc>
                  <a:txBody>
                    <a:bodyPr/>
                    <a:lstStyle/>
                    <a:p>
                      <a:pPr algn="ctr"/>
                      <a:r>
                        <a:rPr lang="en-US" sz="2000" b="0" i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  <a:ea typeface="+mn-ea"/>
                          <a:cs typeface="+mn-cs"/>
                        </a:rPr>
                        <a:t>WEAKNESS</a:t>
                      </a:r>
                      <a:endParaRPr lang="en-IN" sz="2000" b="0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THREAT</a:t>
                      </a:r>
                      <a:endParaRPr lang="en-IN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38519"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Dependence on mature market</a:t>
                      </a:r>
                      <a:br>
                        <a:rPr lang="en-IN" dirty="0"/>
                      </a:b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High customer concentration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High exposure to the foreign markets</a:t>
                      </a:r>
                      <a:br>
                        <a:rPr lang="en-IN" dirty="0"/>
                      </a:b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Bigger MNC's entering India and competing for global clients</a:t>
                      </a:r>
                      <a:br>
                        <a:rPr lang="en-IN" dirty="0"/>
                      </a:br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Economic slowdown and uncertainty in USA and Europe respectively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67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 Diagonal Corner Rectangle 4"/>
          <p:cNvSpPr/>
          <p:nvPr/>
        </p:nvSpPr>
        <p:spPr>
          <a:xfrm>
            <a:off x="263047" y="212942"/>
            <a:ext cx="3883068" cy="73903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BCG MATRIX</a:t>
            </a:r>
            <a:endParaRPr lang="en-IN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934" y="1164920"/>
            <a:ext cx="5924550" cy="49625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047" y="2828835"/>
            <a:ext cx="2367419" cy="120032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Market Growth Rate of Larsen &amp; Toubro 22.4% and it is leading in its overall business. 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9169052" y="3031299"/>
            <a:ext cx="263046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Relative market Share of Larsen &amp; Toubro is 7.4%.</a:t>
            </a:r>
            <a:endParaRPr lang="en-IN" dirty="0"/>
          </a:p>
        </p:txBody>
      </p:sp>
      <p:sp>
        <p:nvSpPr>
          <p:cNvPr id="7" name="Regular Pentagon 6"/>
          <p:cNvSpPr/>
          <p:nvPr/>
        </p:nvSpPr>
        <p:spPr>
          <a:xfrm>
            <a:off x="2743200" y="3807913"/>
            <a:ext cx="1903957" cy="1415441"/>
          </a:xfrm>
          <a:prstGeom prst="pentagon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Larsen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&amp;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Toubro</a:t>
            </a:r>
            <a:endParaRPr lang="en-IN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48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1786992" cy="765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80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689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Algerian</vt:lpstr>
      <vt:lpstr>Arial</vt:lpstr>
      <vt:lpstr>Arial Black</vt:lpstr>
      <vt:lpstr>Arial Narrow</vt:lpstr>
      <vt:lpstr>Berlin Sans FB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</dc:creator>
  <cp:lastModifiedBy>OWNER</cp:lastModifiedBy>
  <cp:revision>17</cp:revision>
  <dcterms:created xsi:type="dcterms:W3CDTF">2013-09-23T13:23:44Z</dcterms:created>
  <dcterms:modified xsi:type="dcterms:W3CDTF">2025-01-21T01:58:56Z</dcterms:modified>
</cp:coreProperties>
</file>