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9A01C2D-286B-4D88-9301-207CCAC3BE3B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286" autoAdjust="0"/>
  </p:normalViewPr>
  <p:slideViewPr>
    <p:cSldViewPr>
      <p:cViewPr varScale="1">
        <p:scale>
          <a:sx n="56" d="100"/>
          <a:sy n="56" d="100"/>
        </p:scale>
        <p:origin x="17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67C4E0-8E87-433A-92A0-4C06E0095F20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3F2D77-889E-4F55-894A-7EA7B535D62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848600" cy="5029200"/>
          </a:xfrm>
        </p:spPr>
        <p:txBody>
          <a:bodyPr>
            <a:normAutofit/>
          </a:bodyPr>
          <a:lstStyle/>
          <a:p>
            <a:endParaRPr lang="en-US" sz="4000" dirty="0"/>
          </a:p>
          <a:p>
            <a:endParaRPr lang="en-US" sz="4000" dirty="0"/>
          </a:p>
          <a:p>
            <a:pPr algn="ctr"/>
            <a:r>
              <a:rPr lang="en-US" sz="4000" dirty="0">
                <a:solidFill>
                  <a:srgbClr val="00B0F0"/>
                </a:solidFill>
              </a:rPr>
              <a:t>INDUSTRIAL POLICY OF INDIA</a:t>
            </a:r>
          </a:p>
          <a:p>
            <a:pPr algn="ctr"/>
            <a:endParaRPr lang="en-US" sz="4000" dirty="0"/>
          </a:p>
          <a:p>
            <a:pPr algn="ctr"/>
            <a:endParaRPr lang="en-US" sz="4000" dirty="0"/>
          </a:p>
          <a:p>
            <a:pPr algn="ctr"/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200400" y="3124200"/>
            <a:ext cx="32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Bodoni MT" pitchFamily="18" charset="0"/>
              </a:rPr>
              <a:t>Dr. </a:t>
            </a:r>
            <a:r>
              <a:rPr lang="en-US" sz="2400" dirty="0" err="1">
                <a:solidFill>
                  <a:srgbClr val="C00000"/>
                </a:solidFill>
                <a:latin typeface="Bodoni MT" pitchFamily="18" charset="0"/>
              </a:rPr>
              <a:t>Srinibash</a:t>
            </a:r>
            <a:r>
              <a:rPr lang="en-US" sz="2400" dirty="0">
                <a:solidFill>
                  <a:srgbClr val="C00000"/>
                </a:solidFill>
                <a:latin typeface="Bodoni MT" pitchFamily="18" charset="0"/>
              </a:rPr>
              <a:t> Dash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Bodoni MT" pitchFamily="18" charset="0"/>
              </a:rPr>
              <a:t>Associate Professor &amp; Head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Bodoni MT" pitchFamily="18" charset="0"/>
              </a:rPr>
              <a:t>School of Management</a:t>
            </a:r>
          </a:p>
          <a:p>
            <a:pPr algn="ctr"/>
            <a:r>
              <a:rPr lang="en-IN" sz="2400" dirty="0">
                <a:solidFill>
                  <a:srgbClr val="C00000"/>
                </a:solidFill>
                <a:latin typeface="Bodoni MT" pitchFamily="18" charset="0"/>
              </a:rPr>
              <a:t>GMU, SBP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57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Industrial policy resolution of 1977</a:t>
            </a:r>
          </a:p>
          <a:p>
            <a:pPr marL="0" indent="0">
              <a:buNone/>
            </a:pPr>
            <a:endParaRPr lang="en-US" b="1" u="sng" dirty="0">
              <a:solidFill>
                <a:srgbClr val="00B0F0"/>
              </a:solidFill>
            </a:endParaRPr>
          </a:p>
          <a:p>
            <a:r>
              <a:rPr lang="en-US" dirty="0"/>
              <a:t>The government would promote the development of a system of linkages between nucleus plants and satellite ancillaries </a:t>
            </a:r>
          </a:p>
          <a:p>
            <a:r>
              <a:rPr lang="en-US" dirty="0"/>
              <a:t>To boost the development of small scale industries, enhanced the investment limit of units.</a:t>
            </a:r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384375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Industrial policy resolution of 1980</a:t>
            </a:r>
          </a:p>
          <a:p>
            <a:pPr marL="0" indent="0">
              <a:buNone/>
            </a:pPr>
            <a:endParaRPr lang="en-US" b="1" u="sng" dirty="0">
              <a:solidFill>
                <a:srgbClr val="00B0F0"/>
              </a:solidFill>
            </a:endParaRPr>
          </a:p>
          <a:p>
            <a:r>
              <a:rPr lang="en-US" dirty="0"/>
              <a:t>Correction of regional imbalances</a:t>
            </a:r>
          </a:p>
          <a:p>
            <a:r>
              <a:rPr lang="en-US" dirty="0"/>
              <a:t>Maximum production and achieving higher productivity</a:t>
            </a:r>
          </a:p>
          <a:p>
            <a:r>
              <a:rPr lang="en-US" dirty="0"/>
              <a:t>Higher employment generation.</a:t>
            </a:r>
          </a:p>
          <a:p>
            <a:r>
              <a:rPr lang="en-US" dirty="0"/>
              <a:t>Promotion of export –oriented industries and strengthening of the agricultural base </a:t>
            </a:r>
          </a:p>
          <a:p>
            <a:r>
              <a:rPr lang="en-US" dirty="0"/>
              <a:t>Consumer protection against high prices and bad quality</a:t>
            </a:r>
          </a:p>
          <a:p>
            <a:r>
              <a:rPr lang="en-US" dirty="0"/>
              <a:t>Promotion of economic federalism through equitable spread of investment and dispersal of returns.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7392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New Industrial policy  1991</a:t>
            </a:r>
          </a:p>
          <a:p>
            <a:pPr marL="0" indent="0">
              <a:buNone/>
            </a:pPr>
            <a:endParaRPr lang="en-US" b="1" u="sng" dirty="0">
              <a:solidFill>
                <a:srgbClr val="00B0F0"/>
              </a:solidFill>
            </a:endParaRPr>
          </a:p>
          <a:p>
            <a:r>
              <a:rPr lang="en-US" dirty="0"/>
              <a:t>The objectives of the new industrial policy are build on the gains for previous policies.</a:t>
            </a:r>
          </a:p>
          <a:p>
            <a:r>
              <a:rPr lang="en-US" dirty="0"/>
              <a:t>Major changes</a:t>
            </a:r>
          </a:p>
          <a:p>
            <a:r>
              <a:rPr lang="en-US" dirty="0"/>
              <a:t>Industrial Licensing</a:t>
            </a:r>
          </a:p>
          <a:p>
            <a:r>
              <a:rPr lang="en-US" dirty="0"/>
              <a:t>Foreign Investment</a:t>
            </a:r>
          </a:p>
          <a:p>
            <a:r>
              <a:rPr lang="en-US" dirty="0"/>
              <a:t>Foreign Technology Agreements</a:t>
            </a:r>
          </a:p>
          <a:p>
            <a:r>
              <a:rPr lang="en-US" dirty="0"/>
              <a:t>Public Sector Policy</a:t>
            </a:r>
          </a:p>
          <a:p>
            <a:r>
              <a:rPr lang="en-US" dirty="0"/>
              <a:t>MRTP Act</a:t>
            </a:r>
          </a:p>
          <a:p>
            <a:r>
              <a:rPr lang="en-US" dirty="0"/>
              <a:t>Other Liberalization</a:t>
            </a:r>
          </a:p>
          <a:p>
            <a:pPr marL="0" indent="0">
              <a:buNone/>
            </a:pPr>
            <a:endParaRPr lang="en-US" b="1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35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Conclusion:</a:t>
            </a:r>
          </a:p>
          <a:p>
            <a:pPr marL="0" indent="0">
              <a:buNone/>
            </a:pPr>
            <a:r>
              <a:rPr lang="en-US" dirty="0"/>
              <a:t>In many ways, theories of industrialization have come full circle. Moreover, the challenge facing the more developed countries – making the existing industrial infrastructure more competitive, or upgrading technological capabilities – requires different approaches to that of kick-starting industrialization.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02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800" b="1" dirty="0">
                <a:solidFill>
                  <a:srgbClr val="00B0F0"/>
                </a:solidFill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27393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Contents:</a:t>
            </a:r>
          </a:p>
          <a:p>
            <a:pPr marL="0" indent="0">
              <a:buNone/>
            </a:pPr>
            <a:endParaRPr lang="en-US" b="1" u="sng" dirty="0">
              <a:solidFill>
                <a:srgbClr val="00B0F0"/>
              </a:solidFill>
            </a:endParaRPr>
          </a:p>
          <a:p>
            <a:r>
              <a:rPr lang="en-US" dirty="0"/>
              <a:t>Industrial Policy</a:t>
            </a:r>
          </a:p>
          <a:p>
            <a:r>
              <a:rPr lang="en-US" dirty="0"/>
              <a:t>Types of Industrial Policy Resolutions</a:t>
            </a:r>
          </a:p>
          <a:p>
            <a:r>
              <a:rPr lang="en-US" dirty="0"/>
              <a:t> Features of Industrial Policy Resolutions 1948-1980</a:t>
            </a:r>
          </a:p>
          <a:p>
            <a:r>
              <a:rPr lang="en-US" dirty="0"/>
              <a:t>New Industrial Policy 1991</a:t>
            </a:r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33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Industrial policy: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policies of a nation that help guide the total strategic effort of the country. The policies influence the development of different sectors and create a stronger portfolio of national industry.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Industrial policies are sector specific, unlike broader macroeconomic policies. They are often considered to be interventionist as opposed to laissez-faire economics</a:t>
            </a:r>
          </a:p>
          <a:p>
            <a:pPr marL="0" indent="0" algn="r">
              <a:buNone/>
            </a:pPr>
            <a:r>
              <a:rPr lang="en-US" dirty="0"/>
              <a:t>						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Contd..</a:t>
            </a:r>
          </a:p>
        </p:txBody>
      </p:sp>
    </p:spTree>
    <p:extLst>
      <p:ext uri="{BB962C8B-B14F-4D97-AF65-F5344CB8AC3E}">
        <p14:creationId xmlns:p14="http://schemas.microsoft.com/office/powerpoint/2010/main" val="381940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Contd..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refers to the Govt. policy towards the establishment working and management and industries in the country.</a:t>
            </a:r>
          </a:p>
          <a:p>
            <a:r>
              <a:rPr lang="en-US" dirty="0"/>
              <a:t>It covering all those principles, procedures and regulations which control the industrial understandings of the country.</a:t>
            </a:r>
          </a:p>
          <a:p>
            <a:r>
              <a:rPr lang="en-US" dirty="0"/>
              <a:t>It reflects the Government’s attitude the public and private sectors, foreign capital and technology etc.</a:t>
            </a:r>
          </a:p>
          <a:p>
            <a:r>
              <a:rPr lang="en-US" dirty="0"/>
              <a:t>It shape the pattern of industrialism in the country.</a:t>
            </a:r>
          </a:p>
          <a:p>
            <a:r>
              <a:rPr lang="en-US" dirty="0"/>
              <a:t>It is helpful in the development of industries as per the needs of the country.</a:t>
            </a:r>
          </a:p>
        </p:txBody>
      </p:sp>
    </p:spTree>
    <p:extLst>
      <p:ext uri="{BB962C8B-B14F-4D97-AF65-F5344CB8AC3E}">
        <p14:creationId xmlns:p14="http://schemas.microsoft.com/office/powerpoint/2010/main" val="200673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Industrial Policy Resolutions: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80772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947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Industrial policy resolution of 1948</a:t>
            </a:r>
          </a:p>
          <a:p>
            <a:r>
              <a:rPr lang="en-US" dirty="0"/>
              <a:t>Acceptance of the both public and private sectors were involved towards industrial development.</a:t>
            </a:r>
          </a:p>
          <a:p>
            <a:r>
              <a:rPr lang="en-US" dirty="0"/>
              <a:t>Division of Industrial Sector: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Exclusive State Monopoly-  </a:t>
            </a:r>
            <a:r>
              <a:rPr lang="en-US" sz="2200" dirty="0"/>
              <a:t>exclusive monopoly of the Central Government(railway transport, atomic energy etc.).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State Monopoly for New Units- </a:t>
            </a:r>
            <a:r>
              <a:rPr lang="en-US" sz="2000" dirty="0"/>
              <a:t>undertaken only by the State(coal, iron, steel, wireless, telegraphs etc.).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State Regulation- </a:t>
            </a:r>
            <a:r>
              <a:rPr lang="en-US" sz="2000" dirty="0"/>
              <a:t>which the Central Gov­ernment would feel necessary to plan and regulate(machine tools, fertilizers, cement, paper, electric engineering etc.).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Unregulated private enterprise- </a:t>
            </a:r>
            <a:r>
              <a:rPr lang="en-US" sz="2000" dirty="0"/>
              <a:t>the in­dustries in this category were left open to the private sector, individual as well as cooperative.</a:t>
            </a:r>
          </a:p>
        </p:txBody>
      </p:sp>
    </p:spTree>
    <p:extLst>
      <p:ext uri="{BB962C8B-B14F-4D97-AF65-F5344CB8AC3E}">
        <p14:creationId xmlns:p14="http://schemas.microsoft.com/office/powerpoint/2010/main" val="114371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Industrial policy resolution of 1956</a:t>
            </a:r>
          </a:p>
          <a:p>
            <a:r>
              <a:rPr lang="en-US" dirty="0"/>
              <a:t>To accelerate  the rate of growth and to speed of industrialization.  </a:t>
            </a:r>
          </a:p>
          <a:p>
            <a:r>
              <a:rPr lang="en-US" dirty="0"/>
              <a:t>According to this Resolution the objective of the social and economic policy in India was the establishment of a socialistic pattern of society.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Schedule </a:t>
            </a:r>
            <a:r>
              <a:rPr lang="en-US" b="1" dirty="0"/>
              <a:t>A</a:t>
            </a:r>
            <a:r>
              <a:rPr lang="en-US" dirty="0"/>
              <a:t>- </a:t>
            </a:r>
            <a:r>
              <a:rPr lang="en-US" sz="1800" dirty="0"/>
              <a:t>those industries which were to be an exclusive responsibility of the state</a:t>
            </a:r>
            <a:r>
              <a:rPr lang="en-US" dirty="0"/>
              <a:t>.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Schedule </a:t>
            </a:r>
            <a:r>
              <a:rPr lang="en-US" b="1" dirty="0"/>
              <a:t>B- </a:t>
            </a:r>
            <a:r>
              <a:rPr lang="en-US" sz="2000" dirty="0"/>
              <a:t>those which were to be progressively state-owned and in which the state would generally set up new enterprises.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Schedule </a:t>
            </a:r>
            <a:r>
              <a:rPr lang="en-US" b="1" dirty="0"/>
              <a:t>C- </a:t>
            </a:r>
            <a:r>
              <a:rPr lang="en-US" sz="2000" dirty="0"/>
              <a:t>all the remaining industries and their future development would, in general be left to the initiative and enterprise of the private sector</a:t>
            </a:r>
            <a:r>
              <a:rPr lang="en-US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93263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Silent features of Industrial policy 1956</a:t>
            </a:r>
          </a:p>
          <a:p>
            <a:pPr marL="0" indent="0">
              <a:buNone/>
            </a:pPr>
            <a:endParaRPr lang="en-US" b="1" u="sng" dirty="0">
              <a:solidFill>
                <a:srgbClr val="00B0F0"/>
              </a:solidFill>
            </a:endParaRPr>
          </a:p>
          <a:p>
            <a:r>
              <a:rPr lang="en-US" dirty="0"/>
              <a:t>Division of work: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Monopoly of the state 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Mixed sector of public and private enterprise</a:t>
            </a:r>
          </a:p>
          <a:p>
            <a:pPr marL="937260" lvl="1" indent="-571500">
              <a:buFont typeface="+mj-lt"/>
              <a:buAutoNum type="romanUcPeriod"/>
            </a:pPr>
            <a:r>
              <a:rPr lang="en-US" dirty="0"/>
              <a:t>Industries left for private sector</a:t>
            </a:r>
          </a:p>
          <a:p>
            <a:r>
              <a:rPr lang="en-US" dirty="0"/>
              <a:t>Mutual dependence of public and private sector</a:t>
            </a:r>
          </a:p>
          <a:p>
            <a:r>
              <a:rPr lang="en-US" dirty="0"/>
              <a:t>Importance given to small and cartage industries</a:t>
            </a:r>
          </a:p>
          <a:p>
            <a:r>
              <a:rPr lang="en-US" dirty="0"/>
              <a:t>Deductions of erosional in equalities.</a:t>
            </a:r>
          </a:p>
          <a:p>
            <a:r>
              <a:rPr lang="en-US" dirty="0"/>
              <a:t>Assistance and control of private sector.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18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00B0F0"/>
                </a:solidFill>
              </a:rPr>
              <a:t>Industrial policy resolution of 1973</a:t>
            </a:r>
          </a:p>
          <a:p>
            <a:pPr marL="0" indent="0">
              <a:buNone/>
            </a:pPr>
            <a:endParaRPr lang="en-US" b="1" u="sng" dirty="0">
              <a:solidFill>
                <a:srgbClr val="00B0F0"/>
              </a:solidFill>
            </a:endParaRPr>
          </a:p>
          <a:p>
            <a:r>
              <a:rPr lang="en-US" dirty="0"/>
              <a:t>It provided for a closer interaction between the agricultural and industrial sectors.</a:t>
            </a:r>
          </a:p>
          <a:p>
            <a:r>
              <a:rPr lang="en-US" dirty="0"/>
              <a:t>The list of industries exclusively reserved for the small sector increased from 150 items to 500 items.</a:t>
            </a:r>
          </a:p>
          <a:p>
            <a:r>
              <a:rPr lang="en-US" dirty="0"/>
              <a:t>Special legislation to protect cottage and household industries was also introduced.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34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</TotalTime>
  <Words>689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Bodoni MT</vt:lpstr>
      <vt:lpstr>Calibri</vt:lpstr>
      <vt:lpstr>Constantia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ASML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Reddy Sridevi</dc:creator>
  <cp:lastModifiedBy>OWNER</cp:lastModifiedBy>
  <cp:revision>22</cp:revision>
  <dcterms:created xsi:type="dcterms:W3CDTF">2014-10-18T14:40:49Z</dcterms:created>
  <dcterms:modified xsi:type="dcterms:W3CDTF">2025-01-20T17:17:46Z</dcterms:modified>
</cp:coreProperties>
</file>