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56" r:id="rId3"/>
    <p:sldId id="257" r:id="rId4"/>
    <p:sldId id="258" r:id="rId5"/>
    <p:sldId id="262" r:id="rId6"/>
    <p:sldId id="259" r:id="rId7"/>
    <p:sldId id="260" r:id="rId8"/>
    <p:sldId id="263" r:id="rId9"/>
    <p:sldId id="265" r:id="rId10"/>
    <p:sldId id="266" r:id="rId11"/>
    <p:sldId id="267" r:id="rId12"/>
    <p:sldId id="268" r:id="rId13"/>
    <p:sldId id="269"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D8BD707-D9CF-40AE-B4C6-C98DA3205C09}" type="datetimeFigureOut">
              <a:rPr lang="en-US" smtClean="0"/>
              <a:pPr/>
              <a:t>1/21/2025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D8BD707-D9CF-40AE-B4C6-C98DA3205C09}" type="datetimeFigureOut">
              <a:rPr lang="en-US" smtClean="0"/>
              <a:pPr/>
              <a:t>1/21/2025</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1/21/2025</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5486400" y="4648200"/>
            <a:ext cx="3505200" cy="1828800"/>
          </a:xfrm>
        </p:spPr>
        <p:txBody>
          <a:bodyPr>
            <a:normAutofit fontScale="70000" lnSpcReduction="20000"/>
          </a:bodyPr>
          <a:lstStyle/>
          <a:p>
            <a:pPr algn="ctr"/>
            <a:r>
              <a:rPr lang="en-US" sz="3200" dirty="0"/>
              <a:t>DR. SRINIBASH DASH</a:t>
            </a:r>
          </a:p>
          <a:p>
            <a:pPr algn="ctr"/>
            <a:r>
              <a:rPr lang="en-US" sz="3200" dirty="0"/>
              <a:t>Associate professor &amp; Head</a:t>
            </a:r>
          </a:p>
          <a:p>
            <a:pPr algn="ctr"/>
            <a:r>
              <a:rPr lang="en-US" sz="3200" dirty="0"/>
              <a:t>School of Management</a:t>
            </a:r>
          </a:p>
          <a:p>
            <a:pPr algn="ctr"/>
            <a:r>
              <a:rPr lang="en-US" sz="3200"/>
              <a:t>SBP,GMU</a:t>
            </a:r>
            <a:endParaRPr lang="en-IN" sz="3200" dirty="0"/>
          </a:p>
        </p:txBody>
      </p:sp>
    </p:spTree>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609600"/>
          </a:xfrm>
        </p:spPr>
        <p:txBody>
          <a:bodyPr/>
          <a:lstStyle/>
          <a:p>
            <a:r>
              <a:rPr lang="en-US" b="1" dirty="0"/>
              <a:t>Strength of Infosys</a:t>
            </a:r>
            <a:br>
              <a:rPr lang="en-US" b="1" dirty="0"/>
            </a:br>
            <a:br>
              <a:rPr lang="en-US" dirty="0"/>
            </a:br>
            <a:endParaRPr lang="en-US" dirty="0"/>
          </a:p>
        </p:txBody>
      </p:sp>
      <p:sp>
        <p:nvSpPr>
          <p:cNvPr id="3" name="Content Placeholder 2"/>
          <p:cNvSpPr>
            <a:spLocks noGrp="1"/>
          </p:cNvSpPr>
          <p:nvPr>
            <p:ph idx="1"/>
          </p:nvPr>
        </p:nvSpPr>
        <p:spPr>
          <a:xfrm>
            <a:off x="457200" y="990600"/>
            <a:ext cx="8458200" cy="5562600"/>
          </a:xfrm>
        </p:spPr>
        <p:txBody>
          <a:bodyPr>
            <a:normAutofit fontScale="77500" lnSpcReduction="20000"/>
          </a:bodyPr>
          <a:lstStyle/>
          <a:p>
            <a:pPr algn="just"/>
            <a:r>
              <a:rPr lang="en-US" b="1" dirty="0">
                <a:latin typeface="Times New Roman" pitchFamily="18" charset="0"/>
                <a:cs typeface="Times New Roman" pitchFamily="18" charset="0"/>
              </a:rPr>
              <a:t>A well established leader among Indian Offshore companies</a:t>
            </a:r>
            <a:r>
              <a:rPr lang="en-US" dirty="0">
                <a:latin typeface="Times New Roman" pitchFamily="18" charset="0"/>
                <a:cs typeface="Times New Roman" pitchFamily="18" charset="0"/>
              </a:rPr>
              <a:t>. Infosys has built a solid image by delivering quality services and innovation.</a:t>
            </a:r>
          </a:p>
          <a:p>
            <a:pPr algn="just"/>
            <a:r>
              <a:rPr lang="en-US" b="1" dirty="0">
                <a:latin typeface="Times New Roman" pitchFamily="18" charset="0"/>
                <a:cs typeface="Times New Roman" pitchFamily="18" charset="0"/>
              </a:rPr>
              <a:t>Well defined service portfolio</a:t>
            </a:r>
            <a:r>
              <a:rPr lang="en-US" dirty="0">
                <a:latin typeface="Times New Roman" pitchFamily="18" charset="0"/>
                <a:cs typeface="Times New Roman" pitchFamily="18" charset="0"/>
              </a:rPr>
              <a:t>: In last one decade it was able to build solid capability including matured processes and team in all the key vertical including BFSI, Retail, Oil and Gas etc.</a:t>
            </a:r>
          </a:p>
          <a:p>
            <a:pPr algn="just"/>
            <a:r>
              <a:rPr lang="en-US" b="1" dirty="0">
                <a:latin typeface="Times New Roman" pitchFamily="18" charset="0"/>
                <a:cs typeface="Times New Roman" pitchFamily="18" charset="0"/>
              </a:rPr>
              <a:t>Scale</a:t>
            </a:r>
            <a:r>
              <a:rPr lang="en-US" dirty="0">
                <a:latin typeface="Times New Roman" pitchFamily="18" charset="0"/>
                <a:cs typeface="Times New Roman" pitchFamily="18" charset="0"/>
              </a:rPr>
              <a:t>:  It has 1, 56,688 full time employees, strong presence in India and number of delivery centre across globe.</a:t>
            </a:r>
          </a:p>
          <a:p>
            <a:pPr algn="just"/>
            <a:r>
              <a:rPr lang="en-US" b="1" dirty="0">
                <a:latin typeface="Times New Roman" pitchFamily="18" charset="0"/>
                <a:cs typeface="Times New Roman" pitchFamily="18" charset="0"/>
              </a:rPr>
              <a:t>Focus on Innovation</a:t>
            </a:r>
            <a:r>
              <a:rPr lang="en-US" dirty="0">
                <a:latin typeface="Times New Roman" pitchFamily="18" charset="0"/>
                <a:cs typeface="Times New Roman" pitchFamily="18" charset="0"/>
              </a:rPr>
              <a:t>: Infosys has dedicated about $100M to support innovative ideas coming from Mobility, cloud and Big data.</a:t>
            </a:r>
          </a:p>
          <a:p>
            <a:pPr algn="just"/>
            <a:r>
              <a:rPr lang="en-US" b="1" dirty="0">
                <a:latin typeface="Times New Roman" pitchFamily="18" charset="0"/>
                <a:cs typeface="Times New Roman" pitchFamily="18" charset="0"/>
              </a:rPr>
              <a:t>Less Risky</a:t>
            </a:r>
            <a:r>
              <a:rPr lang="en-US" dirty="0">
                <a:latin typeface="Times New Roman" pitchFamily="18" charset="0"/>
                <a:cs typeface="Times New Roman" pitchFamily="18" charset="0"/>
              </a:rPr>
              <a:t>: Good cash in hand, over $4B and absolutely no debt. It will help make further strategic acquisition in Europe and elsewhere.</a:t>
            </a:r>
          </a:p>
          <a:p>
            <a:pPr algn="just"/>
            <a:r>
              <a:rPr lang="en-US" b="1" dirty="0">
                <a:latin typeface="Times New Roman" pitchFamily="18" charset="0"/>
                <a:cs typeface="Times New Roman" pitchFamily="18" charset="0"/>
              </a:rPr>
              <a:t>Strong Relationship with Clients</a:t>
            </a:r>
            <a:r>
              <a:rPr lang="en-US" dirty="0">
                <a:latin typeface="Times New Roman" pitchFamily="18" charset="0"/>
                <a:cs typeface="Times New Roman" pitchFamily="18" charset="0"/>
              </a:rPr>
              <a:t>: Almost 98% of its business comes from existing customers. It has total 798 active clients and out of which 12 are $100M+.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685800"/>
          </a:xfrm>
        </p:spPr>
        <p:txBody>
          <a:bodyPr/>
          <a:lstStyle/>
          <a:p>
            <a:r>
              <a:rPr lang="en-US" dirty="0"/>
              <a:t>Weakness of Infosys</a:t>
            </a:r>
            <a:br>
              <a:rPr lang="en-US" dirty="0"/>
            </a:br>
            <a:endParaRPr lang="en-US" dirty="0"/>
          </a:p>
        </p:txBody>
      </p:sp>
      <p:sp>
        <p:nvSpPr>
          <p:cNvPr id="3" name="Content Placeholder 2"/>
          <p:cNvSpPr>
            <a:spLocks noGrp="1"/>
          </p:cNvSpPr>
          <p:nvPr>
            <p:ph idx="1"/>
          </p:nvPr>
        </p:nvSpPr>
        <p:spPr>
          <a:xfrm>
            <a:off x="533400" y="990600"/>
            <a:ext cx="8382000" cy="5638800"/>
          </a:xfrm>
        </p:spPr>
        <p:txBody>
          <a:bodyPr>
            <a:normAutofit fontScale="70000" lnSpcReduction="20000"/>
          </a:bodyPr>
          <a:lstStyle/>
          <a:p>
            <a:pPr algn="just"/>
            <a:r>
              <a:rPr lang="en-US" b="1" dirty="0">
                <a:latin typeface="Times New Roman" pitchFamily="18" charset="0"/>
                <a:cs typeface="Times New Roman" pitchFamily="18" charset="0"/>
              </a:rPr>
              <a:t>Leadership</a:t>
            </a:r>
            <a:r>
              <a:rPr lang="en-US" dirty="0">
                <a:latin typeface="Times New Roman" pitchFamily="18" charset="0"/>
                <a:cs typeface="Times New Roman" pitchFamily="18" charset="0"/>
              </a:rPr>
              <a:t>:  So far D. </a:t>
            </a:r>
            <a:r>
              <a:rPr lang="en-US" dirty="0" err="1">
                <a:latin typeface="Times New Roman" pitchFamily="18" charset="0"/>
                <a:cs typeface="Times New Roman" pitchFamily="18" charset="0"/>
              </a:rPr>
              <a:t>Shibulal</a:t>
            </a:r>
            <a:r>
              <a:rPr lang="en-US" dirty="0">
                <a:latin typeface="Times New Roman" pitchFamily="18" charset="0"/>
                <a:cs typeface="Times New Roman" pitchFamily="18" charset="0"/>
              </a:rPr>
              <a:t> is not able to meet investor’s expectations. He became CEO of Infosys on 3pth April 2011 and since then margin and growth has suffered. Other India offshore players such as TCS, HCL continue to do well.</a:t>
            </a:r>
          </a:p>
          <a:p>
            <a:pPr algn="just"/>
            <a:r>
              <a:rPr lang="en-US" b="1" dirty="0">
                <a:latin typeface="Times New Roman" pitchFamily="18" charset="0"/>
                <a:cs typeface="Times New Roman" pitchFamily="18" charset="0"/>
              </a:rPr>
              <a:t>Declining Growth and Margin:  </a:t>
            </a:r>
            <a:r>
              <a:rPr lang="en-US" dirty="0">
                <a:latin typeface="Times New Roman" pitchFamily="18" charset="0"/>
                <a:cs typeface="Times New Roman" pitchFamily="18" charset="0"/>
              </a:rPr>
              <a:t>Gross margin (FY13) has declined to 37% from 41%.Company recently has withdrawn EPS guidance and expect to grow about 6% to10%. Below then Industry growth published by </a:t>
            </a:r>
            <a:r>
              <a:rPr lang="en-US" dirty="0" err="1">
                <a:latin typeface="Times New Roman" pitchFamily="18" charset="0"/>
                <a:cs typeface="Times New Roman" pitchFamily="18" charset="0"/>
              </a:rPr>
              <a:t>Nasscom</a:t>
            </a:r>
            <a:r>
              <a:rPr lang="en-US" dirty="0">
                <a:latin typeface="Times New Roman" pitchFamily="18" charset="0"/>
                <a:cs typeface="Times New Roman" pitchFamily="18" charset="0"/>
              </a:rPr>
              <a:t>.</a:t>
            </a:r>
          </a:p>
          <a:p>
            <a:pPr algn="just"/>
            <a:r>
              <a:rPr lang="en-US" b="1" dirty="0">
                <a:latin typeface="Times New Roman" pitchFamily="18" charset="0"/>
                <a:cs typeface="Times New Roman" pitchFamily="18" charset="0"/>
              </a:rPr>
              <a:t>Pricing Pressure</a:t>
            </a:r>
            <a:r>
              <a:rPr lang="en-US" dirty="0">
                <a:latin typeface="Times New Roman" pitchFamily="18" charset="0"/>
                <a:cs typeface="Times New Roman" pitchFamily="18" charset="0"/>
              </a:rPr>
              <a:t>:  In order to generate growth, Infosys has indicated that it may go down in pricing that may not a good sign as it will further impact margin. On an annual basis pricing is down by 3%.</a:t>
            </a:r>
          </a:p>
          <a:p>
            <a:pPr algn="just">
              <a:buNone/>
            </a:pPr>
            <a:endParaRPr lang="en-US"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High amount of Intangible</a:t>
            </a:r>
            <a:r>
              <a:rPr lang="en-US" dirty="0">
                <a:latin typeface="Times New Roman" pitchFamily="18" charset="0"/>
                <a:cs typeface="Times New Roman" pitchFamily="18" charset="0"/>
              </a:rPr>
              <a:t>:   On its balance sheet it is carrying over $2B as intangible and most of them has come from acquisition. Infosys should have succinct strategy to realize this value or else will lead to cash erosion.</a:t>
            </a:r>
          </a:p>
          <a:p>
            <a:pPr algn="just"/>
            <a:r>
              <a:rPr lang="en-US" b="1" dirty="0">
                <a:latin typeface="Times New Roman" pitchFamily="18" charset="0"/>
                <a:cs typeface="Times New Roman" pitchFamily="18" charset="0"/>
              </a:rPr>
              <a:t>Currency Volatility</a:t>
            </a:r>
            <a:r>
              <a:rPr lang="en-US" dirty="0">
                <a:latin typeface="Times New Roman" pitchFamily="18" charset="0"/>
                <a:cs typeface="Times New Roman" pitchFamily="18" charset="0"/>
              </a:rPr>
              <a:t>:  Due to volatility in Euro and pound against dollar It negatively impacted income by $8M( in latest quarter –(Q4-FY13).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762000"/>
          </a:xfrm>
        </p:spPr>
        <p:txBody>
          <a:bodyPr/>
          <a:lstStyle/>
          <a:p>
            <a:r>
              <a:rPr lang="en-US" b="1" dirty="0"/>
              <a:t>Opportunity of INFOSYS</a:t>
            </a:r>
            <a:br>
              <a:rPr lang="en-US" b="1" dirty="0"/>
            </a:br>
            <a:br>
              <a:rPr lang="en-US" dirty="0"/>
            </a:br>
            <a:endParaRPr lang="en-US" dirty="0"/>
          </a:p>
        </p:txBody>
      </p:sp>
      <p:sp>
        <p:nvSpPr>
          <p:cNvPr id="3" name="Content Placeholder 2"/>
          <p:cNvSpPr>
            <a:spLocks noGrp="1"/>
          </p:cNvSpPr>
          <p:nvPr>
            <p:ph idx="1"/>
          </p:nvPr>
        </p:nvSpPr>
        <p:spPr>
          <a:xfrm>
            <a:off x="457200" y="990600"/>
            <a:ext cx="8458200" cy="5562600"/>
          </a:xfrm>
        </p:spPr>
        <p:txBody>
          <a:bodyPr>
            <a:normAutofit lnSpcReduction="10000"/>
          </a:bodyPr>
          <a:lstStyle/>
          <a:p>
            <a:pPr algn="just"/>
            <a:r>
              <a:rPr lang="en-US" b="1" dirty="0">
                <a:latin typeface="Times New Roman" pitchFamily="18" charset="0"/>
                <a:cs typeface="Times New Roman" pitchFamily="18" charset="0"/>
              </a:rPr>
              <a:t>Emerging Technology</a:t>
            </a:r>
            <a:r>
              <a:rPr lang="en-US" dirty="0">
                <a:latin typeface="Times New Roman" pitchFamily="18" charset="0"/>
                <a:cs typeface="Times New Roman" pitchFamily="18" charset="0"/>
              </a:rPr>
              <a:t>: Emerging Technology such as Cloud, Big data are going to get bigger and Infosys has taken concrete steps to take advantage of that.</a:t>
            </a:r>
          </a:p>
          <a:p>
            <a:pPr algn="just"/>
            <a:r>
              <a:rPr lang="en-US" b="1" dirty="0">
                <a:latin typeface="Times New Roman" pitchFamily="18" charset="0"/>
                <a:cs typeface="Times New Roman" pitchFamily="18" charset="0"/>
              </a:rPr>
              <a:t>Significant opportunity in Product and platform segment</a:t>
            </a:r>
            <a:r>
              <a:rPr lang="en-US" dirty="0">
                <a:latin typeface="Times New Roman" pitchFamily="18" charset="0"/>
                <a:cs typeface="Times New Roman" pitchFamily="18" charset="0"/>
              </a:rPr>
              <a:t>:  Total booking is about $685MN, and grew by 12.4%.</a:t>
            </a:r>
          </a:p>
          <a:p>
            <a:pPr algn="just"/>
            <a:r>
              <a:rPr lang="en-US" b="1" dirty="0">
                <a:latin typeface="Times New Roman" pitchFamily="18" charset="0"/>
                <a:cs typeface="Times New Roman" pitchFamily="18" charset="0"/>
              </a:rPr>
              <a:t>Strategic Acquisition</a:t>
            </a:r>
            <a:r>
              <a:rPr lang="en-US" dirty="0">
                <a:latin typeface="Times New Roman" pitchFamily="18" charset="0"/>
                <a:cs typeface="Times New Roman" pitchFamily="18" charset="0"/>
              </a:rPr>
              <a:t>: Infosys will continue to acquire firms which can add to its top </a:t>
            </a:r>
            <a:r>
              <a:rPr lang="en-US" dirty="0" err="1">
                <a:latin typeface="Times New Roman" pitchFamily="18" charset="0"/>
                <a:cs typeface="Times New Roman" pitchFamily="18" charset="0"/>
              </a:rPr>
              <a:t>line.Growth</a:t>
            </a:r>
            <a:r>
              <a:rPr lang="en-US" dirty="0">
                <a:latin typeface="Times New Roman" pitchFamily="18" charset="0"/>
                <a:cs typeface="Times New Roman" pitchFamily="18" charset="0"/>
              </a:rPr>
              <a:t> from Innovation: Infosys is betting high on Innovation, already committed $100M to further support this initiative.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534400" cy="762000"/>
          </a:xfrm>
        </p:spPr>
        <p:txBody>
          <a:bodyPr/>
          <a:lstStyle/>
          <a:p>
            <a:r>
              <a:rPr lang="en-US" b="1" dirty="0"/>
              <a:t>Threat of INFOSYS</a:t>
            </a:r>
            <a:br>
              <a:rPr lang="en-US" b="1" dirty="0"/>
            </a:br>
            <a:br>
              <a:rPr lang="en-US" dirty="0"/>
            </a:br>
            <a:endParaRPr lang="en-US" dirty="0"/>
          </a:p>
        </p:txBody>
      </p:sp>
      <p:sp>
        <p:nvSpPr>
          <p:cNvPr id="3" name="Content Placeholder 2"/>
          <p:cNvSpPr>
            <a:spLocks noGrp="1"/>
          </p:cNvSpPr>
          <p:nvPr>
            <p:ph idx="1"/>
          </p:nvPr>
        </p:nvSpPr>
        <p:spPr>
          <a:xfrm>
            <a:off x="533400" y="914400"/>
            <a:ext cx="8382000" cy="5638800"/>
          </a:xfrm>
        </p:spPr>
        <p:txBody>
          <a:bodyPr>
            <a:normAutofit/>
          </a:bodyPr>
          <a:lstStyle/>
          <a:p>
            <a:pPr algn="just"/>
            <a:r>
              <a:rPr lang="en-US" b="1" dirty="0">
                <a:latin typeface="Times New Roman" pitchFamily="18" charset="0"/>
                <a:cs typeface="Times New Roman" pitchFamily="18" charset="0"/>
              </a:rPr>
              <a:t>Global economy</a:t>
            </a:r>
            <a:r>
              <a:rPr lang="en-US" dirty="0">
                <a:latin typeface="Times New Roman" pitchFamily="18" charset="0"/>
                <a:cs typeface="Times New Roman" pitchFamily="18" charset="0"/>
              </a:rPr>
              <a:t>: Although US economy looks like going to recover soon, however Europe is still not able to catch up.</a:t>
            </a:r>
          </a:p>
          <a:p>
            <a:pPr algn="just"/>
            <a:r>
              <a:rPr lang="en-US" b="1" dirty="0">
                <a:latin typeface="Times New Roman" pitchFamily="18" charset="0"/>
                <a:cs typeface="Times New Roman" pitchFamily="18" charset="0"/>
              </a:rPr>
              <a:t>Vendor Consolidation and High Competition</a:t>
            </a:r>
            <a:r>
              <a:rPr lang="en-US" dirty="0">
                <a:latin typeface="Times New Roman" pitchFamily="18" charset="0"/>
                <a:cs typeface="Times New Roman" pitchFamily="18" charset="0"/>
              </a:rPr>
              <a:t>: Now most of the big clients want to consolidate its number of vendors and competitors such as Cognizant, Accenture are able to offers/showcase well differentiated offering and strategies to clients and that may result in reduced project budget for Infosys.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685800"/>
          </a:xfrm>
        </p:spPr>
        <p:txBody>
          <a:bodyPr/>
          <a:lstStyle/>
          <a:p>
            <a:r>
              <a:rPr lang="en-US" dirty="0"/>
              <a:t>Conclusion:</a:t>
            </a:r>
            <a:br>
              <a:rPr lang="en-US" dirty="0"/>
            </a:br>
            <a:endParaRPr lang="en-US" dirty="0"/>
          </a:p>
        </p:txBody>
      </p:sp>
      <p:sp>
        <p:nvSpPr>
          <p:cNvPr id="3" name="Content Placeholder 2"/>
          <p:cNvSpPr>
            <a:spLocks noGrp="1"/>
          </p:cNvSpPr>
          <p:nvPr>
            <p:ph idx="1"/>
          </p:nvPr>
        </p:nvSpPr>
        <p:spPr>
          <a:xfrm>
            <a:off x="457200" y="1066800"/>
            <a:ext cx="8458200" cy="5288760"/>
          </a:xfrm>
        </p:spPr>
        <p:txBody>
          <a:bodyPr>
            <a:normAutofit lnSpcReduction="10000"/>
          </a:bodyPr>
          <a:lstStyle/>
          <a:p>
            <a:pPr algn="just"/>
            <a:r>
              <a:rPr lang="en-US" dirty="0">
                <a:latin typeface="Times New Roman" pitchFamily="18" charset="0"/>
                <a:cs typeface="Times New Roman" pitchFamily="18" charset="0"/>
              </a:rPr>
              <a:t>Infosys is one of the largest IT service providers in India and worldwide. They have incorporated several rules and policies to achieve the vision of the company and successfully carry out the objectives explained within the mission statement of the company. The company has achieved this by maintaining their fairness, honesty and courtesy in all the deals they make with their clients. Its major advantage is its highly skilled workforce which has helped the company in reaching their goals and objectives.</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762000"/>
          </a:xfrm>
        </p:spPr>
        <p:txBody>
          <a:bodyPr/>
          <a:lstStyle/>
          <a:p>
            <a:r>
              <a:rPr lang="en-US" u="sng" dirty="0"/>
              <a:t>INTODUCTION</a:t>
            </a:r>
          </a:p>
        </p:txBody>
      </p:sp>
      <p:sp>
        <p:nvSpPr>
          <p:cNvPr id="3" name="Content Placeholder 2"/>
          <p:cNvSpPr>
            <a:spLocks noGrp="1"/>
          </p:cNvSpPr>
          <p:nvPr>
            <p:ph idx="1"/>
          </p:nvPr>
        </p:nvSpPr>
        <p:spPr>
          <a:xfrm>
            <a:off x="457200" y="914400"/>
            <a:ext cx="8534400" cy="5943600"/>
          </a:xfrm>
        </p:spPr>
        <p:txBody>
          <a:bodyPr>
            <a:normAutofit lnSpcReduction="10000"/>
          </a:bodyPr>
          <a:lstStyle/>
          <a:p>
            <a:pPr algn="just">
              <a:buNone/>
            </a:pPr>
            <a:r>
              <a:rPr lang="en-US" sz="2800" b="1" dirty="0">
                <a:latin typeface="Times New Roman" pitchFamily="18" charset="0"/>
                <a:cs typeface="Times New Roman" pitchFamily="18" charset="0"/>
              </a:rPr>
              <a:t>               Infosys</a:t>
            </a:r>
            <a:r>
              <a:rPr lang="en-US" sz="2800" dirty="0">
                <a:latin typeface="Times New Roman" pitchFamily="18" charset="0"/>
                <a:cs typeface="Times New Roman" pitchFamily="18" charset="0"/>
              </a:rPr>
              <a:t>  is an Indian multinational provider of business consulting, information technology, software engineering and outsourcing services. It is headquartered in Bangalore, </a:t>
            </a:r>
            <a:r>
              <a:rPr lang="en-US" sz="2800" dirty="0" err="1">
                <a:latin typeface="Times New Roman" pitchFamily="18" charset="0"/>
                <a:cs typeface="Times New Roman" pitchFamily="18" charset="0"/>
              </a:rPr>
              <a:t>Karnataka.Infosys</a:t>
            </a:r>
            <a:r>
              <a:rPr lang="en-US" sz="2800" dirty="0">
                <a:latin typeface="Times New Roman" pitchFamily="18" charset="0"/>
                <a:cs typeface="Times New Roman" pitchFamily="18" charset="0"/>
              </a:rPr>
              <a:t> is the third-largest India-based IT services company by 2012 </a:t>
            </a:r>
            <a:r>
              <a:rPr lang="en-US" sz="2800" dirty="0" err="1">
                <a:latin typeface="Times New Roman" pitchFamily="18" charset="0"/>
                <a:cs typeface="Times New Roman" pitchFamily="18" charset="0"/>
              </a:rPr>
              <a:t>revenues,and</a:t>
            </a:r>
            <a:r>
              <a:rPr lang="en-US" sz="2800" dirty="0">
                <a:latin typeface="Times New Roman" pitchFamily="18" charset="0"/>
                <a:cs typeface="Times New Roman" pitchFamily="18" charset="0"/>
              </a:rPr>
              <a:t> the second largest employer  as of 2012. On 28 March 2013, its market </a:t>
            </a:r>
            <a:r>
              <a:rPr lang="en-US" sz="2800" dirty="0" err="1">
                <a:latin typeface="Times New Roman" pitchFamily="18" charset="0"/>
                <a:cs typeface="Times New Roman" pitchFamily="18" charset="0"/>
              </a:rPr>
              <a:t>capitalisation</a:t>
            </a:r>
            <a:r>
              <a:rPr lang="en-US" sz="2800" dirty="0">
                <a:latin typeface="Times New Roman" pitchFamily="18" charset="0"/>
                <a:cs typeface="Times New Roman" pitchFamily="18" charset="0"/>
              </a:rPr>
              <a:t> was $30.8 billion, making it India's sixth largest publicly traded company.</a:t>
            </a:r>
          </a:p>
          <a:p>
            <a:pPr algn="just">
              <a:buNone/>
            </a:pPr>
            <a:endParaRPr lang="en-US" sz="2800" dirty="0">
              <a:latin typeface="Times New Roman" pitchFamily="18" charset="0"/>
              <a:cs typeface="Times New Roman" pitchFamily="18" charset="0"/>
            </a:endParaRPr>
          </a:p>
          <a:p>
            <a:pPr algn="just">
              <a:buNone/>
            </a:pPr>
            <a:r>
              <a:rPr lang="en-US" sz="2800" dirty="0">
                <a:latin typeface="Times New Roman" pitchFamily="18" charset="0"/>
                <a:cs typeface="Times New Roman" pitchFamily="18" charset="0"/>
              </a:rPr>
              <a:t>             Infosys has 87 global software development centers of which 32 are in India and 55 are outside India. It has 69 sales offices around the world of which 2 are in India and 67 are outside India.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458200" cy="685800"/>
          </a:xfrm>
        </p:spPr>
        <p:txBody>
          <a:bodyPr/>
          <a:lstStyle/>
          <a:p>
            <a:r>
              <a:rPr lang="en-US" u="sng" dirty="0"/>
              <a:t>VISION</a:t>
            </a:r>
          </a:p>
        </p:txBody>
      </p:sp>
      <p:sp>
        <p:nvSpPr>
          <p:cNvPr id="3" name="Content Placeholder 2"/>
          <p:cNvSpPr>
            <a:spLocks noGrp="1"/>
          </p:cNvSpPr>
          <p:nvPr>
            <p:ph idx="1"/>
          </p:nvPr>
        </p:nvSpPr>
        <p:spPr>
          <a:xfrm>
            <a:off x="457200" y="990600"/>
            <a:ext cx="8458200" cy="5638800"/>
          </a:xfrm>
        </p:spPr>
        <p:txBody>
          <a:bodyPr>
            <a:normAutofit fontScale="85000" lnSpcReduction="20000"/>
          </a:bodyPr>
          <a:lstStyle/>
          <a:p>
            <a:pPr algn="just">
              <a:buNone/>
            </a:pPr>
            <a:r>
              <a:rPr lang="en-US" sz="3200" dirty="0">
                <a:latin typeface="Times New Roman" pitchFamily="18" charset="0"/>
                <a:cs typeface="Times New Roman" pitchFamily="18" charset="0"/>
              </a:rPr>
              <a:t>             “description of something in the future”</a:t>
            </a:r>
          </a:p>
          <a:p>
            <a:pPr algn="just"/>
            <a:endParaRPr lang="en-US" sz="3200" dirty="0">
              <a:latin typeface="Times New Roman" pitchFamily="18" charset="0"/>
              <a:cs typeface="Times New Roman" pitchFamily="18" charset="0"/>
            </a:endParaRPr>
          </a:p>
          <a:p>
            <a:pPr algn="just">
              <a:buNone/>
            </a:pPr>
            <a:r>
              <a:rPr lang="en-US" sz="3200" dirty="0">
                <a:latin typeface="Times New Roman" pitchFamily="18" charset="0"/>
                <a:cs typeface="Times New Roman" pitchFamily="18" charset="0"/>
              </a:rPr>
              <a:t>         Mental perception of the kind of environment an individual, or an organization, aspires to create within a broad time horizon and the underlying conditions for the actualization of this perception”</a:t>
            </a:r>
          </a:p>
          <a:p>
            <a:pPr algn="just">
              <a:buNone/>
            </a:pPr>
            <a:endParaRPr lang="en-US" sz="3200" dirty="0">
              <a:latin typeface="Times New Roman" pitchFamily="18" charset="0"/>
              <a:cs typeface="Times New Roman" pitchFamily="18" charset="0"/>
            </a:endParaRPr>
          </a:p>
          <a:p>
            <a:pPr algn="just">
              <a:lnSpc>
                <a:spcPct val="150000"/>
              </a:lnSpc>
              <a:buFont typeface="Wingdings" pitchFamily="2" charset="2"/>
              <a:buChar char="q"/>
            </a:pPr>
            <a:r>
              <a:rPr lang="en-US" sz="3200" dirty="0">
                <a:latin typeface="Times New Roman" pitchFamily="18" charset="0"/>
                <a:cs typeface="Times New Roman" pitchFamily="18" charset="0"/>
              </a:rPr>
              <a:t>Strategic intent should lead to an end. </a:t>
            </a:r>
          </a:p>
          <a:p>
            <a:pPr algn="just">
              <a:lnSpc>
                <a:spcPct val="150000"/>
              </a:lnSpc>
              <a:buFont typeface="Wingdings" pitchFamily="2" charset="2"/>
              <a:buChar char="q"/>
            </a:pPr>
            <a:r>
              <a:rPr lang="en-US" sz="3200" dirty="0">
                <a:latin typeface="Times New Roman" pitchFamily="18" charset="0"/>
                <a:cs typeface="Times New Roman" pitchFamily="18" charset="0"/>
              </a:rPr>
              <a:t>That end is the vision of an organization or an individual.</a:t>
            </a:r>
          </a:p>
          <a:p>
            <a:pPr algn="just">
              <a:lnSpc>
                <a:spcPct val="150000"/>
              </a:lnSpc>
              <a:buFont typeface="Wingdings" pitchFamily="2" charset="2"/>
              <a:buChar char="q"/>
            </a:pPr>
            <a:r>
              <a:rPr lang="en-US" sz="3200" dirty="0">
                <a:latin typeface="Times New Roman" pitchFamily="18" charset="0"/>
                <a:cs typeface="Times New Roman" pitchFamily="18" charset="0"/>
              </a:rPr>
              <a:t>It is what the firm or a person would ultimately like to become.</a:t>
            </a:r>
          </a:p>
          <a:p>
            <a:pPr algn="just"/>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838200"/>
          </a:xfrm>
        </p:spPr>
        <p:txBody>
          <a:bodyPr/>
          <a:lstStyle/>
          <a:p>
            <a:r>
              <a:rPr lang="en-US" b="1" i="1" u="sng" dirty="0"/>
              <a:t>VISION STATEMENT</a:t>
            </a:r>
            <a:br>
              <a:rPr lang="en-US" b="1" i="1" dirty="0"/>
            </a:br>
            <a:endParaRPr lang="en-US" dirty="0"/>
          </a:p>
        </p:txBody>
      </p:sp>
      <p:sp>
        <p:nvSpPr>
          <p:cNvPr id="3" name="Content Placeholder 2"/>
          <p:cNvSpPr>
            <a:spLocks noGrp="1"/>
          </p:cNvSpPr>
          <p:nvPr>
            <p:ph idx="1"/>
          </p:nvPr>
        </p:nvSpPr>
        <p:spPr>
          <a:xfrm>
            <a:off x="457200" y="1066800"/>
            <a:ext cx="8534400" cy="5562600"/>
          </a:xfrm>
        </p:spPr>
        <p:txBody>
          <a:bodyPr>
            <a:normAutofit/>
          </a:bodyPr>
          <a:lstStyle/>
          <a:p>
            <a:pPr algn="just">
              <a:lnSpc>
                <a:spcPct val="150000"/>
              </a:lnSpc>
              <a:buNone/>
            </a:pPr>
            <a:r>
              <a:rPr lang="en-US" sz="3200" dirty="0">
                <a:latin typeface="Times New Roman" pitchFamily="18" charset="0"/>
                <a:cs typeface="Times New Roman" pitchFamily="18" charset="0"/>
              </a:rPr>
              <a:t>   A vision statement answers the question,</a:t>
            </a:r>
          </a:p>
          <a:p>
            <a:pPr algn="just">
              <a:lnSpc>
                <a:spcPct val="150000"/>
              </a:lnSpc>
              <a:buNone/>
            </a:pPr>
            <a:r>
              <a:rPr lang="en-US" sz="3200" dirty="0">
                <a:latin typeface="Times New Roman" pitchFamily="18" charset="0"/>
                <a:cs typeface="Times New Roman" pitchFamily="18" charset="0"/>
              </a:rPr>
              <a:t>       </a:t>
            </a:r>
            <a:r>
              <a:rPr lang="en-US" sz="3200" b="1" i="1" dirty="0">
                <a:latin typeface="Times New Roman" pitchFamily="18" charset="0"/>
                <a:cs typeface="Times New Roman" pitchFamily="18" charset="0"/>
              </a:rPr>
              <a:t>“ What will success look like?”</a:t>
            </a:r>
          </a:p>
          <a:p>
            <a:pPr algn="just">
              <a:lnSpc>
                <a:spcPct val="150000"/>
              </a:lnSpc>
              <a:buNone/>
            </a:pPr>
            <a:r>
              <a:rPr lang="en-US" sz="3200" dirty="0">
                <a:latin typeface="Times New Roman" pitchFamily="18" charset="0"/>
                <a:cs typeface="Times New Roman" pitchFamily="18" charset="0"/>
              </a:rPr>
              <a:t>  The pursuit of this image of success is what motivates people to work together.</a:t>
            </a:r>
          </a:p>
          <a:p>
            <a:pPr algn="just">
              <a:lnSpc>
                <a:spcPct val="150000"/>
              </a:lnSpc>
              <a:buNone/>
            </a:pPr>
            <a:r>
              <a:rPr lang="en-US" sz="3200" b="1" i="1" u="sng" dirty="0">
                <a:latin typeface="Times New Roman" pitchFamily="18" charset="0"/>
                <a:cs typeface="Times New Roman" pitchFamily="18" charset="0"/>
              </a:rPr>
              <a:t> Vision of Infosys</a:t>
            </a:r>
          </a:p>
          <a:p>
            <a:pPr algn="just">
              <a:buNone/>
            </a:pPr>
            <a:r>
              <a:rPr lang="en-US" sz="2800" dirty="0">
                <a:latin typeface="Times New Roman" pitchFamily="18" charset="0"/>
                <a:cs typeface="Times New Roman" pitchFamily="18" charset="0"/>
              </a:rPr>
              <a:t>        “To be a globally respected corporation that provides best-of-breed business solutions, leveraging technology, delivered by best-in-class people." </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685800"/>
          </a:xfrm>
        </p:spPr>
        <p:txBody>
          <a:bodyPr/>
          <a:lstStyle/>
          <a:p>
            <a:r>
              <a:rPr lang="en-US" u="sng" dirty="0"/>
              <a:t>Analysis of Vision of Infosys</a:t>
            </a:r>
          </a:p>
        </p:txBody>
      </p:sp>
      <p:sp>
        <p:nvSpPr>
          <p:cNvPr id="3" name="Content Placeholder 2"/>
          <p:cNvSpPr>
            <a:spLocks noGrp="1"/>
          </p:cNvSpPr>
          <p:nvPr>
            <p:ph idx="1"/>
          </p:nvPr>
        </p:nvSpPr>
        <p:spPr>
          <a:xfrm>
            <a:off x="381000" y="990600"/>
            <a:ext cx="8610600" cy="5638800"/>
          </a:xfrm>
        </p:spPr>
        <p:txBody>
          <a:bodyPr>
            <a:normAutofit fontScale="92500"/>
          </a:bodyPr>
          <a:lstStyle/>
          <a:p>
            <a:pPr>
              <a:buNone/>
            </a:pPr>
            <a:r>
              <a:rPr lang="en-US" dirty="0">
                <a:latin typeface="Times New Roman" pitchFamily="18" charset="0"/>
                <a:cs typeface="Times New Roman" pitchFamily="18" charset="0"/>
              </a:rPr>
              <a:t>    Globally respected corporation: </a:t>
            </a:r>
          </a:p>
          <a:p>
            <a:pPr>
              <a:buNone/>
            </a:pPr>
            <a:r>
              <a:rPr lang="en-US" dirty="0">
                <a:latin typeface="Times New Roman" pitchFamily="18" charset="0"/>
                <a:cs typeface="Times New Roman" pitchFamily="18" charset="0"/>
              </a:rPr>
              <a:t>             Infosys has become one of the largest IT Products and Services    Company which has an employee count of more than 80000 all around the world spread over 65 nationalities.</a:t>
            </a:r>
          </a:p>
          <a:p>
            <a:pPr>
              <a:buNone/>
            </a:pPr>
            <a:r>
              <a:rPr lang="en-US" dirty="0">
                <a:latin typeface="Times New Roman" pitchFamily="18" charset="0"/>
                <a:cs typeface="Times New Roman" pitchFamily="18" charset="0"/>
              </a:rPr>
              <a:t>    Best in class people:    </a:t>
            </a:r>
          </a:p>
          <a:p>
            <a:pPr>
              <a:buNone/>
            </a:pPr>
            <a:r>
              <a:rPr lang="en-US" dirty="0">
                <a:latin typeface="Times New Roman" pitchFamily="18" charset="0"/>
                <a:cs typeface="Times New Roman" pitchFamily="18" charset="0"/>
              </a:rPr>
              <a:t>             Employees in Infosys are trained in the company’s training centre which is present in Mysore (India). Infosys invests a lot on training their employees to make them attain the skills and knowledge required for them to work within their organization</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838200"/>
          </a:xfrm>
        </p:spPr>
        <p:txBody>
          <a:bodyPr/>
          <a:lstStyle/>
          <a:p>
            <a:r>
              <a:rPr lang="en-US" u="sng" dirty="0"/>
              <a:t>MISSION</a:t>
            </a:r>
            <a:br>
              <a:rPr lang="en-US" dirty="0"/>
            </a:br>
            <a:endParaRPr lang="en-US" dirty="0"/>
          </a:p>
        </p:txBody>
      </p:sp>
      <p:sp>
        <p:nvSpPr>
          <p:cNvPr id="3" name="Content Placeholder 2"/>
          <p:cNvSpPr>
            <a:spLocks noGrp="1"/>
          </p:cNvSpPr>
          <p:nvPr>
            <p:ph idx="1"/>
          </p:nvPr>
        </p:nvSpPr>
        <p:spPr>
          <a:xfrm>
            <a:off x="381000" y="990600"/>
            <a:ext cx="8534400" cy="5715000"/>
          </a:xfrm>
        </p:spPr>
        <p:txBody>
          <a:bodyPr>
            <a:normAutofit fontScale="85000" lnSpcReduction="20000"/>
          </a:bodyPr>
          <a:lstStyle/>
          <a:p>
            <a:pPr algn="just">
              <a:lnSpc>
                <a:spcPct val="150000"/>
              </a:lnSpc>
              <a:buNone/>
            </a:pPr>
            <a:r>
              <a:rPr lang="en-US" sz="3200" dirty="0">
                <a:latin typeface="Times New Roman" pitchFamily="18" charset="0"/>
                <a:cs typeface="Times New Roman" pitchFamily="18" charset="0"/>
              </a:rPr>
              <a:t>     Organizations relate their existence to satisfying a particular need of the society.  They do it in terms of their mission.</a:t>
            </a:r>
          </a:p>
          <a:p>
            <a:pPr algn="just">
              <a:buNone/>
            </a:pPr>
            <a:r>
              <a:rPr lang="en-US" sz="3200" b="1" dirty="0">
                <a:latin typeface="Times New Roman" pitchFamily="18" charset="0"/>
                <a:cs typeface="Times New Roman" pitchFamily="18" charset="0"/>
              </a:rPr>
              <a:t>            Mission is a statement which defines the role that an organization plays in a society. </a:t>
            </a:r>
          </a:p>
          <a:p>
            <a:pPr algn="just">
              <a:buNone/>
            </a:pPr>
            <a:r>
              <a:rPr lang="en-US" sz="3200" dirty="0">
                <a:latin typeface="Times New Roman" pitchFamily="18" charset="0"/>
                <a:cs typeface="Times New Roman" pitchFamily="18" charset="0"/>
              </a:rPr>
              <a:t>            It refers to the particular need of that society for instance, its information needs. “essential purpose of the organization, concerning particularly why it is in existence, the nature of the business it is in, and the customers it seeks to serve and satisfy.”</a:t>
            </a:r>
          </a:p>
          <a:p>
            <a:pPr algn="just">
              <a:buNone/>
            </a:pPr>
            <a:r>
              <a:rPr lang="en-US" sz="3200" dirty="0">
                <a:latin typeface="Times New Roman" pitchFamily="18" charset="0"/>
                <a:cs typeface="Times New Roman" pitchFamily="18" charset="0"/>
              </a:rPr>
              <a:t>          purpose or reason for the organization’s existence.”</a:t>
            </a:r>
          </a:p>
          <a:p>
            <a:pPr algn="just">
              <a:buNone/>
            </a:pPr>
            <a:r>
              <a:rPr lang="en-US" sz="3200" b="1" dirty="0">
                <a:latin typeface="Times New Roman" pitchFamily="18" charset="0"/>
                <a:cs typeface="Times New Roman" pitchFamily="18" charset="0"/>
              </a:rPr>
              <a:t>          mission is an enduring statement of purpose that distinguishes one firm from other similar firm.</a:t>
            </a:r>
            <a:r>
              <a:rPr lang="en-US" sz="3200" dirty="0">
                <a:latin typeface="Times New Roman" pitchFamily="18" charset="0"/>
                <a:cs typeface="Times New Roman" pitchFamily="18" charset="0"/>
              </a:rPr>
              <a:t>”</a:t>
            </a:r>
          </a:p>
          <a:p>
            <a:pPr algn="just">
              <a:lnSpc>
                <a:spcPct val="150000"/>
              </a:lnSpc>
              <a:buFont typeface="Wingdings" pitchFamily="2" charset="2"/>
              <a:buChar char="v"/>
            </a:pPr>
            <a:endParaRPr lang="en-US" sz="3200" dirty="0">
              <a:latin typeface="Times New Roman" pitchFamily="18" charset="0"/>
              <a:cs typeface="Times New Roman" pitchFamily="18" charset="0"/>
            </a:endParaRPr>
          </a:p>
          <a:p>
            <a:pPr algn="just">
              <a:lnSpc>
                <a:spcPct val="150000"/>
              </a:lnSpc>
              <a:buFont typeface="Wingdings" pitchFamily="2" charset="2"/>
              <a:buChar char="v"/>
            </a:pPr>
            <a:endParaRPr lang="en-US" sz="32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762000"/>
          </a:xfrm>
        </p:spPr>
        <p:txBody>
          <a:bodyPr/>
          <a:lstStyle/>
          <a:p>
            <a:r>
              <a:rPr lang="en-US" b="1" u="sng" dirty="0"/>
              <a:t>Mission Statement</a:t>
            </a:r>
            <a:br>
              <a:rPr lang="en-US" b="1" dirty="0"/>
            </a:br>
            <a:endParaRPr lang="en-US" dirty="0"/>
          </a:p>
        </p:txBody>
      </p:sp>
      <p:sp>
        <p:nvSpPr>
          <p:cNvPr id="3" name="Content Placeholder 2"/>
          <p:cNvSpPr>
            <a:spLocks noGrp="1"/>
          </p:cNvSpPr>
          <p:nvPr>
            <p:ph idx="1"/>
          </p:nvPr>
        </p:nvSpPr>
        <p:spPr>
          <a:xfrm>
            <a:off x="533400" y="1066800"/>
            <a:ext cx="8382000" cy="5562600"/>
          </a:xfrm>
        </p:spPr>
        <p:txBody>
          <a:bodyPr>
            <a:normAutofit fontScale="85000" lnSpcReduction="10000"/>
          </a:bodyPr>
          <a:lstStyle/>
          <a:p>
            <a:pPr algn="just">
              <a:lnSpc>
                <a:spcPct val="150000"/>
              </a:lnSpc>
              <a:buNone/>
            </a:pPr>
            <a:r>
              <a:rPr lang="en-US" sz="3200" dirty="0">
                <a:latin typeface="Times New Roman" pitchFamily="18" charset="0"/>
                <a:cs typeface="Times New Roman" pitchFamily="18" charset="0"/>
              </a:rPr>
              <a:t>         “A mission statement is an enduring statement of purpose that distinguishes one business from other similar firms. A mission statement identifies the scope of a firm’s operations in product and market terms.”</a:t>
            </a:r>
          </a:p>
          <a:p>
            <a:pPr algn="just">
              <a:lnSpc>
                <a:spcPct val="150000"/>
              </a:lnSpc>
              <a:buNone/>
            </a:pPr>
            <a:r>
              <a:rPr lang="en-US" sz="3200" u="sng" dirty="0">
                <a:latin typeface="Times New Roman" pitchFamily="18" charset="0"/>
                <a:cs typeface="Times New Roman" pitchFamily="18" charset="0"/>
              </a:rPr>
              <a:t>     MISSION OF INFOSYS </a:t>
            </a:r>
            <a:r>
              <a:rPr lang="en-US" sz="3200" dirty="0">
                <a:latin typeface="Times New Roman" pitchFamily="18" charset="0"/>
                <a:cs typeface="Times New Roman" pitchFamily="18" charset="0"/>
              </a:rPr>
              <a:t>“</a:t>
            </a:r>
          </a:p>
          <a:p>
            <a:pPr algn="just">
              <a:lnSpc>
                <a:spcPct val="150000"/>
              </a:lnSpc>
              <a:buNone/>
            </a:pPr>
            <a:r>
              <a:rPr lang="en-US" sz="3200" dirty="0">
                <a:latin typeface="Times New Roman" pitchFamily="18" charset="0"/>
                <a:cs typeface="Times New Roman" pitchFamily="18" charset="0"/>
              </a:rPr>
              <a:t>         To achieve our objectives in an environment of fairness, honesty, and courtesy towards our clients, employees, vendors and society at large." </a:t>
            </a:r>
          </a:p>
          <a:p>
            <a:pPr algn="just"/>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762000"/>
          </a:xfrm>
        </p:spPr>
        <p:txBody>
          <a:bodyPr/>
          <a:lstStyle/>
          <a:p>
            <a:r>
              <a:rPr lang="en-US" dirty="0"/>
              <a:t>Analysis  Mission of Infosys</a:t>
            </a:r>
            <a:br>
              <a:rPr lang="en-US" dirty="0"/>
            </a:br>
            <a:endParaRPr lang="en-US" dirty="0"/>
          </a:p>
        </p:txBody>
      </p:sp>
      <p:sp>
        <p:nvSpPr>
          <p:cNvPr id="3" name="Content Placeholder 2"/>
          <p:cNvSpPr>
            <a:spLocks noGrp="1"/>
          </p:cNvSpPr>
          <p:nvPr>
            <p:ph idx="1"/>
          </p:nvPr>
        </p:nvSpPr>
        <p:spPr>
          <a:xfrm>
            <a:off x="457200" y="1066800"/>
            <a:ext cx="8458200" cy="5562600"/>
          </a:xfrm>
        </p:spPr>
        <p:txBody>
          <a:bodyPr>
            <a:normAutofit fontScale="92500" lnSpcReduction="20000"/>
          </a:bodyPr>
          <a:lstStyle/>
          <a:p>
            <a:pPr algn="just">
              <a:buNone/>
            </a:pPr>
            <a:endParaRPr lang="en-US" dirty="0">
              <a:latin typeface="Times New Roman" pitchFamily="18" charset="0"/>
              <a:cs typeface="Times New Roman" pitchFamily="18" charset="0"/>
            </a:endParaRPr>
          </a:p>
          <a:p>
            <a:pPr algn="just">
              <a:buFont typeface="Wingdings" pitchFamily="2" charset="2"/>
              <a:buChar char="Ø"/>
            </a:pPr>
            <a:r>
              <a:rPr lang="en-US" dirty="0">
                <a:latin typeface="Times New Roman" pitchFamily="18" charset="0"/>
                <a:cs typeface="Times New Roman" pitchFamily="18" charset="0"/>
              </a:rPr>
              <a:t>    The mission statement of Infosys has been made realistic by the hardworking and trustworthy employees and the top management within the organization and has proved themselves that their mission statement is achievable .</a:t>
            </a:r>
          </a:p>
          <a:p>
            <a:pPr algn="just">
              <a:buFont typeface="Wingdings" pitchFamily="2" charset="2"/>
              <a:buChar char="Ø"/>
            </a:pPr>
            <a:r>
              <a:rPr lang="en-US" dirty="0">
                <a:latin typeface="Times New Roman" pitchFamily="18" charset="0"/>
                <a:cs typeface="Times New Roman" pitchFamily="18" charset="0"/>
              </a:rPr>
              <a:t>    The mission statement describes the core values of Infosys which includes fairness, honesty and courtesy towards their investors, employees, suppliers and society.</a:t>
            </a:r>
          </a:p>
          <a:p>
            <a:pPr algn="just">
              <a:buFont typeface="Wingdings" pitchFamily="2" charset="2"/>
              <a:buChar char="Ø"/>
            </a:pPr>
            <a:r>
              <a:rPr lang="en-US" dirty="0">
                <a:latin typeface="Times New Roman" pitchFamily="18" charset="0"/>
                <a:cs typeface="Times New Roman" pitchFamily="18" charset="0"/>
              </a:rPr>
              <a:t>The mission statement perfectly describes the business in which Infosys has to operate within which is the IT services sector.</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458200" cy="1121664"/>
          </a:xfrm>
        </p:spPr>
        <p:txBody>
          <a:bodyPr/>
          <a:lstStyle/>
          <a:p>
            <a:r>
              <a:rPr lang="en-US" dirty="0"/>
              <a:t>Values followed within Infosys:</a:t>
            </a:r>
            <a:br>
              <a:rPr lang="en-US" dirty="0"/>
            </a:br>
            <a:endParaRPr lang="en-US" dirty="0"/>
          </a:p>
        </p:txBody>
      </p:sp>
      <p:sp>
        <p:nvSpPr>
          <p:cNvPr id="3" name="Content Placeholder 2"/>
          <p:cNvSpPr>
            <a:spLocks noGrp="1"/>
          </p:cNvSpPr>
          <p:nvPr>
            <p:ph idx="1"/>
          </p:nvPr>
        </p:nvSpPr>
        <p:spPr>
          <a:xfrm>
            <a:off x="533400" y="1066800"/>
            <a:ext cx="8458200" cy="5638800"/>
          </a:xfrm>
        </p:spPr>
        <p:txBody>
          <a:bodyPr>
            <a:normAutofit fontScale="85000" lnSpcReduction="20000"/>
          </a:bodyPr>
          <a:lstStyle/>
          <a:p>
            <a:pPr algn="just" fontAlgn="base">
              <a:buFont typeface="Wingdings" pitchFamily="2" charset="2"/>
              <a:buChar char="Ø"/>
            </a:pPr>
            <a:r>
              <a:rPr lang="en-US" dirty="0">
                <a:latin typeface="Times New Roman" pitchFamily="18" charset="0"/>
                <a:cs typeface="Times New Roman" pitchFamily="18" charset="0"/>
              </a:rPr>
              <a:t>Infosys is one of the companies which are mainly driven by the values which they follow. The members of the company work hard to make the company commercial and ethical not only in India but throughout the world. According to Fernando (2009) here are the core values which is followed by Infosys:</a:t>
            </a:r>
          </a:p>
          <a:p>
            <a:pPr algn="just" fontAlgn="base">
              <a:buFont typeface="Wingdings" pitchFamily="2" charset="2"/>
              <a:buChar char="Ø"/>
            </a:pPr>
            <a:r>
              <a:rPr lang="en-US" dirty="0">
                <a:latin typeface="Times New Roman" pitchFamily="18" charset="0"/>
                <a:cs typeface="Times New Roman" pitchFamily="18" charset="0"/>
              </a:rPr>
              <a:t>“Customer delight”: The Company has committed itself to surpass the expectations of their customers.</a:t>
            </a:r>
          </a:p>
          <a:p>
            <a:pPr algn="just" fontAlgn="base">
              <a:buFont typeface="Wingdings" pitchFamily="2" charset="2"/>
              <a:buChar char="Ø"/>
            </a:pPr>
            <a:r>
              <a:rPr lang="en-US" dirty="0">
                <a:latin typeface="Times New Roman" pitchFamily="18" charset="0"/>
                <a:cs typeface="Times New Roman" pitchFamily="18" charset="0"/>
              </a:rPr>
              <a:t>“Leadership by example”: It has become an example for all the industries by setting themselves a standard in their business.</a:t>
            </a:r>
          </a:p>
          <a:p>
            <a:pPr algn="just" fontAlgn="base">
              <a:buFont typeface="Wingdings" pitchFamily="2" charset="2"/>
              <a:buChar char="Ø"/>
            </a:pPr>
            <a:r>
              <a:rPr lang="en-US" dirty="0">
                <a:latin typeface="Times New Roman" pitchFamily="18" charset="0"/>
                <a:cs typeface="Times New Roman" pitchFamily="18" charset="0"/>
              </a:rPr>
              <a:t>“Integrity and Transparency”: all the dealings which they carry out are ethical and transparent.</a:t>
            </a:r>
          </a:p>
          <a:p>
            <a:pPr algn="just" fontAlgn="base">
              <a:buFont typeface="Wingdings" pitchFamily="2" charset="2"/>
              <a:buChar char="Ø"/>
            </a:pPr>
            <a:r>
              <a:rPr lang="en-US" dirty="0">
                <a:latin typeface="Times New Roman" pitchFamily="18" charset="0"/>
                <a:cs typeface="Times New Roman" pitchFamily="18" charset="0"/>
              </a:rPr>
              <a:t>“Fairness”: the company has committed themselves to carry out all their dealings in such a way that they will be earning trust and respect from it.</a:t>
            </a:r>
          </a:p>
          <a:p>
            <a:pPr algn="just">
              <a:buNone/>
            </a:pP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131</TotalTime>
  <Words>1414</Words>
  <Application>Microsoft Office PowerPoint</Application>
  <PresentationFormat>On-screen Show (4:3)</PresentationFormat>
  <Paragraphs>72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Consolas</vt:lpstr>
      <vt:lpstr>Corbel</vt:lpstr>
      <vt:lpstr>Times New Roman</vt:lpstr>
      <vt:lpstr>Wingdings</vt:lpstr>
      <vt:lpstr>Wingdings 2</vt:lpstr>
      <vt:lpstr>Wingdings 3</vt:lpstr>
      <vt:lpstr>Metro</vt:lpstr>
      <vt:lpstr>PowerPoint Presentation</vt:lpstr>
      <vt:lpstr>INTODUCTION</vt:lpstr>
      <vt:lpstr>VISION</vt:lpstr>
      <vt:lpstr>VISION STATEMENT </vt:lpstr>
      <vt:lpstr>Analysis of Vision of Infosys</vt:lpstr>
      <vt:lpstr>MISSION </vt:lpstr>
      <vt:lpstr>Mission Statement </vt:lpstr>
      <vt:lpstr>Analysis  Mission of Infosys </vt:lpstr>
      <vt:lpstr>Values followed within Infosys: </vt:lpstr>
      <vt:lpstr>Strength of Infosys  </vt:lpstr>
      <vt:lpstr>Weakness of Infosys </vt:lpstr>
      <vt:lpstr>Opportunity of INFOSYS  </vt:lpstr>
      <vt:lpstr>Threat of INFOSYS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INTODUCTION</dc:title>
  <dc:creator>god</dc:creator>
  <cp:lastModifiedBy>OWNER</cp:lastModifiedBy>
  <cp:revision>19</cp:revision>
  <dcterms:created xsi:type="dcterms:W3CDTF">2006-08-16T00:00:00Z</dcterms:created>
  <dcterms:modified xsi:type="dcterms:W3CDTF">2025-01-21T01:58:37Z</dcterms:modified>
</cp:coreProperties>
</file>