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6014481-F44D-431D-BF52-44B846B65DE0}" type="datetimeFigureOut">
              <a:rPr lang="en-US" smtClean="0"/>
              <a:pPr/>
              <a:t>1/20/2025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D01D3D6-1E26-4616-B7A3-90E2CA282A0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6014481-F44D-431D-BF52-44B846B65DE0}"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1D3D6-1E26-4616-B7A3-90E2CA282A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6014481-F44D-431D-BF52-44B846B65DE0}"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1D3D6-1E26-4616-B7A3-90E2CA282A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6014481-F44D-431D-BF52-44B846B65DE0}"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1D3D6-1E26-4616-B7A3-90E2CA282A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6014481-F44D-431D-BF52-44B846B65DE0}"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01D3D6-1E26-4616-B7A3-90E2CA282A0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6014481-F44D-431D-BF52-44B846B65DE0}"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01D3D6-1E26-4616-B7A3-90E2CA282A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6014481-F44D-431D-BF52-44B846B65DE0}" type="datetimeFigureOut">
              <a:rPr lang="en-US" smtClean="0"/>
              <a:pPr/>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01D3D6-1E26-4616-B7A3-90E2CA282A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6014481-F44D-431D-BF52-44B846B65DE0}" type="datetimeFigureOut">
              <a:rPr lang="en-US" smtClean="0"/>
              <a:pPr/>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01D3D6-1E26-4616-B7A3-90E2CA282A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014481-F44D-431D-BF52-44B846B65DE0}" type="datetimeFigureOut">
              <a:rPr lang="en-US" smtClean="0"/>
              <a:pPr/>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01D3D6-1E26-4616-B7A3-90E2CA282A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6014481-F44D-431D-BF52-44B846B65DE0}"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01D3D6-1E26-4616-B7A3-90E2CA282A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6014481-F44D-431D-BF52-44B846B65DE0}"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D01D3D6-1E26-4616-B7A3-90E2CA282A0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6014481-F44D-431D-BF52-44B846B65DE0}" type="datetimeFigureOut">
              <a:rPr lang="en-US" smtClean="0"/>
              <a:pPr/>
              <a:t>1/20/2025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D01D3D6-1E26-4616-B7A3-90E2CA282A0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371600"/>
            <a:ext cx="7851648" cy="1828800"/>
          </a:xfrm>
        </p:spPr>
        <p:txBody>
          <a:bodyPr>
            <a:normAutofit fontScale="90000"/>
          </a:bodyPr>
          <a:lstStyle/>
          <a:p>
            <a:pPr algn="ctr"/>
            <a:br>
              <a:rPr lang="en-US" sz="3200" dirty="0"/>
            </a:br>
            <a:r>
              <a:rPr lang="en-US" sz="3600" dirty="0">
                <a:solidFill>
                  <a:schemeClr val="bg2"/>
                </a:solidFill>
              </a:rPr>
              <a:t>INFLATION</a:t>
            </a:r>
            <a:br>
              <a:rPr lang="en-US" sz="3200" dirty="0"/>
            </a:br>
            <a:r>
              <a:rPr lang="en-US" sz="3600" dirty="0">
                <a:solidFill>
                  <a:schemeClr val="bg2"/>
                </a:solidFill>
              </a:rPr>
              <a:t>AND </a:t>
            </a:r>
            <a:br>
              <a:rPr lang="en-US" sz="3200" dirty="0"/>
            </a:br>
            <a:r>
              <a:rPr lang="en-US" sz="3600" dirty="0">
                <a:solidFill>
                  <a:schemeClr val="bg2"/>
                </a:solidFill>
              </a:rPr>
              <a:t>ITS IMPACT ON INDIAN ECONOMY</a:t>
            </a:r>
          </a:p>
        </p:txBody>
      </p:sp>
      <p:sp>
        <p:nvSpPr>
          <p:cNvPr id="3" name="Subtitle 2"/>
          <p:cNvSpPr>
            <a:spLocks noGrp="1"/>
          </p:cNvSpPr>
          <p:nvPr>
            <p:ph type="subTitle" idx="1"/>
          </p:nvPr>
        </p:nvSpPr>
        <p:spPr>
          <a:xfrm>
            <a:off x="609600" y="4191000"/>
            <a:ext cx="7854696" cy="1752600"/>
          </a:xfrm>
        </p:spPr>
        <p:txBody>
          <a:bodyPr>
            <a:normAutofit fontScale="92500" lnSpcReduction="20000"/>
          </a:bodyPr>
          <a:lstStyle/>
          <a:p>
            <a:pPr algn="ctr"/>
            <a:r>
              <a:rPr lang="en-US" dirty="0"/>
              <a:t> </a:t>
            </a:r>
            <a:r>
              <a:rPr lang="en-US" sz="2800" dirty="0">
                <a:solidFill>
                  <a:srgbClr val="C00000"/>
                </a:solidFill>
                <a:latin typeface="Bodoni MT" pitchFamily="18" charset="0"/>
              </a:rPr>
              <a:t>Dr. </a:t>
            </a:r>
            <a:r>
              <a:rPr lang="en-US" sz="2800" dirty="0" err="1">
                <a:solidFill>
                  <a:srgbClr val="C00000"/>
                </a:solidFill>
                <a:latin typeface="Bodoni MT" pitchFamily="18" charset="0"/>
              </a:rPr>
              <a:t>Srinibash</a:t>
            </a:r>
            <a:r>
              <a:rPr lang="en-US" sz="2800" dirty="0">
                <a:solidFill>
                  <a:srgbClr val="C00000"/>
                </a:solidFill>
                <a:latin typeface="Bodoni MT" pitchFamily="18" charset="0"/>
              </a:rPr>
              <a:t> Dash</a:t>
            </a:r>
          </a:p>
          <a:p>
            <a:pPr algn="ctr"/>
            <a:r>
              <a:rPr lang="en-US" sz="2800" dirty="0">
                <a:solidFill>
                  <a:srgbClr val="C00000"/>
                </a:solidFill>
                <a:latin typeface="Bodoni MT" pitchFamily="18" charset="0"/>
              </a:rPr>
              <a:t>Associate Professor &amp; Head</a:t>
            </a:r>
          </a:p>
          <a:p>
            <a:pPr algn="ctr"/>
            <a:r>
              <a:rPr lang="en-US" sz="2800" dirty="0">
                <a:solidFill>
                  <a:srgbClr val="C00000"/>
                </a:solidFill>
                <a:latin typeface="Bodoni MT" pitchFamily="18" charset="0"/>
              </a:rPr>
              <a:t>School of Management</a:t>
            </a:r>
          </a:p>
          <a:p>
            <a:pPr algn="ctr"/>
            <a:r>
              <a:rPr lang="en-IN" sz="2800" dirty="0">
                <a:solidFill>
                  <a:srgbClr val="C00000"/>
                </a:solidFill>
                <a:latin typeface="Bodoni MT" pitchFamily="18" charset="0"/>
              </a:rPr>
              <a:t>GMU, SBP</a:t>
            </a:r>
            <a:r>
              <a:rPr lang="en-US" dirty="0">
                <a:solidFill>
                  <a:schemeClr val="bg2"/>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ITS IMPACT ON INDIAN ECONOMY</a:t>
            </a:r>
          </a:p>
        </p:txBody>
      </p:sp>
      <p:sp>
        <p:nvSpPr>
          <p:cNvPr id="3" name="Content Placeholder 2"/>
          <p:cNvSpPr>
            <a:spLocks noGrp="1"/>
          </p:cNvSpPr>
          <p:nvPr>
            <p:ph idx="1"/>
          </p:nvPr>
        </p:nvSpPr>
        <p:spPr/>
        <p:txBody>
          <a:bodyPr>
            <a:normAutofit/>
          </a:bodyPr>
          <a:lstStyle/>
          <a:p>
            <a:pPr>
              <a:buNone/>
            </a:pPr>
            <a:r>
              <a:rPr lang="en-US" sz="2400" dirty="0"/>
              <a:t>Inflation affects both the economy of a country and its social condition as well as the political and moral lives of its inhabitant.</a:t>
            </a:r>
          </a:p>
          <a:p>
            <a:pPr>
              <a:buNone/>
            </a:pPr>
            <a:r>
              <a:rPr lang="en-US" sz="2400" dirty="0"/>
              <a:t>However,the economics of inflation are stated and described below:-</a:t>
            </a:r>
          </a:p>
          <a:p>
            <a:pPr>
              <a:buFont typeface="Wingdings" pitchFamily="2" charset="2"/>
              <a:buChar char="q"/>
            </a:pPr>
            <a:r>
              <a:rPr lang="en-US" sz="2400" dirty="0"/>
              <a:t>Price inflation has immense effect on the Time value of Money.This acts as a principal component of the rates of interest,which forms the basis of all TVM calculations.The real or estimated changes occuring in the rates of inflation lead to change in the rates of interest as well.</a:t>
            </a:r>
          </a:p>
          <a:p>
            <a:pPr>
              <a:buNone/>
            </a:pPr>
            <a:endParaRPr lang="en-US" sz="2400" dirty="0"/>
          </a:p>
          <a:p>
            <a:pPr>
              <a:buNone/>
            </a:pP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buNone/>
            </a:pPr>
            <a:r>
              <a:rPr lang="en-US" sz="2400" dirty="0"/>
              <a:t>Contnd….</a:t>
            </a:r>
          </a:p>
          <a:p>
            <a:pPr>
              <a:buFont typeface="Wingdings" pitchFamily="2" charset="2"/>
              <a:buChar char="q"/>
            </a:pPr>
            <a:r>
              <a:rPr lang="en-US" sz="2400" dirty="0"/>
              <a:t>Inflation exerts impact on the treasury of a nation as well.</a:t>
            </a:r>
          </a:p>
          <a:p>
            <a:pPr>
              <a:buFont typeface="Wingdings" pitchFamily="2" charset="2"/>
              <a:buChar char="q"/>
            </a:pPr>
            <a:r>
              <a:rPr lang="en-US" sz="2400" dirty="0"/>
              <a:t>The most immediate effect of inflation is the decrease in the purchasing power of dollar.It influences the investments of a country.</a:t>
            </a:r>
          </a:p>
          <a:p>
            <a:pPr>
              <a:buFont typeface="Wingdings" pitchFamily="2" charset="2"/>
              <a:buChar char="q"/>
            </a:pPr>
            <a:r>
              <a:rPr lang="en-US" sz="2400" dirty="0"/>
              <a:t>Inflation changes the allocation of income.This exerts maximum effect on the lenders than the borrowers at the time of persisting inflation.</a:t>
            </a:r>
          </a:p>
          <a:p>
            <a:pPr>
              <a:buNone/>
            </a:pPr>
            <a:endParaRPr lang="en-US" sz="2400" dirty="0"/>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INDIA INFLATION RATE</a:t>
            </a:r>
          </a:p>
        </p:txBody>
      </p:sp>
      <p:sp>
        <p:nvSpPr>
          <p:cNvPr id="3" name="Content Placeholder 2"/>
          <p:cNvSpPr>
            <a:spLocks noGrp="1"/>
          </p:cNvSpPr>
          <p:nvPr>
            <p:ph idx="1"/>
          </p:nvPr>
        </p:nvSpPr>
        <p:spPr/>
        <p:txBody>
          <a:bodyPr>
            <a:normAutofit lnSpcReduction="10000"/>
          </a:bodyPr>
          <a:lstStyle/>
          <a:p>
            <a:pPr>
              <a:buFont typeface="Wingdings" pitchFamily="2" charset="2"/>
              <a:buChar char="ü"/>
            </a:pPr>
            <a:r>
              <a:rPr lang="en-US" sz="2400" dirty="0"/>
              <a:t>The inflation rate in India was recorded at 8.15% in april 2014.</a:t>
            </a:r>
          </a:p>
          <a:p>
            <a:pPr>
              <a:buFont typeface="Wingdings" pitchFamily="2" charset="2"/>
              <a:buChar char="ü"/>
            </a:pPr>
            <a:r>
              <a:rPr lang="en-US" sz="2400" dirty="0"/>
              <a:t>Inflation rate in India averaged 9.67% from 2012 untill 2014,reaching an all time high of 11.16% in november 2013 and a record low of 7.55% in january 2012.</a:t>
            </a:r>
          </a:p>
          <a:p>
            <a:pPr>
              <a:buFont typeface="Wingdings" pitchFamily="2" charset="2"/>
              <a:buChar char="ü"/>
            </a:pPr>
            <a:r>
              <a:rPr lang="en-US" sz="2400" dirty="0"/>
              <a:t>Inflation rate in India is reported by the Ministry of Commerce and Industry,trade.</a:t>
            </a:r>
          </a:p>
          <a:p>
            <a:pPr>
              <a:buFont typeface="Wingdings" pitchFamily="2" charset="2"/>
              <a:buChar char="ü"/>
            </a:pPr>
            <a:r>
              <a:rPr lang="en-US" sz="2400" dirty="0"/>
              <a:t>The inflation rate in India was last reported at 8.8% in </a:t>
            </a:r>
            <a:r>
              <a:rPr lang="en-US" sz="2400" dirty="0" err="1"/>
              <a:t>feb</a:t>
            </a:r>
            <a:r>
              <a:rPr lang="en-US" sz="2400" dirty="0"/>
              <a:t> 2012.</a:t>
            </a:r>
          </a:p>
          <a:p>
            <a:pPr>
              <a:buFont typeface="Wingdings" pitchFamily="2" charset="2"/>
              <a:buChar char="ü"/>
            </a:pPr>
            <a:r>
              <a:rPr lang="en-US" sz="2400" dirty="0"/>
              <a:t>From 1969 untill 2010,the average inflation rate in </a:t>
            </a:r>
            <a:r>
              <a:rPr lang="en-US" sz="2400" dirty="0" err="1"/>
              <a:t>india</a:t>
            </a:r>
            <a:r>
              <a:rPr lang="en-US" sz="2400" dirty="0"/>
              <a:t> was 7.99% reaching an historical high of 34.68% in sep 1974.</a:t>
            </a:r>
          </a:p>
          <a:p>
            <a:pPr>
              <a:buFont typeface="Wingdings" pitchFamily="2" charset="2"/>
              <a:buChar char="ü"/>
            </a:pPr>
            <a:endParaRPr lang="en-US" sz="2400" dirty="0"/>
          </a:p>
          <a:p>
            <a:pPr>
              <a:buFont typeface="Wingdings" pitchFamily="2" charset="2"/>
              <a:buChar char="ü"/>
            </a:pPr>
            <a:endParaRPr 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mages.jpg"/>
          <p:cNvPicPr>
            <a:picLocks noGrp="1" noChangeAspect="1"/>
          </p:cNvPicPr>
          <p:nvPr>
            <p:ph idx="1"/>
          </p:nvPr>
        </p:nvPicPr>
        <p:blipFill>
          <a:blip r:embed="rId2" cstate="print"/>
          <a:stretch>
            <a:fillRect/>
          </a:stretch>
        </p:blipFill>
        <p:spPr>
          <a:xfrm>
            <a:off x="609600" y="1981200"/>
            <a:ext cx="7391400" cy="38862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INTRODUCTION</a:t>
            </a:r>
          </a:p>
        </p:txBody>
      </p:sp>
      <p:sp>
        <p:nvSpPr>
          <p:cNvPr id="3" name="Content Placeholder 2"/>
          <p:cNvSpPr>
            <a:spLocks noGrp="1"/>
          </p:cNvSpPr>
          <p:nvPr>
            <p:ph idx="1"/>
          </p:nvPr>
        </p:nvSpPr>
        <p:spPr/>
        <p:txBody>
          <a:bodyPr>
            <a:normAutofit/>
          </a:bodyPr>
          <a:lstStyle/>
          <a:p>
            <a:pPr marL="514350" indent="-514350"/>
            <a:r>
              <a:rPr lang="en-US" sz="2400" dirty="0"/>
              <a:t>Inflation is defined as a sustained increase in the price level or fall in the value of money.</a:t>
            </a:r>
          </a:p>
          <a:p>
            <a:pPr marL="514350" indent="-514350"/>
            <a:r>
              <a:rPr lang="en-US" sz="2400" dirty="0"/>
              <a:t>When the level of currency of a country exceeds the level of production ,inflation occurs.</a:t>
            </a:r>
          </a:p>
          <a:p>
            <a:pPr marL="514350" indent="-514350"/>
            <a:r>
              <a:rPr lang="en-US" sz="2400" dirty="0"/>
              <a:t>Value of money depriciates with the occurrence of inflation.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MEANING</a:t>
            </a:r>
          </a:p>
        </p:txBody>
      </p:sp>
      <p:sp>
        <p:nvSpPr>
          <p:cNvPr id="3" name="Content Placeholder 2"/>
          <p:cNvSpPr>
            <a:spLocks noGrp="1"/>
          </p:cNvSpPr>
          <p:nvPr>
            <p:ph idx="1"/>
          </p:nvPr>
        </p:nvSpPr>
        <p:spPr/>
        <p:txBody>
          <a:bodyPr>
            <a:normAutofit/>
          </a:bodyPr>
          <a:lstStyle/>
          <a:p>
            <a:pPr algn="just">
              <a:buNone/>
            </a:pPr>
            <a:r>
              <a:rPr lang="en-US" sz="2400" dirty="0"/>
              <a:t>In economics the word Inflation refers to general rise in prices measured against a standard level of purchasing power.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TYPES OF INFLATION</a:t>
            </a:r>
          </a:p>
        </p:txBody>
      </p:sp>
      <p:sp>
        <p:nvSpPr>
          <p:cNvPr id="3" name="Content Placeholder 2"/>
          <p:cNvSpPr>
            <a:spLocks noGrp="1"/>
          </p:cNvSpPr>
          <p:nvPr>
            <p:ph idx="1"/>
          </p:nvPr>
        </p:nvSpPr>
        <p:spPr/>
        <p:txBody>
          <a:bodyPr>
            <a:normAutofit/>
          </a:bodyPr>
          <a:lstStyle/>
          <a:p>
            <a:r>
              <a:rPr lang="en-US" sz="2400" dirty="0"/>
              <a:t>Open inflation:-The rate where costs rise due to economic trends of spending products and services.</a:t>
            </a:r>
          </a:p>
          <a:p>
            <a:r>
              <a:rPr lang="en-US" sz="2400" dirty="0"/>
              <a:t>Galloping inflation:-Very rapid inflation which is almost impossible to reduce.</a:t>
            </a:r>
          </a:p>
          <a:p>
            <a:r>
              <a:rPr lang="en-US" sz="2400" dirty="0"/>
              <a:t>Creeping inflation:- Circumstance where the inflation of a nation increase gradually,but continuously overtime.</a:t>
            </a:r>
          </a:p>
          <a:p>
            <a:r>
              <a:rPr lang="en-US" sz="2400" dirty="0"/>
              <a:t>Hyper inflation:-It is caused mainly by excessive deficit spending by a government.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MEASURES OF INFLATION</a:t>
            </a:r>
          </a:p>
        </p:txBody>
      </p:sp>
      <p:sp>
        <p:nvSpPr>
          <p:cNvPr id="3" name="Content Placeholder 2"/>
          <p:cNvSpPr>
            <a:spLocks noGrp="1"/>
          </p:cNvSpPr>
          <p:nvPr>
            <p:ph idx="1"/>
          </p:nvPr>
        </p:nvSpPr>
        <p:spPr/>
        <p:txBody>
          <a:bodyPr/>
          <a:lstStyle/>
          <a:p>
            <a:pPr>
              <a:buFont typeface="Wingdings" pitchFamily="2" charset="2"/>
              <a:buChar char="Ø"/>
            </a:pPr>
            <a:r>
              <a:rPr lang="en-US" sz="2400" dirty="0"/>
              <a:t>Monetary policy</a:t>
            </a:r>
          </a:p>
          <a:p>
            <a:pPr>
              <a:buFont typeface="Wingdings" pitchFamily="2" charset="2"/>
              <a:buChar char="Ø"/>
            </a:pPr>
            <a:r>
              <a:rPr lang="en-US" sz="2400" dirty="0"/>
              <a:t>Fiscal policy</a:t>
            </a:r>
          </a:p>
          <a:p>
            <a:pPr>
              <a:buFont typeface="Wingdings" pitchFamily="2" charset="2"/>
              <a:buChar char="Ø"/>
            </a:pPr>
            <a:r>
              <a:rPr lang="en-US" sz="2400" dirty="0"/>
              <a:t>Other measures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MONETARY MEASURES</a:t>
            </a:r>
          </a:p>
        </p:txBody>
      </p:sp>
      <p:sp>
        <p:nvSpPr>
          <p:cNvPr id="3" name="Content Placeholder 2"/>
          <p:cNvSpPr>
            <a:spLocks noGrp="1"/>
          </p:cNvSpPr>
          <p:nvPr>
            <p:ph idx="1"/>
          </p:nvPr>
        </p:nvSpPr>
        <p:spPr/>
        <p:txBody>
          <a:bodyPr>
            <a:normAutofit/>
          </a:bodyPr>
          <a:lstStyle/>
          <a:p>
            <a:pPr>
              <a:buFont typeface="Arial" pitchFamily="34" charset="0"/>
              <a:buChar char="•"/>
            </a:pPr>
            <a:r>
              <a:rPr lang="en-US" sz="2400" dirty="0"/>
              <a:t>Credit control</a:t>
            </a:r>
          </a:p>
          <a:p>
            <a:pPr>
              <a:buFont typeface="Arial" pitchFamily="34" charset="0"/>
              <a:buChar char="•"/>
            </a:pPr>
            <a:r>
              <a:rPr lang="en-US" sz="2400" dirty="0"/>
              <a:t>Demonetization of currency</a:t>
            </a:r>
          </a:p>
          <a:p>
            <a:pPr>
              <a:buFont typeface="Arial" pitchFamily="34" charset="0"/>
              <a:buChar char="•"/>
            </a:pPr>
            <a:r>
              <a:rPr lang="en-US" sz="2400" dirty="0"/>
              <a:t>Issue of new currency</a:t>
            </a:r>
          </a:p>
          <a:p>
            <a:pPr>
              <a:buFont typeface="Arial" pitchFamily="34" charset="0"/>
              <a:buChar char="•"/>
            </a:pP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FISCAL MEASURE</a:t>
            </a:r>
          </a:p>
        </p:txBody>
      </p:sp>
      <p:sp>
        <p:nvSpPr>
          <p:cNvPr id="3" name="Content Placeholder 2"/>
          <p:cNvSpPr>
            <a:spLocks noGrp="1"/>
          </p:cNvSpPr>
          <p:nvPr>
            <p:ph idx="1"/>
          </p:nvPr>
        </p:nvSpPr>
        <p:spPr/>
        <p:txBody>
          <a:bodyPr>
            <a:normAutofit/>
          </a:bodyPr>
          <a:lstStyle/>
          <a:p>
            <a:r>
              <a:rPr lang="en-US" sz="2400" dirty="0"/>
              <a:t>Increase in taxes</a:t>
            </a:r>
          </a:p>
          <a:p>
            <a:r>
              <a:rPr lang="en-US" sz="2400" dirty="0"/>
              <a:t>Increase in savings</a:t>
            </a:r>
          </a:p>
          <a:p>
            <a:r>
              <a:rPr lang="en-US" sz="2400" dirty="0"/>
              <a:t>Surplus budgets</a:t>
            </a:r>
          </a:p>
          <a:p>
            <a:r>
              <a:rPr lang="en-US" sz="2400" dirty="0"/>
              <a:t>Public debt  </a:t>
            </a:r>
          </a:p>
          <a:p>
            <a:r>
              <a:rPr lang="en-US" sz="2400" dirty="0"/>
              <a:t>Reduction in unnecessary expenses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OTHER MEASURES</a:t>
            </a:r>
          </a:p>
        </p:txBody>
      </p:sp>
      <p:sp>
        <p:nvSpPr>
          <p:cNvPr id="3" name="Content Placeholder 2"/>
          <p:cNvSpPr>
            <a:spLocks noGrp="1"/>
          </p:cNvSpPr>
          <p:nvPr>
            <p:ph idx="1"/>
          </p:nvPr>
        </p:nvSpPr>
        <p:spPr/>
        <p:txBody>
          <a:bodyPr>
            <a:normAutofit/>
          </a:bodyPr>
          <a:lstStyle/>
          <a:p>
            <a:r>
              <a:rPr lang="en-US" sz="2400" dirty="0"/>
              <a:t>To increase production</a:t>
            </a:r>
          </a:p>
          <a:p>
            <a:r>
              <a:rPr lang="en-US" sz="2400" dirty="0"/>
              <a:t>Rational wage policy</a:t>
            </a:r>
          </a:p>
          <a:p>
            <a:r>
              <a:rPr lang="en-US" sz="2400" dirty="0"/>
              <a:t>Price control</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HOW IS IT MEASURED</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400" dirty="0"/>
              <a:t>Consumer price index:-It is a measure of price changes in consumer goods and services such as gasline,food,clothing and automobiles.The CPI measures price change from perspective of the purchase.</a:t>
            </a:r>
          </a:p>
          <a:p>
            <a:pPr marL="514350" indent="-514350">
              <a:buFont typeface="+mj-lt"/>
              <a:buAutoNum type="arabicPeriod"/>
            </a:pPr>
            <a:r>
              <a:rPr lang="en-US" sz="2400" dirty="0"/>
              <a:t>Whole sale price index:-It is the index that is used to measure the change in the average price level of goods traded in whole sale market.</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203</TotalTime>
  <Words>540</Words>
  <Application>Microsoft Office PowerPoint</Application>
  <PresentationFormat>On-screen Show (4:3)</PresentationFormat>
  <Paragraphs>51</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Bodoni MT</vt:lpstr>
      <vt:lpstr>Calibri</vt:lpstr>
      <vt:lpstr>Constantia</vt:lpstr>
      <vt:lpstr>Wingdings</vt:lpstr>
      <vt:lpstr>Wingdings 2</vt:lpstr>
      <vt:lpstr>Flow</vt:lpstr>
      <vt:lpstr> INFLATION AND  ITS IMPACT ON INDIAN ECONOMY</vt:lpstr>
      <vt:lpstr>INTRODUCTION</vt:lpstr>
      <vt:lpstr>MEANING</vt:lpstr>
      <vt:lpstr>TYPES OF INFLATION</vt:lpstr>
      <vt:lpstr>MEASURES OF INFLATION</vt:lpstr>
      <vt:lpstr>MONETARY MEASURES</vt:lpstr>
      <vt:lpstr>FISCAL MEASURE</vt:lpstr>
      <vt:lpstr>OTHER MEASURES</vt:lpstr>
      <vt:lpstr>HOW IS IT MEASURED</vt:lpstr>
      <vt:lpstr>ITS IMPACT ON INDIAN ECONOMY</vt:lpstr>
      <vt:lpstr>PowerPoint Presentation</vt:lpstr>
      <vt:lpstr>INDIA INFLATION RATE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ON  INFLATION AND  ITS IMPACT ON INDIAN ECONOMY</dc:title>
  <dc:creator>usha</dc:creator>
  <cp:lastModifiedBy>OWNER</cp:lastModifiedBy>
  <cp:revision>21</cp:revision>
  <dcterms:created xsi:type="dcterms:W3CDTF">2014-10-06T04:01:57Z</dcterms:created>
  <dcterms:modified xsi:type="dcterms:W3CDTF">2025-01-20T17:06:46Z</dcterms:modified>
</cp:coreProperties>
</file>