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82" autoAdjust="0"/>
  </p:normalViewPr>
  <p:slideViewPr>
    <p:cSldViewPr>
      <p:cViewPr varScale="1">
        <p:scale>
          <a:sx n="106" d="100"/>
          <a:sy n="106" d="100"/>
        </p:scale>
        <p:origin x="-149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B147E340-1155-4607-9C97-1A48F2DE6084}" type="datetimeFigureOut">
              <a:rPr lang="en-IN" smtClean="0"/>
              <a:t>23-08-2022</a:t>
            </a:fld>
            <a:endParaRPr lang="en-IN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AC1388-CC02-4801-B9CF-D0409BF91149}" type="slidenum">
              <a:rPr lang="en-IN" smtClean="0"/>
              <a:t>‹#›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340-1155-4607-9C97-1A48F2DE6084}" type="datetimeFigureOut">
              <a:rPr lang="en-IN" smtClean="0"/>
              <a:t>23-08-2022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1388-CC02-4801-B9CF-D0409BF9114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340-1155-4607-9C97-1A48F2DE6084}" type="datetimeFigureOut">
              <a:rPr lang="en-IN" smtClean="0"/>
              <a:t>23-08-2022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1388-CC02-4801-B9CF-D0409BF91149}" type="slidenum">
              <a:rPr lang="en-IN" smtClean="0"/>
              <a:t>‹#›</a:t>
            </a:fld>
            <a:endParaRPr lang="en-IN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147E340-1155-4607-9C97-1A48F2DE6084}" type="datetimeFigureOut">
              <a:rPr lang="en-IN" smtClean="0"/>
              <a:t>23-08-2022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AC1388-CC02-4801-B9CF-D0409BF91149}" type="slidenum">
              <a:rPr lang="en-IN" smtClean="0"/>
              <a:t>‹#›</a:t>
            </a:fld>
            <a:endParaRPr lang="en-I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340-1155-4607-9C97-1A48F2DE6084}" type="datetimeFigureOut">
              <a:rPr lang="en-IN" smtClean="0"/>
              <a:t>23-08-2022</a:t>
            </a:fld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AC1388-CC02-4801-B9CF-D0409BF91149}" type="slidenum">
              <a:rPr lang="en-IN" smtClean="0"/>
              <a:t>‹#›</a:t>
            </a:fld>
            <a:endParaRPr lang="en-IN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147E340-1155-4607-9C97-1A48F2DE6084}" type="datetimeFigureOut">
              <a:rPr lang="en-IN" smtClean="0"/>
              <a:t>23-08-2022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AC1388-CC02-4801-B9CF-D0409BF91149}" type="slidenum">
              <a:rPr lang="en-IN" smtClean="0"/>
              <a:t>‹#›</a:t>
            </a:fld>
            <a:endParaRPr lang="en-I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147E340-1155-4607-9C97-1A48F2DE6084}" type="datetimeFigureOut">
              <a:rPr lang="en-IN" smtClean="0"/>
              <a:t>23-08-2022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9AC1388-CC02-4801-B9CF-D0409BF91149}" type="slidenum">
              <a:rPr lang="en-IN" smtClean="0"/>
              <a:t>‹#›</a:t>
            </a:fld>
            <a:endParaRPr lang="en-I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340-1155-4607-9C97-1A48F2DE6084}" type="datetimeFigureOut">
              <a:rPr lang="en-IN" smtClean="0"/>
              <a:t>23-08-2022</a:t>
            </a:fld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AC1388-CC02-4801-B9CF-D0409BF91149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340-1155-4607-9C97-1A48F2DE6084}" type="datetimeFigureOut">
              <a:rPr lang="en-IN" smtClean="0"/>
              <a:t>23-08-2022</a:t>
            </a:fld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AC1388-CC02-4801-B9CF-D0409BF91149}" type="slidenum">
              <a:rPr lang="en-IN" smtClean="0"/>
              <a:t>‹#›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147E340-1155-4607-9C97-1A48F2DE6084}" type="datetimeFigureOut">
              <a:rPr lang="en-IN" smtClean="0"/>
              <a:t>23-08-2022</a:t>
            </a:fld>
            <a:endParaRPr lang="en-IN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AC1388-CC02-4801-B9CF-D0409BF91149}" type="slidenum">
              <a:rPr lang="en-IN" smtClean="0"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B147E340-1155-4607-9C97-1A48F2DE6084}" type="datetimeFigureOut">
              <a:rPr lang="en-IN" smtClean="0"/>
              <a:t>23-08-2022</a:t>
            </a:fld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29AC1388-CC02-4801-B9CF-D0409BF91149}" type="slidenum">
              <a:rPr lang="en-IN" smtClean="0"/>
              <a:t>‹#›</a:t>
            </a:fld>
            <a:endParaRPr lang="en-IN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B147E340-1155-4607-9C97-1A48F2DE6084}" type="datetimeFigureOut">
              <a:rPr lang="en-IN" smtClean="0"/>
              <a:t>23-08-2022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29AC1388-CC02-4801-B9CF-D0409BF91149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IN" sz="1600" dirty="0" smtClean="0"/>
              <a:t>FEATURES</a:t>
            </a:r>
          </a:p>
          <a:p>
            <a:pPr marL="342900" lvl="1" indent="-342900" algn="l">
              <a:buFont typeface="Arial" pitchFamily="34" charset="0"/>
              <a:buChar char="•"/>
            </a:pPr>
            <a:r>
              <a:rPr lang="en-IN" dirty="0" smtClean="0"/>
              <a:t>The term is taken from </a:t>
            </a:r>
            <a:r>
              <a:rPr lang="en-IN" i="1" dirty="0" smtClean="0"/>
              <a:t>The Myth of Sisyphus</a:t>
            </a:r>
            <a:r>
              <a:rPr lang="en-IN" dirty="0" smtClean="0"/>
              <a:t>[1942], by Albert Camus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 The Absurd- The tension that emerges from man’s determination to discover purpose and order in a world which steadfastly refuses to yield.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Awareness of the lack of purposes produces a metaphysical anguish which is the theme of the </a:t>
            </a:r>
            <a:r>
              <a:rPr lang="en-IN" dirty="0" err="1" smtClean="0"/>
              <a:t>absurdists</a:t>
            </a:r>
            <a:endParaRPr lang="en-IN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Martin </a:t>
            </a:r>
            <a:r>
              <a:rPr lang="en-IN" dirty="0" err="1" smtClean="0"/>
              <a:t>Esslin</a:t>
            </a:r>
            <a:r>
              <a:rPr lang="en-IN" dirty="0" smtClean="0"/>
              <a:t>- </a:t>
            </a:r>
            <a:r>
              <a:rPr lang="en-IN" i="1" dirty="0" smtClean="0"/>
              <a:t>The Theatre of Absurd </a:t>
            </a:r>
            <a:r>
              <a:rPr lang="en-IN" dirty="0" smtClean="0"/>
              <a:t>[1961]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Famous from this school- Samuel Beckett, Eugene Ionesco, Jean Genet, Harold Pinter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No distribution between farce and tragedy—they mix the qualities of both the forms</a:t>
            </a:r>
            <a:endParaRPr lang="en-I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Theatre of absurd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60144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Tree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Boots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Rope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Hat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Carrot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Nightfall and rising Moon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653440"/>
          </a:xfrm>
        </p:spPr>
        <p:txBody>
          <a:bodyPr/>
          <a:lstStyle/>
          <a:p>
            <a:r>
              <a:rPr lang="en-IN" dirty="0" smtClean="0"/>
              <a:t>SYMBOLISM IN </a:t>
            </a:r>
            <a:r>
              <a:rPr lang="en-IN" i="1" dirty="0" smtClean="0"/>
              <a:t>WAITING FOR GODOT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4665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844824"/>
            <a:ext cx="8229600" cy="4251176"/>
          </a:xfrm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IN" sz="1800" dirty="0" smtClean="0"/>
              <a:t>What is existentialism?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sz="1800" dirty="0" smtClean="0"/>
              <a:t>Characteristics of existentialism</a:t>
            </a:r>
          </a:p>
          <a:p>
            <a:pPr marL="342900" lvl="1" indent="-342900" algn="l">
              <a:buFont typeface="Arial" pitchFamily="34" charset="0"/>
              <a:buChar char="•"/>
            </a:pPr>
            <a:r>
              <a:rPr lang="en-IN" sz="1600" dirty="0" smtClean="0"/>
              <a:t>Importance of individual</a:t>
            </a:r>
          </a:p>
          <a:p>
            <a:pPr marL="342900" lvl="1" indent="-342900" algn="l">
              <a:buFont typeface="Arial" pitchFamily="34" charset="0"/>
              <a:buChar char="•"/>
            </a:pPr>
            <a:r>
              <a:rPr lang="en-IN" sz="1600" dirty="0" smtClean="0"/>
              <a:t>Importance of choice</a:t>
            </a:r>
          </a:p>
          <a:p>
            <a:pPr marL="342900" lvl="1" indent="-342900" algn="l">
              <a:buFont typeface="Arial" pitchFamily="34" charset="0"/>
              <a:buChar char="•"/>
            </a:pPr>
            <a:r>
              <a:rPr lang="en-IN" sz="1600" dirty="0" smtClean="0"/>
              <a:t>Anxiety regarding life, death, and other life situations</a:t>
            </a:r>
          </a:p>
          <a:p>
            <a:pPr marL="342900" lvl="1" indent="-342900" algn="l">
              <a:buFont typeface="Arial" pitchFamily="34" charset="0"/>
              <a:buChar char="•"/>
            </a:pPr>
            <a:r>
              <a:rPr lang="en-IN" sz="1600" dirty="0" smtClean="0"/>
              <a:t>Social criticism</a:t>
            </a:r>
          </a:p>
          <a:p>
            <a:pPr marL="342900" lvl="1" indent="-342900" algn="l">
              <a:buFont typeface="Arial" pitchFamily="34" charset="0"/>
              <a:buChar char="•"/>
            </a:pPr>
            <a:r>
              <a:rPr lang="en-IN" sz="1600" dirty="0" smtClean="0"/>
              <a:t>Importance of personal </a:t>
            </a:r>
            <a:r>
              <a:rPr lang="en-IN" sz="1600" dirty="0" err="1" smtClean="0"/>
              <a:t>realtionship</a:t>
            </a:r>
            <a:endParaRPr lang="en-IN" sz="1600" dirty="0" smtClean="0"/>
          </a:p>
          <a:p>
            <a:pPr marL="285750" lvl="1" indent="-285750" algn="l">
              <a:buFont typeface="Arial" pitchFamily="34" charset="0"/>
              <a:buChar char="•"/>
            </a:pPr>
            <a:r>
              <a:rPr lang="en-IN" dirty="0" smtClean="0"/>
              <a:t>Conclusion</a:t>
            </a:r>
          </a:p>
          <a:p>
            <a:pPr marL="342900" lvl="1" indent="-342900" algn="l">
              <a:buFont typeface="Arial" pitchFamily="34" charset="0"/>
              <a:buChar char="•"/>
            </a:pPr>
            <a:endParaRPr lang="en-IN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58143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EXISTENTIALISM IN </a:t>
            </a:r>
            <a:r>
              <a:rPr lang="en-IN" i="1" dirty="0" smtClean="0"/>
              <a:t>WAITING FOR GODOT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4146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988840"/>
            <a:ext cx="8229600" cy="4107160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Makes us laugh at what hurts the most, makes us weep at what is the most foolish in us.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Love for symbols, allegories, illogical expressions and obscurity.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Action and speech reduced to minimum.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Anti-audience, anti-theatre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Failure of language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Common themes- Life, death, isolation and communication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No cleverly constructed plot; plots with no beginning and end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No subtlety of characterization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No reflection of age or time—universal in appeal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No dialogues, only illogical babblings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8674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50452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N" sz="1800" dirty="0" smtClean="0"/>
              <a:t>Samuel Beckett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IN" sz="1800" dirty="0" smtClean="0"/>
              <a:t>Born- 13</a:t>
            </a:r>
            <a:r>
              <a:rPr lang="en-IN" sz="1800" baseline="30000" dirty="0" smtClean="0"/>
              <a:t>th</a:t>
            </a:r>
            <a:r>
              <a:rPr lang="en-IN" sz="1800" dirty="0" smtClean="0"/>
              <a:t> April 1906, Dublin, Ireland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IN" sz="1800" dirty="0" smtClean="0"/>
              <a:t>Pen Name- Andrew Bells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IN" sz="1800" dirty="0" smtClean="0"/>
              <a:t>Parents- William Frank Beckett [father]</a:t>
            </a:r>
          </a:p>
          <a:p>
            <a:pPr algn="l"/>
            <a:r>
              <a:rPr lang="en-IN" sz="1800" dirty="0" smtClean="0"/>
              <a:t>                  Maria Jones Roe [mother]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IN" sz="1800" dirty="0" smtClean="0"/>
              <a:t>Siblings- Frank Edward Beckett [elder brother]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IN" sz="1800" dirty="0" smtClean="0"/>
              <a:t>Occupation- Playwright, novelist, essayist, poet, director, translator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IN" sz="1800" dirty="0" smtClean="0"/>
              <a:t>Education- </a:t>
            </a:r>
            <a:r>
              <a:rPr lang="en-IN" sz="1800" dirty="0" err="1" smtClean="0"/>
              <a:t>Portora</a:t>
            </a:r>
            <a:r>
              <a:rPr lang="en-IN" sz="1800" dirty="0" smtClean="0"/>
              <a:t> Royal School, Enniskillen Country, Fermanagh</a:t>
            </a:r>
          </a:p>
          <a:p>
            <a:pPr algn="l"/>
            <a:r>
              <a:rPr lang="en-IN" sz="1800" dirty="0"/>
              <a:t> </a:t>
            </a:r>
            <a:r>
              <a:rPr lang="en-IN" sz="1800" dirty="0" smtClean="0"/>
              <a:t>                     Trinity College, Dublin [graduated in 1972.]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IN" sz="1800" dirty="0" smtClean="0"/>
              <a:t>Adult life</a:t>
            </a:r>
          </a:p>
          <a:p>
            <a:pPr marL="285750" lvl="1" indent="-285750" algn="l">
              <a:buFont typeface="Arial" pitchFamily="34" charset="0"/>
              <a:buChar char="•"/>
            </a:pPr>
            <a:r>
              <a:rPr lang="en-IN" sz="1600" dirty="0" smtClean="0"/>
              <a:t>1928- moved to Paris</a:t>
            </a:r>
          </a:p>
          <a:p>
            <a:pPr marL="285750" lvl="1" indent="-285750" algn="l">
              <a:buFont typeface="Arial" pitchFamily="34" charset="0"/>
              <a:buChar char="•"/>
            </a:pPr>
            <a:r>
              <a:rPr lang="en-IN" sz="1600" dirty="0" smtClean="0"/>
              <a:t>1929- published </a:t>
            </a:r>
            <a:r>
              <a:rPr lang="en-IN" sz="1600" i="1" dirty="0" smtClean="0"/>
              <a:t>Dante…Bruno. </a:t>
            </a:r>
            <a:r>
              <a:rPr lang="en-IN" sz="1600" i="1" dirty="0" err="1" smtClean="0"/>
              <a:t>Vico</a:t>
            </a:r>
            <a:r>
              <a:rPr lang="en-IN" sz="1600" i="1" dirty="0" smtClean="0"/>
              <a:t>.. Joyce</a:t>
            </a:r>
          </a:p>
          <a:p>
            <a:pPr marL="285750" lvl="1" indent="-285750" algn="l">
              <a:buFont typeface="Arial" pitchFamily="34" charset="0"/>
              <a:buChar char="•"/>
            </a:pPr>
            <a:r>
              <a:rPr lang="en-IN" sz="1600" dirty="0" smtClean="0"/>
              <a:t>Appointed as a lecturer</a:t>
            </a:r>
            <a:endParaRPr lang="en-IN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author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39287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IN" sz="1800" dirty="0" smtClean="0"/>
              <a:t>Late life</a:t>
            </a:r>
          </a:p>
          <a:p>
            <a:pPr marL="342900" lvl="3" indent="-342900" algn="l">
              <a:buFont typeface="Arial" pitchFamily="34" charset="0"/>
              <a:buChar char="•"/>
            </a:pPr>
            <a:r>
              <a:rPr lang="en-IN" dirty="0" smtClean="0"/>
              <a:t>1961- Married to </a:t>
            </a:r>
            <a:r>
              <a:rPr lang="en-IN" dirty="0" err="1" smtClean="0"/>
              <a:t>Suzzane</a:t>
            </a:r>
            <a:endParaRPr lang="en-IN" dirty="0" smtClean="0"/>
          </a:p>
          <a:p>
            <a:pPr marL="342900" lvl="3" indent="-342900" algn="l">
              <a:buFont typeface="Arial" pitchFamily="34" charset="0"/>
              <a:buChar char="•"/>
            </a:pPr>
            <a:r>
              <a:rPr lang="en-IN" dirty="0" smtClean="0"/>
              <a:t>Extramarital relationship with Barbara </a:t>
            </a:r>
            <a:r>
              <a:rPr lang="en-IN" dirty="0" err="1" smtClean="0"/>
              <a:t>Brey</a:t>
            </a:r>
            <a:endParaRPr lang="en-IN" dirty="0" smtClean="0"/>
          </a:p>
          <a:p>
            <a:pPr marL="342900" lvl="3" indent="-342900" algn="l">
              <a:buFont typeface="Arial" pitchFamily="34" charset="0"/>
              <a:buChar char="•"/>
            </a:pPr>
            <a:r>
              <a:rPr lang="en-IN" dirty="0" smtClean="0"/>
              <a:t>Suffered from heavy depression</a:t>
            </a:r>
          </a:p>
          <a:p>
            <a:pPr marL="342900" lvl="3" indent="-342900" algn="l">
              <a:buFont typeface="Arial" pitchFamily="34" charset="0"/>
              <a:buChar char="•"/>
            </a:pPr>
            <a:r>
              <a:rPr lang="en-IN" dirty="0" smtClean="0"/>
              <a:t>22</a:t>
            </a:r>
            <a:r>
              <a:rPr lang="en-IN" baseline="30000" dirty="0" smtClean="0"/>
              <a:t>nd</a:t>
            </a:r>
            <a:r>
              <a:rPr lang="en-IN" dirty="0" smtClean="0"/>
              <a:t> December, 1989- died in Paris</a:t>
            </a:r>
          </a:p>
          <a:p>
            <a:pPr marL="342900" lvl="3" indent="-342900" algn="l">
              <a:buFont typeface="Arial" pitchFamily="34" charset="0"/>
              <a:buChar char="•"/>
            </a:pPr>
            <a:r>
              <a:rPr lang="en-IN" dirty="0" smtClean="0"/>
              <a:t>Gravestone- “Any colour, so long as it’s grey”</a:t>
            </a:r>
          </a:p>
          <a:p>
            <a:pPr marL="285750" lvl="2" indent="-285750" algn="l">
              <a:buFont typeface="Arial" pitchFamily="34" charset="0"/>
              <a:buChar char="•"/>
            </a:pPr>
            <a:r>
              <a:rPr lang="en-IN" dirty="0" smtClean="0"/>
              <a:t>Important Works</a:t>
            </a:r>
          </a:p>
          <a:p>
            <a:pPr marL="285750" lvl="3" indent="-285750" algn="l">
              <a:buFont typeface="Arial" pitchFamily="34" charset="0"/>
              <a:buChar char="•"/>
            </a:pPr>
            <a:r>
              <a:rPr lang="en-IN" sz="1600" dirty="0" smtClean="0"/>
              <a:t>Novels</a:t>
            </a:r>
          </a:p>
          <a:p>
            <a:pPr marL="285750" lvl="8" indent="-285750" algn="l">
              <a:buFont typeface="Arial" pitchFamily="34" charset="0"/>
              <a:buChar char="•"/>
            </a:pPr>
            <a:r>
              <a:rPr lang="en-IN" sz="1200" i="1" dirty="0" smtClean="0"/>
              <a:t>Murphy [1938]</a:t>
            </a:r>
          </a:p>
          <a:p>
            <a:pPr marL="285750" lvl="8" indent="-285750" algn="l">
              <a:buFont typeface="Arial" pitchFamily="34" charset="0"/>
              <a:buChar char="•"/>
            </a:pPr>
            <a:r>
              <a:rPr lang="en-IN" sz="1200" i="1" dirty="0" smtClean="0"/>
              <a:t>Watt [1953]</a:t>
            </a:r>
          </a:p>
          <a:p>
            <a:pPr marL="285750" lvl="8" indent="-285750" algn="l">
              <a:buFont typeface="Arial" pitchFamily="34" charset="0"/>
              <a:buChar char="•"/>
            </a:pPr>
            <a:r>
              <a:rPr lang="en-IN" sz="1200" i="1" dirty="0" smtClean="0"/>
              <a:t>The Trilogy Comprising Molly [1953]</a:t>
            </a:r>
          </a:p>
          <a:p>
            <a:pPr marL="285750" lvl="8" indent="-285750" algn="l">
              <a:buFont typeface="Arial" pitchFamily="34" charset="0"/>
              <a:buChar char="•"/>
            </a:pPr>
            <a:r>
              <a:rPr lang="en-IN" sz="1200" i="1" dirty="0" smtClean="0"/>
              <a:t>Malone Dies [1951]</a:t>
            </a:r>
          </a:p>
          <a:p>
            <a:pPr marL="285750" lvl="8" indent="-285750" algn="l">
              <a:buFont typeface="Arial" pitchFamily="34" charset="0"/>
              <a:buChar char="•"/>
            </a:pPr>
            <a:r>
              <a:rPr lang="en-IN" sz="1200" i="1" dirty="0" smtClean="0"/>
              <a:t>The </a:t>
            </a:r>
            <a:r>
              <a:rPr lang="en-IN" sz="1200" i="1" dirty="0" err="1" smtClean="0"/>
              <a:t>Unnamable</a:t>
            </a:r>
            <a:r>
              <a:rPr lang="en-IN" sz="1200" i="1" dirty="0" smtClean="0"/>
              <a:t> [1953]</a:t>
            </a:r>
          </a:p>
          <a:p>
            <a:pPr lvl="2" algn="l"/>
            <a:endParaRPr lang="en-IN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00" y="1556791"/>
            <a:ext cx="410445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IN" sz="1600" dirty="0" smtClean="0"/>
              <a:t>Essay- “Proust” [1931]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sz="1600" dirty="0" smtClean="0"/>
              <a:t>Short stories- “More Pricks Than Kicks” [1933]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sz="1600" dirty="0" smtClean="0"/>
              <a:t>Plays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IN" sz="1400" i="1" dirty="0" smtClean="0"/>
              <a:t>Waiting For </a:t>
            </a:r>
            <a:r>
              <a:rPr lang="en-IN" sz="1400" i="1" dirty="0" err="1" smtClean="0"/>
              <a:t>Godot</a:t>
            </a:r>
            <a:r>
              <a:rPr lang="en-IN" sz="1400" i="1" dirty="0"/>
              <a:t> </a:t>
            </a:r>
            <a:r>
              <a:rPr lang="en-IN" sz="1400" i="1" dirty="0" smtClean="0"/>
              <a:t>[1952]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IN" sz="1400" i="1" dirty="0" smtClean="0"/>
              <a:t>Endgame [1957]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IN" sz="1400" i="1" dirty="0" err="1" smtClean="0"/>
              <a:t>Krapp’s</a:t>
            </a:r>
            <a:r>
              <a:rPr lang="en-IN" sz="1400" i="1" dirty="0" smtClean="0"/>
              <a:t> Last Tape [1958]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IN" sz="1400" i="1" dirty="0" smtClean="0"/>
              <a:t>Happy Days [1961]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IN" sz="1400" i="1" dirty="0" smtClean="0"/>
              <a:t>Play [1963]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sz="1600" dirty="0" smtClean="0"/>
              <a:t>Radio, television and cinema work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IN" sz="1400" dirty="0" smtClean="0"/>
              <a:t>All that Fall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IN" sz="1400" dirty="0" smtClean="0"/>
              <a:t>Embers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IN" sz="1400" dirty="0" smtClean="0"/>
              <a:t>Eh Joe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IN" sz="1400" dirty="0" smtClean="0"/>
              <a:t>Film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sz="1600" dirty="0" smtClean="0"/>
              <a:t>Literary movements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IN" sz="1400" dirty="0" smtClean="0"/>
              <a:t>Modernism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IN" sz="1400" dirty="0" smtClean="0"/>
              <a:t>Theatre of Absurd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sz="1600" dirty="0" smtClean="0"/>
              <a:t>Notable awards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IN" sz="1400" dirty="0" smtClean="0"/>
              <a:t>1959- Doctorate degree from Trinity College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IN" sz="1400" dirty="0" smtClean="0"/>
              <a:t>1961- The Prix International, for literary prestige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IN" sz="1400" dirty="0" smtClean="0"/>
              <a:t>October, 1969- Nobel Prize for Literature</a:t>
            </a:r>
          </a:p>
        </p:txBody>
      </p:sp>
    </p:spTree>
    <p:extLst>
      <p:ext uri="{BB962C8B-B14F-4D97-AF65-F5344CB8AC3E}">
        <p14:creationId xmlns:p14="http://schemas.microsoft.com/office/powerpoint/2010/main" val="3144635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“A country road. A tree. Evening.”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Space as a foil to action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Space as a filler of voids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Dependence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Space and time—a psychological scape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Conclusion- still unreached.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67744" y="1052736"/>
            <a:ext cx="4608512" cy="623664"/>
          </a:xfrm>
        </p:spPr>
        <p:txBody>
          <a:bodyPr>
            <a:normAutofit fontScale="90000"/>
          </a:bodyPr>
          <a:lstStyle/>
          <a:p>
            <a:r>
              <a:rPr lang="en-IN" dirty="0" err="1" smtClean="0"/>
              <a:t>SPACE~time</a:t>
            </a:r>
            <a:r>
              <a:rPr lang="en-IN" dirty="0" smtClean="0"/>
              <a:t> in </a:t>
            </a:r>
            <a:r>
              <a:rPr lang="en-IN" i="1" dirty="0" smtClean="0"/>
              <a:t>waiting for  </a:t>
            </a:r>
            <a:r>
              <a:rPr lang="en-IN" i="1" dirty="0" err="1" smtClean="0"/>
              <a:t>godot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16005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988840"/>
            <a:ext cx="8229600" cy="4107160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Religion and literature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Christian mythical interpretation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Biblical elements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err="1" smtClean="0"/>
              <a:t>GODot</a:t>
            </a:r>
            <a:endParaRPr lang="en-IN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A series of dialogues from the play:</a:t>
            </a:r>
          </a:p>
          <a:p>
            <a:pPr algn="l"/>
            <a:r>
              <a:rPr lang="en-IN" dirty="0" smtClean="0"/>
              <a:t>“Estragon: If we dropped him?</a:t>
            </a:r>
          </a:p>
          <a:p>
            <a:pPr algn="l"/>
            <a:r>
              <a:rPr lang="en-IN" dirty="0" smtClean="0"/>
              <a:t>Vladimir: He’d punish us.</a:t>
            </a:r>
          </a:p>
          <a:p>
            <a:pPr algn="l"/>
            <a:r>
              <a:rPr lang="en-IN" dirty="0" smtClean="0"/>
              <a:t>Estragon: And if he comes?</a:t>
            </a:r>
          </a:p>
          <a:p>
            <a:pPr algn="l"/>
            <a:r>
              <a:rPr lang="en-IN" dirty="0" smtClean="0"/>
              <a:t>Vladimir: We’ll be saved.”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58143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The theme of religion in the play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280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412776"/>
            <a:ext cx="8229600" cy="5184576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Structure in traditional drama</a:t>
            </a:r>
          </a:p>
          <a:p>
            <a:pPr marL="342900" lvl="2" indent="-342900" algn="l">
              <a:buFont typeface="Arial" pitchFamily="34" charset="0"/>
              <a:buChar char="•"/>
            </a:pPr>
            <a:r>
              <a:rPr lang="en-IN" dirty="0" smtClean="0"/>
              <a:t>Introduction</a:t>
            </a:r>
          </a:p>
          <a:p>
            <a:pPr marL="342900" lvl="2" indent="-342900" algn="l">
              <a:buFont typeface="Arial" pitchFamily="34" charset="0"/>
              <a:buChar char="•"/>
            </a:pPr>
            <a:r>
              <a:rPr lang="en-IN" dirty="0" smtClean="0"/>
              <a:t>Rising action</a:t>
            </a:r>
          </a:p>
          <a:p>
            <a:pPr marL="342900" lvl="2" indent="-342900" algn="l">
              <a:buFont typeface="Arial" pitchFamily="34" charset="0"/>
              <a:buChar char="•"/>
            </a:pPr>
            <a:r>
              <a:rPr lang="en-IN" dirty="0" smtClean="0"/>
              <a:t>Climax</a:t>
            </a:r>
          </a:p>
          <a:p>
            <a:pPr marL="342900" lvl="2" indent="-342900" algn="l">
              <a:buFont typeface="Arial" pitchFamily="34" charset="0"/>
              <a:buChar char="•"/>
            </a:pPr>
            <a:r>
              <a:rPr lang="en-IN" dirty="0" smtClean="0"/>
              <a:t>Falling action</a:t>
            </a:r>
          </a:p>
          <a:p>
            <a:pPr marL="342900" lvl="2" indent="-342900" algn="l">
              <a:buFont typeface="Arial" pitchFamily="34" charset="0"/>
              <a:buChar char="•"/>
            </a:pPr>
            <a:r>
              <a:rPr lang="en-IN" dirty="0" smtClean="0"/>
              <a:t>Catastrophe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IN" sz="1800" dirty="0" smtClean="0"/>
              <a:t>Vladimir and Estragon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IN" dirty="0" smtClean="0"/>
              <a:t>Circular scenes</a:t>
            </a:r>
          </a:p>
          <a:p>
            <a:pPr marL="285750" lvl="1" indent="-285750" algn="l">
              <a:buFont typeface="Arial" pitchFamily="34" charset="0"/>
              <a:buChar char="•"/>
            </a:pPr>
            <a:r>
              <a:rPr lang="en-IN" sz="1600" dirty="0" smtClean="0"/>
              <a:t>Action begins with  the same situation in both acts I and II </a:t>
            </a:r>
          </a:p>
          <a:p>
            <a:pPr marL="285750" lvl="1" indent="-285750" algn="l">
              <a:buFont typeface="Arial" pitchFamily="34" charset="0"/>
              <a:buChar char="•"/>
            </a:pPr>
            <a:r>
              <a:rPr lang="en-IN" sz="1600" dirty="0" smtClean="0"/>
              <a:t>In both acts; discussion of Estragon being beaten</a:t>
            </a:r>
          </a:p>
          <a:p>
            <a:pPr marL="285750" lvl="1" indent="-285750" algn="l">
              <a:buFont typeface="Arial" pitchFamily="34" charset="0"/>
              <a:buChar char="•"/>
            </a:pPr>
            <a:r>
              <a:rPr lang="en-IN" sz="1600" dirty="0" smtClean="0"/>
              <a:t>In both acts; concerns over Estragon’s feet and boots</a:t>
            </a:r>
          </a:p>
          <a:p>
            <a:pPr marL="285750" lvl="1" indent="-285750" algn="l">
              <a:buFont typeface="Arial" pitchFamily="34" charset="0"/>
              <a:buChar char="•"/>
            </a:pPr>
            <a:r>
              <a:rPr lang="en-IN" sz="1600" dirty="0" smtClean="0"/>
              <a:t>In both acts; contemplation of committing suicide by hanging</a:t>
            </a:r>
          </a:p>
          <a:p>
            <a:pPr marL="285750" lvl="1" indent="-285750" algn="l">
              <a:buFont typeface="Arial" pitchFamily="34" charset="0"/>
              <a:buChar char="•"/>
            </a:pPr>
            <a:r>
              <a:rPr lang="en-IN" sz="1600" dirty="0" smtClean="0"/>
              <a:t>In both acts; only visitors are Lucky, </a:t>
            </a:r>
            <a:r>
              <a:rPr lang="en-IN" sz="1600" dirty="0" err="1" smtClean="0"/>
              <a:t>Pozzo</a:t>
            </a:r>
            <a:r>
              <a:rPr lang="en-IN" sz="1600" dirty="0" smtClean="0"/>
              <a:t>, and a boy</a:t>
            </a:r>
          </a:p>
          <a:p>
            <a:pPr marL="285750" lvl="1" indent="-285750" algn="l">
              <a:buFont typeface="Arial" pitchFamily="34" charset="0"/>
              <a:buChar char="•"/>
            </a:pPr>
            <a:r>
              <a:rPr lang="en-IN" sz="1600" dirty="0" smtClean="0"/>
              <a:t>Both acts end with the same words; “Yes, let’s go.”</a:t>
            </a:r>
          </a:p>
          <a:p>
            <a:pPr marL="285750" lvl="1" indent="-285750" algn="l">
              <a:buFont typeface="Arial" pitchFamily="34" charset="0"/>
              <a:buChar char="•"/>
            </a:pPr>
            <a:endParaRPr lang="en-IN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83768" y="476672"/>
            <a:ext cx="4114800" cy="50942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Circular structure of the play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0178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556792"/>
            <a:ext cx="8229600" cy="4539208"/>
          </a:xfrm>
        </p:spPr>
        <p:txBody>
          <a:bodyPr/>
          <a:lstStyle/>
          <a:p>
            <a:r>
              <a:rPr lang="en-IN" dirty="0" smtClean="0"/>
              <a:t>CONTINUED</a:t>
            </a:r>
          </a:p>
          <a:p>
            <a:pPr algn="l"/>
            <a:endParaRPr lang="en-IN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Vladimir, Estragon, Lucky and </a:t>
            </a:r>
            <a:r>
              <a:rPr lang="en-IN" dirty="0" err="1" smtClean="0"/>
              <a:t>Pozzo</a:t>
            </a:r>
            <a:endParaRPr lang="en-IN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Entry of Lucky and </a:t>
            </a:r>
            <a:r>
              <a:rPr lang="en-IN" dirty="0" err="1" smtClean="0"/>
              <a:t>Pozzo</a:t>
            </a:r>
            <a:endParaRPr lang="en-IN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Conclusion</a:t>
            </a:r>
          </a:p>
          <a:p>
            <a:pPr marL="342900" lvl="2" indent="-342900" algn="l">
              <a:buFont typeface="Arial" pitchFamily="34" charset="0"/>
              <a:buChar char="•"/>
            </a:pPr>
            <a:r>
              <a:rPr lang="en-IN" dirty="0" smtClean="0"/>
              <a:t>The circular feature is in the contrasted characterization</a:t>
            </a:r>
          </a:p>
          <a:p>
            <a:pPr marL="342900" lvl="2" indent="-342900" algn="l">
              <a:buFont typeface="Arial" pitchFamily="34" charset="0"/>
              <a:buChar char="•"/>
            </a:pPr>
            <a:r>
              <a:rPr lang="en-IN" dirty="0" smtClean="0"/>
              <a:t>The feature of circular structure is the theme of uncertainty</a:t>
            </a:r>
          </a:p>
          <a:p>
            <a:pPr marL="342900" lvl="2" indent="-342900" algn="l">
              <a:buFont typeface="Arial" pitchFamily="34" charset="0"/>
              <a:buChar char="•"/>
            </a:pPr>
            <a:r>
              <a:rPr lang="en-IN" dirty="0" smtClean="0"/>
              <a:t>The play’s repetitive, rounded events in which nothing changes and </a:t>
            </a:r>
            <a:r>
              <a:rPr lang="en-IN" dirty="0" err="1" smtClean="0"/>
              <a:t>nothig</a:t>
            </a:r>
            <a:r>
              <a:rPr lang="en-IN" dirty="0" smtClean="0"/>
              <a:t> is solved</a:t>
            </a:r>
          </a:p>
          <a:p>
            <a:pPr marL="342900" lvl="2" indent="-342900" algn="l">
              <a:buFont typeface="Arial" pitchFamily="34" charset="0"/>
              <a:buChar char="•"/>
            </a:pPr>
            <a:r>
              <a:rPr lang="en-IN" dirty="0" smtClean="0"/>
              <a:t>The circular structure reflects the absurdity </a:t>
            </a:r>
            <a:r>
              <a:rPr lang="en-IN" dirty="0" err="1" smtClean="0"/>
              <a:t>znd</a:t>
            </a:r>
            <a:r>
              <a:rPr lang="en-IN" dirty="0" smtClean="0"/>
              <a:t> meaninglessness of life </a:t>
            </a:r>
          </a:p>
          <a:p>
            <a:pPr marL="342900" lvl="2" indent="-342900" algn="l">
              <a:buFont typeface="Arial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55560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Modernism and Post-modernism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The concept of post-modernism in the play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IN" dirty="0" smtClean="0"/>
              <a:t>Meaninglessness in the play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39752" y="908720"/>
            <a:ext cx="4464496" cy="648072"/>
          </a:xfrm>
        </p:spPr>
        <p:txBody>
          <a:bodyPr>
            <a:normAutofit/>
          </a:bodyPr>
          <a:lstStyle/>
          <a:p>
            <a:r>
              <a:rPr lang="en-IN" i="1" dirty="0" smtClean="0"/>
              <a:t>Waiting for </a:t>
            </a:r>
            <a:r>
              <a:rPr lang="en-IN" i="1" dirty="0" err="1" smtClean="0"/>
              <a:t>godot</a:t>
            </a:r>
            <a:r>
              <a:rPr lang="en-IN" i="1" dirty="0" smtClean="0"/>
              <a:t> </a:t>
            </a:r>
            <a:r>
              <a:rPr lang="en-IN" dirty="0" smtClean="0"/>
              <a:t>as a post modern play</a:t>
            </a:r>
            <a:endParaRPr lang="en-IN" i="1" dirty="0"/>
          </a:p>
        </p:txBody>
      </p:sp>
    </p:spTree>
    <p:extLst>
      <p:ext uri="{BB962C8B-B14F-4D97-AF65-F5344CB8AC3E}">
        <p14:creationId xmlns:p14="http://schemas.microsoft.com/office/powerpoint/2010/main" val="2772210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141</TotalTime>
  <Words>716</Words>
  <Application>Microsoft Office PowerPoint</Application>
  <PresentationFormat>On-screen Show (4:3)</PresentationFormat>
  <Paragraphs>126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BlackTie</vt:lpstr>
      <vt:lpstr>Theatre of absurd</vt:lpstr>
      <vt:lpstr>PowerPoint Presentation</vt:lpstr>
      <vt:lpstr>The author</vt:lpstr>
      <vt:lpstr>PowerPoint Presentation</vt:lpstr>
      <vt:lpstr>SPACE~time in waiting for  godot</vt:lpstr>
      <vt:lpstr>The theme of religion in the play</vt:lpstr>
      <vt:lpstr>Circular structure of the play</vt:lpstr>
      <vt:lpstr>PowerPoint Presentation</vt:lpstr>
      <vt:lpstr>Waiting for godot as a post modern play</vt:lpstr>
      <vt:lpstr>SYMBOLISM IN WAITING FOR GODOT</vt:lpstr>
      <vt:lpstr>EXISTENTIALISM IN WAITING FOR GODOT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Theatre of absurd</dc:title>
  <dc:creator>Windows User</dc:creator>
  <cp:lastModifiedBy>Windows User</cp:lastModifiedBy>
  <cp:revision>16</cp:revision>
  <dcterms:created xsi:type="dcterms:W3CDTF">2022-08-23T14:10:58Z</dcterms:created>
  <dcterms:modified xsi:type="dcterms:W3CDTF">2022-08-23T17:17:03Z</dcterms:modified>
</cp:coreProperties>
</file>