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9E6B68F-9291-462F-B397-6CF7DF610A60}" type="datetimeFigureOut">
              <a:rPr lang="en-US" smtClean="0"/>
              <a:pPr/>
              <a:t>10/2/2023</a:t>
            </a:fld>
            <a:endParaRPr lang="en-IN"/>
          </a:p>
        </p:txBody>
      </p:sp>
      <p:sp>
        <p:nvSpPr>
          <p:cNvPr id="17" name="Footer Placeholder 16"/>
          <p:cNvSpPr>
            <a:spLocks noGrp="1"/>
          </p:cNvSpPr>
          <p:nvPr>
            <p:ph type="ftr" sz="quarter" idx="11"/>
          </p:nvPr>
        </p:nvSpPr>
        <p:spPr>
          <a:xfrm>
            <a:off x="2898648" y="6355080"/>
            <a:ext cx="3474720" cy="365760"/>
          </a:xfrm>
        </p:spPr>
        <p:txBody>
          <a:bodyPr/>
          <a:lstStyle/>
          <a:p>
            <a:endParaRPr lang="en-IN"/>
          </a:p>
        </p:txBody>
      </p:sp>
      <p:sp>
        <p:nvSpPr>
          <p:cNvPr id="29" name="Slide Number Placeholder 28"/>
          <p:cNvSpPr>
            <a:spLocks noGrp="1"/>
          </p:cNvSpPr>
          <p:nvPr>
            <p:ph type="sldNum" sz="quarter" idx="12"/>
          </p:nvPr>
        </p:nvSpPr>
        <p:spPr>
          <a:xfrm>
            <a:off x="1216152" y="6355080"/>
            <a:ext cx="1219200" cy="365760"/>
          </a:xfrm>
        </p:spPr>
        <p:txBody>
          <a:bodyPr/>
          <a:lstStyle/>
          <a:p>
            <a:fld id="{DBF7787E-AE84-415C-AAF0-58A0849D76E2}" type="slidenum">
              <a:rPr lang="en-IN" smtClean="0"/>
              <a:pPr/>
              <a:t>‹#›</a:t>
            </a:fld>
            <a:endParaRPr lang="en-IN"/>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6B68F-9291-462F-B397-6CF7DF610A60}"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7787E-AE84-415C-AAF0-58A0849D76E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E6B68F-9291-462F-B397-6CF7DF610A60}"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7787E-AE84-415C-AAF0-58A0849D76E2}" type="slidenum">
              <a:rPr lang="en-IN" smtClean="0"/>
              <a:pPr/>
              <a:t>‹#›</a:t>
            </a:fld>
            <a:endParaRPr lang="en-IN"/>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9E6B68F-9291-462F-B397-6CF7DF610A60}"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F7787E-AE84-415C-AAF0-58A0849D76E2}" type="slidenum">
              <a:rPr lang="en-IN" smtClean="0"/>
              <a:pPr/>
              <a:t>‹#›</a:t>
            </a:fld>
            <a:endParaRPr lang="en-IN"/>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9E6B68F-9291-462F-B397-6CF7DF610A60}" type="datetimeFigureOut">
              <a:rPr lang="en-US" smtClean="0"/>
              <a:pPr/>
              <a:t>10/2/2023</a:t>
            </a:fld>
            <a:endParaRPr lang="en-IN"/>
          </a:p>
        </p:txBody>
      </p:sp>
      <p:sp>
        <p:nvSpPr>
          <p:cNvPr id="5" name="Footer Placeholder 4"/>
          <p:cNvSpPr>
            <a:spLocks noGrp="1"/>
          </p:cNvSpPr>
          <p:nvPr>
            <p:ph type="ftr" sz="quarter" idx="11"/>
          </p:nvPr>
        </p:nvSpPr>
        <p:spPr>
          <a:xfrm>
            <a:off x="2898648" y="6355080"/>
            <a:ext cx="3474720" cy="365760"/>
          </a:xfrm>
        </p:spPr>
        <p:txBody>
          <a:bodyPr/>
          <a:lstStyle/>
          <a:p>
            <a:endParaRPr lang="en-IN"/>
          </a:p>
        </p:txBody>
      </p:sp>
      <p:sp>
        <p:nvSpPr>
          <p:cNvPr id="6" name="Slide Number Placeholder 5"/>
          <p:cNvSpPr>
            <a:spLocks noGrp="1"/>
          </p:cNvSpPr>
          <p:nvPr>
            <p:ph type="sldNum" sz="quarter" idx="12"/>
          </p:nvPr>
        </p:nvSpPr>
        <p:spPr>
          <a:xfrm>
            <a:off x="1069848" y="6355080"/>
            <a:ext cx="1520952" cy="365760"/>
          </a:xfrm>
        </p:spPr>
        <p:txBody>
          <a:bodyPr/>
          <a:lstStyle/>
          <a:p>
            <a:fld id="{DBF7787E-AE84-415C-AAF0-58A0849D76E2}" type="slidenum">
              <a:rPr lang="en-IN" smtClean="0"/>
              <a:pPr/>
              <a:t>‹#›</a:t>
            </a:fld>
            <a:endParaRPr lang="en-IN"/>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E6B68F-9291-462F-B397-6CF7DF610A60}"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F7787E-AE84-415C-AAF0-58A0849D76E2}" type="slidenum">
              <a:rPr lang="en-IN" smtClean="0"/>
              <a:pPr/>
              <a:t>‹#›</a:t>
            </a:fld>
            <a:endParaRPr lang="en-IN"/>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9E6B68F-9291-462F-B397-6CF7DF610A60}" type="datetimeFigureOut">
              <a:rPr lang="en-US" smtClean="0"/>
              <a:pPr/>
              <a:t>10/2/2023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F7787E-AE84-415C-AAF0-58A0849D76E2}" type="slidenum">
              <a:rPr lang="en-IN" smtClean="0"/>
              <a:pPr/>
              <a:t>‹#›</a:t>
            </a:fld>
            <a:endParaRPr lang="en-IN"/>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E6B68F-9291-462F-B397-6CF7DF610A60}" type="datetimeFigureOut">
              <a:rPr lang="en-US" smtClean="0"/>
              <a:pPr/>
              <a:t>10/2/2023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F7787E-AE84-415C-AAF0-58A0849D76E2}" type="slidenum">
              <a:rPr lang="en-IN" smtClean="0"/>
              <a:pPr/>
              <a:t>‹#›</a:t>
            </a:fld>
            <a:endParaRPr lang="en-IN"/>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6B68F-9291-462F-B397-6CF7DF610A60}"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F7787E-AE84-415C-AAF0-58A0849D76E2}" type="slidenum">
              <a:rPr lang="en-IN" smtClean="0"/>
              <a:pPr/>
              <a:t>‹#›</a:t>
            </a:fld>
            <a:endParaRPr lang="en-IN"/>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E6B68F-9291-462F-B397-6CF7DF610A60}"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F7787E-AE84-415C-AAF0-58A0849D76E2}"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E6B68F-9291-462F-B397-6CF7DF610A60}"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F7787E-AE84-415C-AAF0-58A0849D76E2}" type="slidenum">
              <a:rPr lang="en-IN" smtClean="0"/>
              <a:pPr/>
              <a:t>‹#›</a:t>
            </a:fld>
            <a:endParaRPr lang="en-I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9E6B68F-9291-462F-B397-6CF7DF610A60}" type="datetimeFigureOut">
              <a:rPr lang="en-US" smtClean="0"/>
              <a:pPr/>
              <a:t>10/2/2023</a:t>
            </a:fld>
            <a:endParaRPr lang="en-IN"/>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BF7787E-AE84-415C-AAF0-58A0849D76E2}" type="slidenum">
              <a:rPr lang="en-IN" smtClean="0"/>
              <a:pPr/>
              <a:t>‹#›</a:t>
            </a:fld>
            <a:endParaRPr lang="en-IN"/>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14612" y="214290"/>
            <a:ext cx="3429024" cy="1877437"/>
          </a:xfrm>
          <a:prstGeom prst="rect">
            <a:avLst/>
          </a:prstGeom>
          <a:noFill/>
        </p:spPr>
        <p:txBody>
          <a:bodyPr wrap="square" rtlCol="0">
            <a:spAutoFit/>
          </a:bodyPr>
          <a:lstStyle/>
          <a:p>
            <a:pPr algn="ctr"/>
            <a:r>
              <a:rPr lang="en-US" sz="6000" dirty="0" smtClean="0">
                <a:latin typeface="Times New Roman" pitchFamily="18" charset="0"/>
                <a:cs typeface="Times New Roman" pitchFamily="18" charset="0"/>
              </a:rPr>
              <a:t>Ghosts</a:t>
            </a:r>
          </a:p>
          <a:p>
            <a:pPr algn="ctr"/>
            <a:endParaRPr lang="en-US" sz="2800" dirty="0" smtClean="0">
              <a:latin typeface="Times New Roman" pitchFamily="18" charset="0"/>
              <a:cs typeface="Times New Roman" pitchFamily="18" charset="0"/>
            </a:endParaRPr>
          </a:p>
          <a:p>
            <a:pPr algn="ctr"/>
            <a:r>
              <a:rPr lang="en-US" sz="2800" dirty="0" err="1" smtClean="0">
                <a:latin typeface="Times New Roman" pitchFamily="18" charset="0"/>
                <a:cs typeface="Times New Roman" pitchFamily="18" charset="0"/>
              </a:rPr>
              <a:t>Henrik</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a:t>
            </a:r>
            <a:r>
              <a:rPr lang="en-US" sz="2800" dirty="0" smtClean="0">
                <a:latin typeface="Times New Roman" pitchFamily="18" charset="0"/>
                <a:cs typeface="Times New Roman" pitchFamily="18" charset="0"/>
              </a:rPr>
              <a:t>bsen</a:t>
            </a:r>
            <a:endParaRPr lang="en-IN" sz="2800" dirty="0">
              <a:latin typeface="Times New Roman" pitchFamily="18" charset="0"/>
              <a:cs typeface="Times New Roman" pitchFamily="18" charset="0"/>
            </a:endParaRPr>
          </a:p>
        </p:txBody>
      </p:sp>
      <p:sp>
        <p:nvSpPr>
          <p:cNvPr id="6" name="TextBox 5"/>
          <p:cNvSpPr txBox="1"/>
          <p:nvPr/>
        </p:nvSpPr>
        <p:spPr>
          <a:xfrm>
            <a:off x="357158" y="4643446"/>
            <a:ext cx="2643206"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10" name="TextBox 9"/>
          <p:cNvSpPr txBox="1"/>
          <p:nvPr/>
        </p:nvSpPr>
        <p:spPr>
          <a:xfrm>
            <a:off x="357158" y="5000636"/>
            <a:ext cx="3071834"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214290"/>
            <a:ext cx="4214842" cy="369332"/>
          </a:xfrm>
          <a:prstGeom prst="rect">
            <a:avLst/>
          </a:prstGeom>
          <a:noFill/>
        </p:spPr>
        <p:txBody>
          <a:bodyPr wrap="square" rtlCol="0">
            <a:spAutoFit/>
          </a:bodyPr>
          <a:lstStyle/>
          <a:p>
            <a:endParaRPr lang="en-IN"/>
          </a:p>
        </p:txBody>
      </p:sp>
      <p:sp>
        <p:nvSpPr>
          <p:cNvPr id="4" name="TextBox 3"/>
          <p:cNvSpPr txBox="1"/>
          <p:nvPr/>
        </p:nvSpPr>
        <p:spPr>
          <a:xfrm>
            <a:off x="2571736" y="142852"/>
            <a:ext cx="3786214" cy="707886"/>
          </a:xfrm>
          <a:prstGeom prst="rect">
            <a:avLst/>
          </a:prstGeom>
          <a:noFill/>
        </p:spPr>
        <p:txBody>
          <a:bodyPr wrap="square" rtlCol="0">
            <a:spAutoFit/>
          </a:bodyPr>
          <a:lstStyle/>
          <a:p>
            <a:pPr algn="ctr"/>
            <a:r>
              <a:rPr lang="en-US" sz="4000" dirty="0" err="1" smtClean="0">
                <a:latin typeface="Times New Roman" pitchFamily="18" charset="0"/>
                <a:cs typeface="Times New Roman" pitchFamily="18" charset="0"/>
              </a:rPr>
              <a:t>Henrik</a:t>
            </a:r>
            <a:r>
              <a:rPr lang="en-US" sz="4000" dirty="0" smtClean="0">
                <a:latin typeface="Times New Roman" pitchFamily="18" charset="0"/>
                <a:cs typeface="Times New Roman" pitchFamily="18" charset="0"/>
              </a:rPr>
              <a:t> Ibsen</a:t>
            </a:r>
            <a:endParaRPr lang="en-IN" sz="4000" dirty="0">
              <a:latin typeface="Times New Roman" pitchFamily="18" charset="0"/>
              <a:cs typeface="Times New Roman" pitchFamily="18" charset="0"/>
            </a:endParaRPr>
          </a:p>
        </p:txBody>
      </p:sp>
      <p:pic>
        <p:nvPicPr>
          <p:cNvPr id="5" name="Picture 4" descr="Henrik-Ibsen_Wikipedia-773x1024.jpg"/>
          <p:cNvPicPr>
            <a:picLocks noChangeAspect="1"/>
          </p:cNvPicPr>
          <p:nvPr/>
        </p:nvPicPr>
        <p:blipFill>
          <a:blip r:embed="rId2" cstate="print"/>
          <a:stretch>
            <a:fillRect/>
          </a:stretch>
        </p:blipFill>
        <p:spPr>
          <a:xfrm>
            <a:off x="3500430" y="785794"/>
            <a:ext cx="1798507" cy="2382499"/>
          </a:xfrm>
          <a:prstGeom prst="rect">
            <a:avLst/>
          </a:prstGeom>
        </p:spPr>
      </p:pic>
      <p:sp>
        <p:nvSpPr>
          <p:cNvPr id="6" name="TextBox 5"/>
          <p:cNvSpPr txBox="1"/>
          <p:nvPr/>
        </p:nvSpPr>
        <p:spPr>
          <a:xfrm>
            <a:off x="214282" y="3214686"/>
            <a:ext cx="8715436" cy="3477875"/>
          </a:xfrm>
          <a:prstGeom prst="rect">
            <a:avLst/>
          </a:prstGeom>
          <a:noFill/>
        </p:spPr>
        <p:txBody>
          <a:bodyPr wrap="square" rtlCol="0">
            <a:spAutoFit/>
          </a:bodyPr>
          <a:lstStyle/>
          <a:p>
            <a:r>
              <a:rPr lang="en-IN" sz="2000" b="1" dirty="0" err="1" smtClean="0">
                <a:latin typeface="Times New Roman" pitchFamily="18" charset="0"/>
                <a:cs typeface="Times New Roman" pitchFamily="18" charset="0"/>
              </a:rPr>
              <a:t>Henrik</a:t>
            </a:r>
            <a:r>
              <a:rPr lang="en-IN" sz="2000" b="1" dirty="0" smtClean="0">
                <a:latin typeface="Times New Roman" pitchFamily="18" charset="0"/>
                <a:cs typeface="Times New Roman" pitchFamily="18" charset="0"/>
              </a:rPr>
              <a:t> Ibsen</a:t>
            </a:r>
            <a:r>
              <a:rPr lang="en-IN" sz="2000" dirty="0" smtClean="0">
                <a:latin typeface="Times New Roman" pitchFamily="18" charset="0"/>
                <a:cs typeface="Times New Roman" pitchFamily="18" charset="0"/>
              </a:rPr>
              <a:t>, in full </a:t>
            </a:r>
            <a:r>
              <a:rPr lang="en-IN" sz="2000" b="1" dirty="0" err="1" smtClean="0">
                <a:latin typeface="Times New Roman" pitchFamily="18" charset="0"/>
                <a:cs typeface="Times New Roman" pitchFamily="18" charset="0"/>
              </a:rPr>
              <a:t>Henrik</a:t>
            </a:r>
            <a:r>
              <a:rPr lang="en-IN" sz="2000" b="1" dirty="0" smtClean="0">
                <a:latin typeface="Times New Roman" pitchFamily="18" charset="0"/>
                <a:cs typeface="Times New Roman" pitchFamily="18" charset="0"/>
              </a:rPr>
              <a:t> Johan Ibsen</a:t>
            </a:r>
            <a:r>
              <a:rPr lang="en-IN" sz="2000" dirty="0" smtClean="0">
                <a:latin typeface="Times New Roman" pitchFamily="18" charset="0"/>
                <a:cs typeface="Times New Roman" pitchFamily="18" charset="0"/>
              </a:rPr>
              <a:t>, (born March 20, 1828, </a:t>
            </a:r>
            <a:r>
              <a:rPr lang="en-IN" sz="2000" dirty="0" err="1" smtClean="0">
                <a:latin typeface="Times New Roman" pitchFamily="18" charset="0"/>
                <a:cs typeface="Times New Roman" pitchFamily="18" charset="0"/>
              </a:rPr>
              <a:t>Skien</a:t>
            </a:r>
            <a:r>
              <a:rPr lang="en-IN" sz="2000" dirty="0" smtClean="0">
                <a:latin typeface="Times New Roman" pitchFamily="18" charset="0"/>
                <a:cs typeface="Times New Roman" pitchFamily="18" charset="0"/>
              </a:rPr>
              <a:t>, Norway—died May 23, 1906,Kristiania), major Norwegian playwright of the late 19th century who introduced to the European stage a new order of moral analysis that was placed against a severely realistic middle-class background and developed with economy of action, penetrating dialogue, and rigorous thought.</a:t>
            </a:r>
          </a:p>
          <a:p>
            <a:r>
              <a:rPr lang="en-US" sz="2000" dirty="0" smtClean="0">
                <a:latin typeface="Times New Roman" pitchFamily="18" charset="0"/>
                <a:cs typeface="Times New Roman" pitchFamily="18" charset="0"/>
              </a:rPr>
              <a:t>Famous Works:</a:t>
            </a:r>
          </a:p>
          <a:p>
            <a:pPr>
              <a:buFont typeface="Arial" pitchFamily="34" charset="0"/>
              <a:buChar char="•"/>
            </a:pPr>
            <a:r>
              <a:rPr lang="en-US" sz="2000" i="1" dirty="0" smtClean="0">
                <a:latin typeface="Times New Roman" pitchFamily="18" charset="0"/>
                <a:cs typeface="Times New Roman" pitchFamily="18" charset="0"/>
              </a:rPr>
              <a:t>A Doll’s House</a:t>
            </a:r>
            <a:r>
              <a:rPr lang="en-US" sz="2000" dirty="0" smtClean="0">
                <a:latin typeface="Times New Roman" pitchFamily="18" charset="0"/>
                <a:cs typeface="Times New Roman" pitchFamily="18" charset="0"/>
              </a:rPr>
              <a:t>(1879)</a:t>
            </a:r>
          </a:p>
          <a:p>
            <a:pPr>
              <a:buFont typeface="Arial" pitchFamily="34" charset="0"/>
              <a:buChar char="•"/>
            </a:pPr>
            <a:r>
              <a:rPr lang="en-US" sz="2000" i="1" dirty="0" smtClean="0">
                <a:latin typeface="Times New Roman" pitchFamily="18" charset="0"/>
                <a:cs typeface="Times New Roman" pitchFamily="18" charset="0"/>
              </a:rPr>
              <a:t>Ghosts</a:t>
            </a:r>
            <a:r>
              <a:rPr lang="en-US" sz="2000" dirty="0" smtClean="0">
                <a:latin typeface="Times New Roman" pitchFamily="18" charset="0"/>
                <a:cs typeface="Times New Roman" pitchFamily="18" charset="0"/>
              </a:rPr>
              <a:t>(1881)</a:t>
            </a:r>
          </a:p>
          <a:p>
            <a:pPr>
              <a:buFont typeface="Arial" pitchFamily="34" charset="0"/>
              <a:buChar char="•"/>
            </a:pPr>
            <a:r>
              <a:rPr lang="en-US" sz="2000" i="1" dirty="0" smtClean="0">
                <a:latin typeface="Times New Roman" pitchFamily="18" charset="0"/>
                <a:cs typeface="Times New Roman" pitchFamily="18" charset="0"/>
              </a:rPr>
              <a:t>The Wild Duck</a:t>
            </a:r>
            <a:r>
              <a:rPr lang="en-US" sz="2000" dirty="0" smtClean="0">
                <a:latin typeface="Times New Roman" pitchFamily="18" charset="0"/>
                <a:cs typeface="Times New Roman" pitchFamily="18" charset="0"/>
              </a:rPr>
              <a:t>(1884)</a:t>
            </a:r>
          </a:p>
          <a:p>
            <a:pPr>
              <a:buFont typeface="Arial" pitchFamily="34" charset="0"/>
              <a:buChar char="•"/>
            </a:pPr>
            <a:r>
              <a:rPr lang="en-US" sz="2000" i="1" dirty="0" err="1" smtClean="0">
                <a:latin typeface="Times New Roman" pitchFamily="18" charset="0"/>
                <a:cs typeface="Times New Roman" pitchFamily="18" charset="0"/>
              </a:rPr>
              <a:t>Hedda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Gabler</a:t>
            </a:r>
            <a:r>
              <a:rPr lang="en-US" sz="2000" dirty="0" smtClean="0">
                <a:latin typeface="Times New Roman" pitchFamily="18" charset="0"/>
                <a:cs typeface="Times New Roman" pitchFamily="18" charset="0"/>
              </a:rPr>
              <a:t>(1890)</a:t>
            </a:r>
          </a:p>
          <a:p>
            <a:endParaRPr lang="en-IN"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3108" y="214290"/>
            <a:ext cx="4643470" cy="830997"/>
          </a:xfrm>
          <a:prstGeom prst="rect">
            <a:avLst/>
          </a:prstGeom>
          <a:noFill/>
        </p:spPr>
        <p:txBody>
          <a:bodyPr wrap="square" rtlCol="0">
            <a:spAutoFit/>
          </a:bodyPr>
          <a:lstStyle/>
          <a:p>
            <a:pPr algn="ctr"/>
            <a:r>
              <a:rPr lang="en-US" sz="4800" dirty="0" smtClean="0">
                <a:latin typeface="Times New Roman" pitchFamily="18" charset="0"/>
                <a:cs typeface="Times New Roman" pitchFamily="18" charset="0"/>
              </a:rPr>
              <a:t>Ghosts</a:t>
            </a:r>
          </a:p>
        </p:txBody>
      </p:sp>
      <p:pic>
        <p:nvPicPr>
          <p:cNvPr id="4" name="Picture 3" descr="16216.jpg"/>
          <p:cNvPicPr>
            <a:picLocks noChangeAspect="1"/>
          </p:cNvPicPr>
          <p:nvPr/>
        </p:nvPicPr>
        <p:blipFill>
          <a:blip r:embed="rId2"/>
          <a:stretch>
            <a:fillRect/>
          </a:stretch>
        </p:blipFill>
        <p:spPr>
          <a:xfrm>
            <a:off x="7572396" y="214290"/>
            <a:ext cx="1354781" cy="2143140"/>
          </a:xfrm>
          <a:prstGeom prst="rect">
            <a:avLst/>
          </a:prstGeom>
        </p:spPr>
      </p:pic>
      <p:sp>
        <p:nvSpPr>
          <p:cNvPr id="6" name="TextBox 5"/>
          <p:cNvSpPr txBox="1"/>
          <p:nvPr/>
        </p:nvSpPr>
        <p:spPr>
          <a:xfrm>
            <a:off x="214282" y="2928934"/>
            <a:ext cx="8715436" cy="3170099"/>
          </a:xfrm>
          <a:prstGeom prst="rect">
            <a:avLst/>
          </a:prstGeom>
          <a:noFill/>
        </p:spPr>
        <p:txBody>
          <a:bodyPr wrap="square" rtlCol="0">
            <a:spAutoFit/>
          </a:bodyPr>
          <a:lstStyle/>
          <a:p>
            <a:r>
              <a:rPr lang="en-IN" sz="2000" b="1" dirty="0" smtClean="0">
                <a:latin typeface="Times New Roman" pitchFamily="18" charset="0"/>
                <a:cs typeface="Times New Roman" pitchFamily="18" charset="0"/>
              </a:rPr>
              <a:t>Ghosts</a:t>
            </a:r>
            <a:r>
              <a:rPr lang="en-IN" sz="2000" dirty="0" smtClean="0">
                <a:latin typeface="Times New Roman" pitchFamily="18" charset="0"/>
                <a:cs typeface="Times New Roman" pitchFamily="18" charset="0"/>
              </a:rPr>
              <a:t>, a drama in three acts by </a:t>
            </a:r>
            <a:r>
              <a:rPr lang="en-IN" sz="2000" dirty="0" err="1" smtClean="0">
                <a:latin typeface="Times New Roman" pitchFamily="18" charset="0"/>
                <a:cs typeface="Times New Roman" pitchFamily="18" charset="0"/>
              </a:rPr>
              <a:t>Henrik</a:t>
            </a:r>
            <a:r>
              <a:rPr lang="en-IN" sz="2000" dirty="0" smtClean="0">
                <a:latin typeface="Times New Roman" pitchFamily="18" charset="0"/>
                <a:cs typeface="Times New Roman" pitchFamily="18" charset="0"/>
              </a:rPr>
              <a:t> Ibsen, published in 1881 in Norwegian as </a:t>
            </a:r>
            <a:r>
              <a:rPr lang="en-IN" sz="2000" i="1" dirty="0" err="1" smtClean="0">
                <a:latin typeface="Times New Roman" pitchFamily="18" charset="0"/>
                <a:cs typeface="Times New Roman" pitchFamily="18" charset="0"/>
              </a:rPr>
              <a:t>Gengangere</a:t>
            </a:r>
            <a:r>
              <a:rPr lang="en-IN" sz="2000" dirty="0" smtClean="0">
                <a:latin typeface="Times New Roman" pitchFamily="18" charset="0"/>
                <a:cs typeface="Times New Roman" pitchFamily="18" charset="0"/>
              </a:rPr>
              <a:t> and performed the following year. The play is an attack on conventional morality and on the results of hypocrisy.</a:t>
            </a:r>
          </a:p>
          <a:p>
            <a:r>
              <a:rPr lang="en-IN" sz="2000" dirty="0" smtClean="0">
                <a:latin typeface="Times New Roman" pitchFamily="18" charset="0"/>
                <a:cs typeface="Times New Roman" pitchFamily="18" charset="0"/>
              </a:rPr>
              <a:t>Ostensibly a discussion of congenital venereal</a:t>
            </a:r>
            <a:r>
              <a:rPr lang="en-IN" sz="2000" u="sng"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disease, </a:t>
            </a:r>
            <a:r>
              <a:rPr lang="en-IN" sz="2000" i="1" dirty="0" smtClean="0">
                <a:latin typeface="Times New Roman" pitchFamily="18" charset="0"/>
                <a:cs typeface="Times New Roman" pitchFamily="18" charset="0"/>
              </a:rPr>
              <a:t>Ghosts</a:t>
            </a:r>
            <a:r>
              <a:rPr lang="en-IN" sz="2000" dirty="0" smtClean="0">
                <a:latin typeface="Times New Roman" pitchFamily="18" charset="0"/>
                <a:cs typeface="Times New Roman" pitchFamily="18" charset="0"/>
              </a:rPr>
              <a:t> also deals with the power of ingrained moral contamination to undermine the most determined idealism. Although the lecherous Captain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is in his grave, his ghost will not be laid to rest. The memorial that Helen, his conventionally minded widow, has erected to his memory burns down even as his son Oswald goes insane from inherited syphilis and his illegitimate daughter slips inexorably toward her destiny in a brothel.</a:t>
            </a:r>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3174" y="285728"/>
            <a:ext cx="4000528"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Characters</a:t>
            </a:r>
            <a:endParaRPr lang="en-IN" sz="4000" dirty="0">
              <a:latin typeface="Times New Roman" pitchFamily="18" charset="0"/>
              <a:cs typeface="Times New Roman" pitchFamily="18" charset="0"/>
            </a:endParaRPr>
          </a:p>
        </p:txBody>
      </p:sp>
      <p:sp>
        <p:nvSpPr>
          <p:cNvPr id="6" name="TextBox 5"/>
          <p:cNvSpPr txBox="1"/>
          <p:nvPr/>
        </p:nvSpPr>
        <p:spPr>
          <a:xfrm>
            <a:off x="500034" y="1428736"/>
            <a:ext cx="8001056" cy="2246769"/>
          </a:xfrm>
          <a:prstGeom prst="rect">
            <a:avLst/>
          </a:prstGeom>
          <a:noFill/>
        </p:spPr>
        <p:txBody>
          <a:bodyPr wrap="square" rtlCol="0">
            <a:spAutoFit/>
          </a:bodyPr>
          <a:lstStyle/>
          <a:p>
            <a:pPr>
              <a:buFont typeface="Arial" pitchFamily="34" charset="0"/>
              <a:buChar char="•"/>
            </a:pPr>
            <a:r>
              <a:rPr lang="en-IN" sz="2800" dirty="0" smtClean="0">
                <a:latin typeface="Times New Roman" pitchFamily="18" charset="0"/>
                <a:cs typeface="Times New Roman" pitchFamily="18" charset="0"/>
              </a:rPr>
              <a:t>Mrs. Helen </a:t>
            </a:r>
            <a:r>
              <a:rPr lang="en-IN" sz="2800" dirty="0" err="1" smtClean="0">
                <a:latin typeface="Times New Roman" pitchFamily="18" charset="0"/>
                <a:cs typeface="Times New Roman" pitchFamily="18" charset="0"/>
              </a:rPr>
              <a:t>Alving</a:t>
            </a:r>
            <a:endParaRPr lang="en-IN" sz="2800" dirty="0" smtClean="0">
              <a:latin typeface="Times New Roman" pitchFamily="18" charset="0"/>
              <a:cs typeface="Times New Roman" pitchFamily="18" charset="0"/>
            </a:endParaRPr>
          </a:p>
          <a:p>
            <a:pPr>
              <a:buFont typeface="Arial" pitchFamily="34" charset="0"/>
              <a:buChar char="•"/>
            </a:pPr>
            <a:r>
              <a:rPr lang="en-IN" sz="2800" dirty="0" smtClean="0">
                <a:latin typeface="Times New Roman" pitchFamily="18" charset="0"/>
                <a:cs typeface="Times New Roman" pitchFamily="18" charset="0"/>
              </a:rPr>
              <a:t>Oswald </a:t>
            </a:r>
            <a:r>
              <a:rPr lang="en-IN" sz="2800" dirty="0" err="1" smtClean="0">
                <a:latin typeface="Times New Roman" pitchFamily="18" charset="0"/>
                <a:cs typeface="Times New Roman" pitchFamily="18" charset="0"/>
              </a:rPr>
              <a:t>Alving</a:t>
            </a:r>
            <a:endParaRPr lang="en-IN" sz="2800" dirty="0" smtClean="0">
              <a:latin typeface="Times New Roman" pitchFamily="18" charset="0"/>
              <a:cs typeface="Times New Roman" pitchFamily="18" charset="0"/>
            </a:endParaRPr>
          </a:p>
          <a:p>
            <a:pPr>
              <a:buFont typeface="Arial" pitchFamily="34" charset="0"/>
              <a:buChar char="•"/>
            </a:pPr>
            <a:r>
              <a:rPr lang="en-IN" sz="2800" dirty="0" smtClean="0">
                <a:latin typeface="Times New Roman" pitchFamily="18" charset="0"/>
                <a:cs typeface="Times New Roman" pitchFamily="18" charset="0"/>
              </a:rPr>
              <a:t>Pastor </a:t>
            </a:r>
            <a:r>
              <a:rPr lang="en-IN" sz="2800" dirty="0" err="1" smtClean="0">
                <a:latin typeface="Times New Roman" pitchFamily="18" charset="0"/>
                <a:cs typeface="Times New Roman" pitchFamily="18" charset="0"/>
              </a:rPr>
              <a:t>Manders</a:t>
            </a:r>
            <a:endParaRPr lang="en-IN" sz="2800" dirty="0" smtClean="0">
              <a:latin typeface="Times New Roman" pitchFamily="18" charset="0"/>
              <a:cs typeface="Times New Roman" pitchFamily="18" charset="0"/>
            </a:endParaRPr>
          </a:p>
          <a:p>
            <a:pPr>
              <a:buFont typeface="Arial" pitchFamily="34" charset="0"/>
              <a:buChar char="•"/>
            </a:pPr>
            <a:r>
              <a:rPr lang="en-IN" sz="2800" dirty="0" smtClean="0">
                <a:latin typeface="Times New Roman" pitchFamily="18" charset="0"/>
                <a:cs typeface="Times New Roman" pitchFamily="18" charset="0"/>
              </a:rPr>
              <a:t>Jacob </a:t>
            </a:r>
            <a:r>
              <a:rPr lang="en-IN" sz="2800" dirty="0" err="1" smtClean="0">
                <a:latin typeface="Times New Roman" pitchFamily="18" charset="0"/>
                <a:cs typeface="Times New Roman" pitchFamily="18" charset="0"/>
              </a:rPr>
              <a:t>Engstrand</a:t>
            </a:r>
            <a:endParaRPr lang="en-IN" sz="2800" dirty="0" smtClean="0">
              <a:latin typeface="Times New Roman" pitchFamily="18" charset="0"/>
              <a:cs typeface="Times New Roman" pitchFamily="18" charset="0"/>
            </a:endParaRPr>
          </a:p>
          <a:p>
            <a:pPr>
              <a:buFont typeface="Arial" pitchFamily="34" charset="0"/>
              <a:buChar char="•"/>
            </a:pPr>
            <a:r>
              <a:rPr lang="en-IN" sz="2800" dirty="0" smtClean="0">
                <a:latin typeface="Times New Roman" pitchFamily="18" charset="0"/>
                <a:cs typeface="Times New Roman" pitchFamily="18" charset="0"/>
              </a:rPr>
              <a:t>Regina </a:t>
            </a:r>
            <a:r>
              <a:rPr lang="en-IN" sz="2800" dirty="0" err="1" smtClean="0">
                <a:latin typeface="Times New Roman" pitchFamily="18" charset="0"/>
                <a:cs typeface="Times New Roman" pitchFamily="18" charset="0"/>
              </a:rPr>
              <a:t>Engstrand</a:t>
            </a:r>
            <a:endParaRPr lang="en-IN"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488" y="285728"/>
            <a:ext cx="3286148"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Plot </a:t>
            </a:r>
            <a:endParaRPr lang="en-IN" sz="4000" dirty="0">
              <a:latin typeface="Times New Roman" pitchFamily="18" charset="0"/>
              <a:cs typeface="Times New Roman" pitchFamily="18" charset="0"/>
            </a:endParaRPr>
          </a:p>
        </p:txBody>
      </p:sp>
      <p:sp>
        <p:nvSpPr>
          <p:cNvPr id="3" name="TextBox 2"/>
          <p:cNvSpPr txBox="1"/>
          <p:nvPr/>
        </p:nvSpPr>
        <p:spPr>
          <a:xfrm>
            <a:off x="142844" y="1214422"/>
            <a:ext cx="8786874" cy="4708981"/>
          </a:xfrm>
          <a:prstGeom prst="rect">
            <a:avLst/>
          </a:prstGeom>
          <a:noFill/>
        </p:spPr>
        <p:txBody>
          <a:bodyPr wrap="square" rtlCol="0">
            <a:spAutoFit/>
          </a:bodyPr>
          <a:lstStyle/>
          <a:p>
            <a:pPr fontAlgn="base"/>
            <a:r>
              <a:rPr lang="en-IN" sz="2000" i="1" dirty="0" smtClean="0">
                <a:latin typeface="Times New Roman" pitchFamily="18" charset="0"/>
                <a:cs typeface="Times New Roman" pitchFamily="18" charset="0"/>
              </a:rPr>
              <a:t>Ghosts</a:t>
            </a:r>
            <a:r>
              <a:rPr lang="en-IN" sz="2000" dirty="0" smtClean="0">
                <a:latin typeface="Times New Roman" pitchFamily="18" charset="0"/>
                <a:cs typeface="Times New Roman" pitchFamily="18" charset="0"/>
              </a:rPr>
              <a:t> begins on a rainy day in a remote part of Norway on the estate of Mrs. Helene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a widow of some fortune. The household is preparing for the opening of an orphanage built by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in </a:t>
            </a:r>
            <a:r>
              <a:rPr lang="en-IN" sz="2000" dirty="0" err="1" smtClean="0">
                <a:latin typeface="Times New Roman" pitchFamily="18" charset="0"/>
                <a:cs typeface="Times New Roman" pitchFamily="18" charset="0"/>
              </a:rPr>
              <a:t>honor</a:t>
            </a:r>
            <a:r>
              <a:rPr lang="en-IN" sz="2000" dirty="0" smtClean="0">
                <a:latin typeface="Times New Roman" pitchFamily="18" charset="0"/>
                <a:cs typeface="Times New Roman" pitchFamily="18" charset="0"/>
              </a:rPr>
              <a:t> of her late husband, Captain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Regina </a:t>
            </a:r>
            <a:r>
              <a:rPr lang="en-IN" sz="2000" dirty="0" err="1" smtClean="0">
                <a:latin typeface="Times New Roman" pitchFamily="18" charset="0"/>
                <a:cs typeface="Times New Roman" pitchFamily="18" charset="0"/>
              </a:rPr>
              <a:t>Engstrand</a:t>
            </a:r>
            <a:r>
              <a:rPr lang="en-IN" sz="2000" dirty="0" smtClean="0">
                <a:latin typeface="Times New Roman" pitchFamily="18" charset="0"/>
                <a:cs typeface="Times New Roman" pitchFamily="18" charset="0"/>
              </a:rPr>
              <a:t>, Mrs.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maid, has a strained conversation with her father, </a:t>
            </a:r>
            <a:r>
              <a:rPr lang="en-IN" sz="2000" dirty="0" err="1" smtClean="0">
                <a:latin typeface="Times New Roman" pitchFamily="18" charset="0"/>
                <a:cs typeface="Times New Roman" pitchFamily="18" charset="0"/>
              </a:rPr>
              <a:t>Engstrand</a:t>
            </a:r>
            <a:r>
              <a:rPr lang="en-IN" sz="2000" dirty="0" smtClean="0">
                <a:latin typeface="Times New Roman" pitchFamily="18" charset="0"/>
                <a:cs typeface="Times New Roman" pitchFamily="18" charset="0"/>
              </a:rPr>
              <a:t>, a carpenter with negative attitudes and a malformed leg that causes him to hobble. They argue about her future and her role in his shady business plan for a sailors' hotel that will be nothing more than a house of prostitution.</a:t>
            </a:r>
          </a:p>
          <a:p>
            <a:pPr fontAlgn="base"/>
            <a:r>
              <a:rPr lang="en-IN" sz="2000" dirty="0" smtClean="0">
                <a:latin typeface="Times New Roman" pitchFamily="18" charset="0"/>
                <a:cs typeface="Times New Roman" pitchFamily="18" charset="0"/>
              </a:rPr>
              <a:t>As Regina shoos her father away,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arrives. A </a:t>
            </a:r>
            <a:r>
              <a:rPr lang="en-IN" sz="2000" dirty="0" err="1" smtClean="0">
                <a:latin typeface="Times New Roman" pitchFamily="18" charset="0"/>
                <a:cs typeface="Times New Roman" pitchFamily="18" charset="0"/>
              </a:rPr>
              <a:t>longtime</a:t>
            </a:r>
            <a:r>
              <a:rPr lang="en-IN" sz="2000" dirty="0" smtClean="0">
                <a:latin typeface="Times New Roman" pitchFamily="18" charset="0"/>
                <a:cs typeface="Times New Roman" pitchFamily="18" charset="0"/>
              </a:rPr>
              <a:t> family friend,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handles business transactions related to the orphanage, and he has come to review final details with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But before he and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conduct their meeting, he chastises her for reading books he sees that he considers inappropriate. She informs him that her reading mirrors what she has often thought and what most people believe. But, she says, "most people don't like to face these things, or what they imply."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considers this position of hers on free love and progressive </a:t>
            </a:r>
            <a:r>
              <a:rPr lang="en-IN" sz="2000" dirty="0" err="1" smtClean="0">
                <a:latin typeface="Times New Roman" pitchFamily="18" charset="0"/>
                <a:cs typeface="Times New Roman" pitchFamily="18" charset="0"/>
              </a:rPr>
              <a:t>behavior</a:t>
            </a:r>
            <a:r>
              <a:rPr lang="en-IN" sz="2000" dirty="0" smtClean="0">
                <a:latin typeface="Times New Roman" pitchFamily="18" charset="0"/>
                <a:cs typeface="Times New Roman" pitchFamily="18" charset="0"/>
              </a:rPr>
              <a:t> immora</a:t>
            </a:r>
            <a:r>
              <a:rPr lang="en-IN" sz="2000" dirty="0" smtClean="0"/>
              <a:t>l.</a:t>
            </a:r>
            <a:endParaRPr lang="en-IN"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500042"/>
            <a:ext cx="8572560" cy="5940088"/>
          </a:xfrm>
          <a:prstGeom prst="rect">
            <a:avLst/>
          </a:prstGeom>
          <a:noFill/>
        </p:spPr>
        <p:txBody>
          <a:bodyPr wrap="square" rtlCol="0">
            <a:spAutoFit/>
          </a:bodyPr>
          <a:lstStyle/>
          <a:p>
            <a:pPr fontAlgn="base"/>
            <a:r>
              <a:rPr lang="en-IN" sz="2000" dirty="0" smtClean="0">
                <a:latin typeface="Times New Roman" pitchFamily="18" charset="0"/>
                <a:cs typeface="Times New Roman" pitchFamily="18" charset="0"/>
              </a:rPr>
              <a:t>Their conversation widens to include Mrs.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son,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who is ill and has now returned from Europe to attend the opening of the orphanage.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is an artist, and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is again scandalized when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describes his friends, whose lifestyle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rejects: "But you're talking about illicit relations! About plain, irresponsible free love!" the pastor exclaims.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politely tells the pastor he disagrees with his moral outrage, because his friends are good people.</a:t>
            </a:r>
          </a:p>
          <a:p>
            <a:pPr fontAlgn="base"/>
            <a:r>
              <a:rPr lang="en-IN" sz="2000" dirty="0" smtClean="0">
                <a:latin typeface="Times New Roman" pitchFamily="18" charset="0"/>
                <a:cs typeface="Times New Roman" pitchFamily="18" charset="0"/>
              </a:rPr>
              <a:t>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and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continue the conversation alone. She reveals details about her relationship with her late husband that come as a surprise to her friend. Captain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affairs and drinking and Mrs.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disgust with her marriage shock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is overheard making inappropriate advances toward Regina, and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and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fear the past is repeating itself from father to son.</a:t>
            </a:r>
          </a:p>
          <a:p>
            <a:pPr fontAlgn="base"/>
            <a:r>
              <a:rPr lang="en-IN" sz="2000" dirty="0" smtClean="0">
                <a:latin typeface="Times New Roman" pitchFamily="18" charset="0"/>
                <a:cs typeface="Times New Roman" pitchFamily="18" charset="0"/>
              </a:rPr>
              <a:t>As the story unfolds,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tells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more about her marriage and the lies she has constructed to preserve Captain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reputation. Among other sordid details, she reveals Regina is Captain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illegitimate child.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now better understands Mrs.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desire to leave her husband early in her marriage, although based on Pastor </a:t>
            </a:r>
            <a:r>
              <a:rPr lang="en-IN" sz="2000" dirty="0" err="1" smtClean="0">
                <a:latin typeface="Times New Roman" pitchFamily="18" charset="0"/>
                <a:cs typeface="Times New Roman" pitchFamily="18" charset="0"/>
              </a:rPr>
              <a:t>Manders's</a:t>
            </a:r>
            <a:r>
              <a:rPr lang="en-IN" sz="2000" dirty="0" smtClean="0">
                <a:latin typeface="Times New Roman" pitchFamily="18" charset="0"/>
                <a:cs typeface="Times New Roman" pitchFamily="18" charset="0"/>
              </a:rPr>
              <a:t> faith, he thinks it was Mrs. </a:t>
            </a:r>
            <a:r>
              <a:rPr lang="en-IN" sz="2000" dirty="0" err="1" smtClean="0">
                <a:latin typeface="Times New Roman" pitchFamily="18" charset="0"/>
                <a:cs typeface="Times New Roman" pitchFamily="18" charset="0"/>
              </a:rPr>
              <a:t>Alving's</a:t>
            </a:r>
            <a:r>
              <a:rPr lang="en-IN" sz="2000" dirty="0" smtClean="0">
                <a:latin typeface="Times New Roman" pitchFamily="18" charset="0"/>
                <a:cs typeface="Times New Roman" pitchFamily="18" charset="0"/>
              </a:rPr>
              <a:t> duty to stay with her husband regardless of his </a:t>
            </a:r>
            <a:r>
              <a:rPr lang="en-IN" sz="2000" dirty="0" err="1" smtClean="0">
                <a:latin typeface="Times New Roman" pitchFamily="18" charset="0"/>
                <a:cs typeface="Times New Roman" pitchFamily="18" charset="0"/>
              </a:rPr>
              <a:t>behavior</a:t>
            </a:r>
            <a:r>
              <a:rPr lang="en-IN"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785794"/>
            <a:ext cx="8572560" cy="5016758"/>
          </a:xfrm>
          <a:prstGeom prst="rect">
            <a:avLst/>
          </a:prstGeom>
          <a:noFill/>
        </p:spPr>
        <p:txBody>
          <a:bodyPr wrap="square" rtlCol="0">
            <a:spAutoFit/>
          </a:bodyPr>
          <a:lstStyle/>
          <a:p>
            <a:pPr fontAlgn="base"/>
            <a:r>
              <a:rPr lang="en-IN" sz="2000" dirty="0" smtClean="0">
                <a:latin typeface="Times New Roman" pitchFamily="18" charset="0"/>
                <a:cs typeface="Times New Roman" pitchFamily="18" charset="0"/>
              </a:rPr>
              <a:t>As the evening wears on,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and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discuss the potential causes for his ill health. He explains that underlying unhappiness in his family and community causes his inability to work: "Here,"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says to his mother, "everyone's brought up to believe that work is a curse and a punishment, and that life is a miserable thing that we're best off to be out of as soon as possible."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agrees and begins to see that her lifelong devotion to "duty" has killed the joy in her own life.</a:t>
            </a:r>
          </a:p>
          <a:p>
            <a:pPr fontAlgn="base"/>
            <a:r>
              <a:rPr lang="en-IN" sz="2000" dirty="0" smtClean="0">
                <a:latin typeface="Times New Roman" pitchFamily="18" charset="0"/>
                <a:cs typeface="Times New Roman" pitchFamily="18" charset="0"/>
              </a:rPr>
              <a:t>As an antidote to his emotional and physical decline,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makes it clear he intends to marry the vivacious Regina, perhaps to reclaim his "joy of life." But just as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reveals his intention, the family sees with horror that the orphanage is on fire. The next morning everyone's plans have shifted drastically.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cares little for the destroyed orphanage, a sham monument to a husband she despised. </a:t>
            </a:r>
            <a:r>
              <a:rPr lang="en-IN" sz="2000" dirty="0" err="1" smtClean="0">
                <a:latin typeface="Times New Roman" pitchFamily="18" charset="0"/>
                <a:cs typeface="Times New Roman" pitchFamily="18" charset="0"/>
              </a:rPr>
              <a:t>Engstrand</a:t>
            </a:r>
            <a:r>
              <a:rPr lang="en-IN" sz="2000" dirty="0" smtClean="0">
                <a:latin typeface="Times New Roman" pitchFamily="18" charset="0"/>
                <a:cs typeface="Times New Roman" pitchFamily="18" charset="0"/>
              </a:rPr>
              <a:t> blackmails Pastor </a:t>
            </a:r>
            <a:r>
              <a:rPr lang="en-IN" sz="2000" dirty="0" err="1" smtClean="0">
                <a:latin typeface="Times New Roman" pitchFamily="18" charset="0"/>
                <a:cs typeface="Times New Roman" pitchFamily="18" charset="0"/>
              </a:rPr>
              <a:t>Manders</a:t>
            </a:r>
            <a:r>
              <a:rPr lang="en-IN" sz="2000" dirty="0" smtClean="0">
                <a:latin typeface="Times New Roman" pitchFamily="18" charset="0"/>
                <a:cs typeface="Times New Roman" pitchFamily="18" charset="0"/>
              </a:rPr>
              <a:t> into funding his disreputable hotel.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reveals that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and Regina are half-siblings, thereby ending </a:t>
            </a:r>
            <a:r>
              <a:rPr lang="en-IN" sz="2000" dirty="0" err="1" smtClean="0">
                <a:latin typeface="Times New Roman" pitchFamily="18" charset="0"/>
                <a:cs typeface="Times New Roman" pitchFamily="18" charset="0"/>
              </a:rPr>
              <a:t>Osvald's</a:t>
            </a:r>
            <a:r>
              <a:rPr lang="en-IN" sz="2000" dirty="0" smtClean="0">
                <a:latin typeface="Times New Roman" pitchFamily="18" charset="0"/>
                <a:cs typeface="Times New Roman" pitchFamily="18" charset="0"/>
              </a:rPr>
              <a:t> path to happiness with her and Regina's respectable future. Regina leaves, her plans now uncertain.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1285860"/>
            <a:ext cx="8715436" cy="2246769"/>
          </a:xfrm>
          <a:prstGeom prst="rect">
            <a:avLst/>
          </a:prstGeom>
          <a:noFill/>
        </p:spPr>
        <p:txBody>
          <a:bodyPr wrap="square" rtlCol="0">
            <a:spAutoFit/>
          </a:bodyPr>
          <a:lstStyle/>
          <a:p>
            <a:r>
              <a:rPr lang="en-IN" sz="2000" dirty="0" smtClean="0">
                <a:latin typeface="Times New Roman" pitchFamily="18" charset="0"/>
                <a:cs typeface="Times New Roman" pitchFamily="18" charset="0"/>
              </a:rPr>
              <a:t>The disintegration of the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family continues as </a:t>
            </a:r>
            <a:r>
              <a:rPr lang="en-IN" sz="2000" dirty="0" err="1" smtClean="0">
                <a:latin typeface="Times New Roman" pitchFamily="18" charset="0"/>
                <a:cs typeface="Times New Roman" pitchFamily="18" charset="0"/>
              </a:rPr>
              <a:t>Osvald's</a:t>
            </a:r>
            <a:r>
              <a:rPr lang="en-IN" sz="2000" dirty="0" smtClean="0">
                <a:latin typeface="Times New Roman" pitchFamily="18" charset="0"/>
                <a:cs typeface="Times New Roman" pitchFamily="18" charset="0"/>
              </a:rPr>
              <a:t> health worsens.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and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are left alone with each other.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finally clarifies the source of his illness to his mother: syphilis, which he inherited from his father, according to the play. As Mrs. </a:t>
            </a:r>
            <a:r>
              <a:rPr lang="en-IN" sz="2000" dirty="0" err="1" smtClean="0">
                <a:latin typeface="Times New Roman" pitchFamily="18" charset="0"/>
                <a:cs typeface="Times New Roman" pitchFamily="18" charset="0"/>
              </a:rPr>
              <a:t>Alving</a:t>
            </a:r>
            <a:r>
              <a:rPr lang="en-IN" sz="2000" dirty="0" smtClean="0">
                <a:latin typeface="Times New Roman" pitchFamily="18" charset="0"/>
                <a:cs typeface="Times New Roman" pitchFamily="18" charset="0"/>
              </a:rPr>
              <a:t> processes this devastating news,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asks her to help him end his life when he becomes debilitated. At first she refuses in horror, but as </a:t>
            </a:r>
            <a:r>
              <a:rPr lang="en-IN" sz="2000" dirty="0" err="1" smtClean="0">
                <a:latin typeface="Times New Roman" pitchFamily="18" charset="0"/>
                <a:cs typeface="Times New Roman" pitchFamily="18" charset="0"/>
              </a:rPr>
              <a:t>Osvald</a:t>
            </a:r>
            <a:r>
              <a:rPr lang="en-IN" sz="2000" dirty="0" smtClean="0">
                <a:latin typeface="Times New Roman" pitchFamily="18" charset="0"/>
                <a:cs typeface="Times New Roman" pitchFamily="18" charset="0"/>
              </a:rPr>
              <a:t> slumps into a vegetative state, the unthinkable choice of whether to kill her son is thrust upon her.</a:t>
            </a:r>
            <a:endParaRPr lang="en-IN"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00298" y="214290"/>
            <a:ext cx="421484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Themes</a:t>
            </a:r>
            <a:endParaRPr lang="en-IN" sz="4000" dirty="0"/>
          </a:p>
        </p:txBody>
      </p:sp>
      <p:sp>
        <p:nvSpPr>
          <p:cNvPr id="5" name="TextBox 4"/>
          <p:cNvSpPr txBox="1"/>
          <p:nvPr/>
        </p:nvSpPr>
        <p:spPr>
          <a:xfrm>
            <a:off x="357158" y="1357298"/>
            <a:ext cx="8286808" cy="4278094"/>
          </a:xfrm>
          <a:prstGeom prst="rect">
            <a:avLst/>
          </a:prstGeom>
          <a:noFill/>
        </p:spPr>
        <p:txBody>
          <a:bodyPr wrap="square" rtlCol="0">
            <a:spAutoFit/>
          </a:bodyPr>
          <a:lstStyle/>
          <a:p>
            <a:pPr>
              <a:buFont typeface="Arial" pitchFamily="34" charset="0"/>
              <a:buChar char="•"/>
            </a:pPr>
            <a:r>
              <a:rPr lang="en-US" sz="2800" dirty="0" smtClean="0">
                <a:latin typeface="Times New Roman" pitchFamily="18" charset="0"/>
                <a:cs typeface="Times New Roman" pitchFamily="18" charset="0"/>
              </a:rPr>
              <a:t>Family </a:t>
            </a:r>
          </a:p>
          <a:p>
            <a:pPr>
              <a:buFont typeface="Arial" pitchFamily="34" charset="0"/>
              <a:buChar char="•"/>
            </a:pPr>
            <a:r>
              <a:rPr lang="en-US" sz="2800" dirty="0" smtClean="0">
                <a:latin typeface="Times New Roman" pitchFamily="18" charset="0"/>
                <a:cs typeface="Times New Roman" pitchFamily="18" charset="0"/>
              </a:rPr>
              <a:t>Courage </a:t>
            </a:r>
          </a:p>
          <a:p>
            <a:pPr>
              <a:buFont typeface="Arial" pitchFamily="34" charset="0"/>
              <a:buChar char="•"/>
            </a:pPr>
            <a:r>
              <a:rPr lang="en-US" sz="2800" dirty="0" smtClean="0">
                <a:latin typeface="Times New Roman" pitchFamily="18" charset="0"/>
                <a:cs typeface="Times New Roman" pitchFamily="18" charset="0"/>
              </a:rPr>
              <a:t>Identity</a:t>
            </a:r>
          </a:p>
          <a:p>
            <a:pPr>
              <a:buFont typeface="Arial" pitchFamily="34" charset="0"/>
              <a:buChar char="•"/>
            </a:pPr>
            <a:r>
              <a:rPr lang="en-US" sz="2800" dirty="0" smtClean="0">
                <a:latin typeface="Times New Roman" pitchFamily="18" charset="0"/>
                <a:cs typeface="Times New Roman" pitchFamily="18" charset="0"/>
              </a:rPr>
              <a:t>Memory and the Past</a:t>
            </a:r>
          </a:p>
          <a:p>
            <a:pPr>
              <a:buFont typeface="Arial" pitchFamily="34" charset="0"/>
              <a:buChar char="•"/>
            </a:pPr>
            <a:r>
              <a:rPr lang="en-US" sz="2800" dirty="0" smtClean="0">
                <a:latin typeface="Times New Roman" pitchFamily="18" charset="0"/>
                <a:cs typeface="Times New Roman" pitchFamily="18" charset="0"/>
              </a:rPr>
              <a:t>Individualism </a:t>
            </a:r>
          </a:p>
          <a:p>
            <a:pPr>
              <a:buFont typeface="Arial" pitchFamily="34" charset="0"/>
              <a:buChar char="•"/>
            </a:pPr>
            <a:r>
              <a:rPr lang="en-US" sz="2800" dirty="0" smtClean="0">
                <a:latin typeface="Times New Roman" pitchFamily="18" charset="0"/>
                <a:cs typeface="Times New Roman" pitchFamily="18" charset="0"/>
              </a:rPr>
              <a:t>Domestic Violence</a:t>
            </a:r>
          </a:p>
          <a:p>
            <a:pPr>
              <a:buFont typeface="Arial" pitchFamily="34" charset="0"/>
              <a:buChar char="•"/>
            </a:pPr>
            <a:r>
              <a:rPr lang="en-US" sz="2800" dirty="0" smtClean="0">
                <a:latin typeface="Times New Roman" pitchFamily="18" charset="0"/>
                <a:cs typeface="Times New Roman" pitchFamily="18" charset="0"/>
              </a:rPr>
              <a:t>Truth versus Lies</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65</TotalTime>
  <Words>396</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Origin</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cp:revision>
  <dcterms:created xsi:type="dcterms:W3CDTF">2023-09-30T04:28:28Z</dcterms:created>
  <dcterms:modified xsi:type="dcterms:W3CDTF">2023-10-02T18:02:11Z</dcterms:modified>
</cp:coreProperties>
</file>