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6"/>
  </p:notesMasterIdLst>
  <p:sldIdLst>
    <p:sldId id="256" r:id="rId2"/>
    <p:sldId id="268" r:id="rId3"/>
    <p:sldId id="257" r:id="rId4"/>
    <p:sldId id="258" r:id="rId5"/>
    <p:sldId id="259" r:id="rId6"/>
    <p:sldId id="260" r:id="rId7"/>
    <p:sldId id="261" r:id="rId8"/>
    <p:sldId id="262" r:id="rId9"/>
    <p:sldId id="263" r:id="rId10"/>
    <p:sldId id="264" r:id="rId11"/>
    <p:sldId id="265" r:id="rId12"/>
    <p:sldId id="266" r:id="rId13"/>
    <p:sldId id="267"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66"/>
    <a:srgbClr val="6F5FE7"/>
    <a:srgbClr val="0066FF"/>
    <a:srgbClr val="0099FF"/>
    <a:srgbClr val="00FFCC"/>
    <a:srgbClr val="00FF00"/>
    <a:srgbClr val="3822DE"/>
    <a:srgbClr val="009900"/>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72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887593-B2F3-477E-9A8F-900CCA9A66A7}" type="datetimeFigureOut">
              <a:rPr lang="en-US" smtClean="0"/>
              <a:t>1/20/2025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061F0B-5D80-4C07-AEB0-E9AD1B5797F9}"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061F0B-5D80-4C07-AEB0-E9AD1B5797F9}" type="slidenum">
              <a:rPr lang="en-US" smtClean="0"/>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E9745C3-712D-47C7-ACBF-BC6D21F5183E}"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4EA777-2A75-4C92-8293-FFCCA6565FBB}" type="slidenum">
              <a:rPr lang="en-US" smtClean="0"/>
              <a:pPr/>
              <a:t>‹#›</a:t>
            </a:fld>
            <a:endParaRPr lang="en-US"/>
          </a:p>
        </p:txBody>
      </p:sp>
    </p:spTree>
  </p:cSld>
  <p:clrMapOvr>
    <a:masterClrMapping/>
  </p:clrMapOvr>
  <p:transition spd="slow">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9745C3-712D-47C7-ACBF-BC6D21F5183E}"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4EA777-2A75-4C92-8293-FFCCA6565FBB}" type="slidenum">
              <a:rPr lang="en-US" smtClean="0"/>
              <a:pPr/>
              <a:t>‹#›</a:t>
            </a:fld>
            <a:endParaRPr lang="en-US"/>
          </a:p>
        </p:txBody>
      </p:sp>
    </p:spTree>
  </p:cSld>
  <p:clrMapOvr>
    <a:masterClrMapping/>
  </p:clrMapOvr>
  <p:transition spd="slow">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9745C3-712D-47C7-ACBF-BC6D21F5183E}"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4EA777-2A75-4C92-8293-FFCCA6565FBB}" type="slidenum">
              <a:rPr lang="en-US" smtClean="0"/>
              <a:pPr/>
              <a:t>‹#›</a:t>
            </a:fld>
            <a:endParaRPr lang="en-US"/>
          </a:p>
        </p:txBody>
      </p:sp>
    </p:spTree>
  </p:cSld>
  <p:clrMapOvr>
    <a:masterClrMapping/>
  </p:clrMapOvr>
  <p:transition spd="slow">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9745C3-712D-47C7-ACBF-BC6D21F5183E}"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4EA777-2A75-4C92-8293-FFCCA6565FBB}" type="slidenum">
              <a:rPr lang="en-US" smtClean="0"/>
              <a:pPr/>
              <a:t>‹#›</a:t>
            </a:fld>
            <a:endParaRPr lang="en-US"/>
          </a:p>
        </p:txBody>
      </p:sp>
    </p:spTree>
  </p:cSld>
  <p:clrMapOvr>
    <a:masterClrMapping/>
  </p:clrMapOvr>
  <p:transition spd="slow">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9745C3-712D-47C7-ACBF-BC6D21F5183E}"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4EA777-2A75-4C92-8293-FFCCA6565FBB}" type="slidenum">
              <a:rPr lang="en-US" smtClean="0"/>
              <a:pPr/>
              <a:t>‹#›</a:t>
            </a:fld>
            <a:endParaRPr lang="en-US"/>
          </a:p>
        </p:txBody>
      </p:sp>
    </p:spTree>
  </p:cSld>
  <p:clrMapOvr>
    <a:masterClrMapping/>
  </p:clrMapOvr>
  <p:transition spd="slow">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E9745C3-712D-47C7-ACBF-BC6D21F5183E}"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4EA777-2A75-4C92-8293-FFCCA6565FBB}" type="slidenum">
              <a:rPr lang="en-US" smtClean="0"/>
              <a:pPr/>
              <a:t>‹#›</a:t>
            </a:fld>
            <a:endParaRPr lang="en-US"/>
          </a:p>
        </p:txBody>
      </p:sp>
    </p:spTree>
  </p:cSld>
  <p:clrMapOvr>
    <a:masterClrMapping/>
  </p:clrMapOvr>
  <p:transition spd="slow">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E9745C3-712D-47C7-ACBF-BC6D21F5183E}" type="datetimeFigureOut">
              <a:rPr lang="en-US" smtClean="0"/>
              <a:pPr/>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4EA777-2A75-4C92-8293-FFCCA6565FBB}" type="slidenum">
              <a:rPr lang="en-US" smtClean="0"/>
              <a:pPr/>
              <a:t>‹#›</a:t>
            </a:fld>
            <a:endParaRPr lang="en-US"/>
          </a:p>
        </p:txBody>
      </p:sp>
    </p:spTree>
  </p:cSld>
  <p:clrMapOvr>
    <a:masterClrMapping/>
  </p:clrMapOvr>
  <p:transition spd="slow">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E9745C3-712D-47C7-ACBF-BC6D21F5183E}" type="datetimeFigureOut">
              <a:rPr lang="en-US" smtClean="0"/>
              <a:pPr/>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4EA777-2A75-4C92-8293-FFCCA6565FBB}" type="slidenum">
              <a:rPr lang="en-US" smtClean="0"/>
              <a:pPr/>
              <a:t>‹#›</a:t>
            </a:fld>
            <a:endParaRPr lang="en-US"/>
          </a:p>
        </p:txBody>
      </p:sp>
    </p:spTree>
  </p:cSld>
  <p:clrMapOvr>
    <a:masterClrMapping/>
  </p:clrMapOvr>
  <p:transition spd="slow">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9745C3-712D-47C7-ACBF-BC6D21F5183E}" type="datetimeFigureOut">
              <a:rPr lang="en-US" smtClean="0"/>
              <a:pPr/>
              <a:t>1/20/2025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4EA777-2A75-4C92-8293-FFCCA6565FBB}" type="slidenum">
              <a:rPr lang="en-US" smtClean="0"/>
              <a:pPr/>
              <a:t>‹#›</a:t>
            </a:fld>
            <a:endParaRPr lang="en-US"/>
          </a:p>
        </p:txBody>
      </p:sp>
    </p:spTree>
  </p:cSld>
  <p:clrMapOvr>
    <a:masterClrMapping/>
  </p:clrMapOvr>
  <p:transition spd="slow">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9745C3-712D-47C7-ACBF-BC6D21F5183E}"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4EA777-2A75-4C92-8293-FFCCA6565FBB}" type="slidenum">
              <a:rPr lang="en-US" smtClean="0"/>
              <a:pPr/>
              <a:t>‹#›</a:t>
            </a:fld>
            <a:endParaRPr lang="en-US"/>
          </a:p>
        </p:txBody>
      </p:sp>
    </p:spTree>
  </p:cSld>
  <p:clrMapOvr>
    <a:masterClrMapping/>
  </p:clrMapOvr>
  <p:transition spd="slow">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9745C3-712D-47C7-ACBF-BC6D21F5183E}"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4EA777-2A75-4C92-8293-FFCCA6565FBB}" type="slidenum">
              <a:rPr lang="en-US" smtClean="0"/>
              <a:pPr/>
              <a:t>‹#›</a:t>
            </a:fld>
            <a:endParaRPr lang="en-US"/>
          </a:p>
        </p:txBody>
      </p:sp>
    </p:spTree>
  </p:cSld>
  <p:clrMapOvr>
    <a:masterClrMapping/>
  </p:clrMapOvr>
  <p:transition spd="slow">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9745C3-712D-47C7-ACBF-BC6D21F5183E}" type="datetimeFigureOut">
              <a:rPr lang="en-US" smtClean="0"/>
              <a:pPr/>
              <a:t>1/20/2025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4EA777-2A75-4C92-8293-FFCCA6565FB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wedg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914400"/>
            <a:ext cx="9674444" cy="923330"/>
          </a:xfrm>
          <a:prstGeom prst="rect">
            <a:avLst/>
          </a:prstGeom>
          <a:noFill/>
        </p:spPr>
        <p:txBody>
          <a:bodyPr wrap="none" lIns="91440" tIns="45720" rIns="91440" bIns="45720">
            <a:spAutoFit/>
            <a:scene3d>
              <a:camera prst="isometricOffAxis1Right"/>
              <a:lightRig rig="threePt" dir="t"/>
            </a:scene3d>
          </a:bodyPr>
          <a:lstStyle/>
          <a:p>
            <a:pPr algn="ctr"/>
            <a:r>
              <a:rPr lang="en-US" sz="5400" cap="all" dirty="0">
                <a:ln w="9000" cmpd="sng">
                  <a:solidFill>
                    <a:schemeClr val="accent4">
                      <a:shade val="50000"/>
                      <a:satMod val="120000"/>
                    </a:schemeClr>
                  </a:solidFill>
                  <a:prstDash val="solid"/>
                </a:ln>
                <a:solidFill>
                  <a:srgbClr val="0066FF"/>
                </a:solidFill>
                <a:effectLst>
                  <a:reflection blurRad="12700" stA="28000" endPos="45000" dist="1000" dir="5400000" sy="-100000" algn="bl" rotWithShape="0"/>
                </a:effectLst>
                <a:latin typeface="Algerian" pitchFamily="82" charset="0"/>
              </a:rPr>
              <a:t>TRAINING AND DEVELOPMENT</a:t>
            </a:r>
            <a:endParaRPr lang="en-US" sz="5400" cap="all" spc="0" dirty="0">
              <a:ln w="9000" cmpd="sng">
                <a:solidFill>
                  <a:schemeClr val="accent4">
                    <a:shade val="50000"/>
                    <a:satMod val="120000"/>
                  </a:schemeClr>
                </a:solidFill>
                <a:prstDash val="solid"/>
              </a:ln>
              <a:solidFill>
                <a:srgbClr val="0066FF"/>
              </a:solidFill>
              <a:effectLst>
                <a:reflection blurRad="12700" stA="28000" endPos="45000" dist="1000" dir="5400000" sy="-100000" algn="bl" rotWithShape="0"/>
              </a:effectLst>
              <a:latin typeface="Algerian" pitchFamily="82" charset="0"/>
            </a:endParaRPr>
          </a:p>
        </p:txBody>
      </p:sp>
      <p:sp>
        <p:nvSpPr>
          <p:cNvPr id="7" name="Rectangle 6"/>
          <p:cNvSpPr/>
          <p:nvPr/>
        </p:nvSpPr>
        <p:spPr>
          <a:xfrm>
            <a:off x="4495800" y="1828800"/>
            <a:ext cx="4608955" cy="923330"/>
          </a:xfrm>
          <a:prstGeom prst="rect">
            <a:avLst/>
          </a:prstGeom>
          <a:noFill/>
        </p:spPr>
        <p:txBody>
          <a:bodyPr wrap="none" lIns="91440" tIns="45720" rIns="91440" bIns="45720">
            <a:spAutoFit/>
            <a:scene3d>
              <a:camera prst="isometricOffAxis1Right"/>
              <a:lightRig rig="threePt" dir="t"/>
            </a:scene3d>
          </a:bodyPr>
          <a:lstStyle/>
          <a:p>
            <a:pPr algn="ctr"/>
            <a:r>
              <a:rPr lang="en-US" sz="5400" cap="all" spc="0" dirty="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latin typeface="Algerian" pitchFamily="82" charset="0"/>
              </a:rPr>
              <a:t>- THE GE WAY</a:t>
            </a:r>
          </a:p>
        </p:txBody>
      </p:sp>
      <p:sp>
        <p:nvSpPr>
          <p:cNvPr id="8" name="Rectangle 7"/>
          <p:cNvSpPr/>
          <p:nvPr/>
        </p:nvSpPr>
        <p:spPr>
          <a:xfrm>
            <a:off x="2906262" y="2828598"/>
            <a:ext cx="6182270" cy="1938992"/>
          </a:xfrm>
          <a:prstGeom prst="rect">
            <a:avLst/>
          </a:prstGeom>
          <a:noFill/>
        </p:spPr>
        <p:txBody>
          <a:bodyPr wrap="none" lIns="91440" tIns="45720" rIns="91440" bIns="45720">
            <a:spAutoFit/>
            <a:scene3d>
              <a:camera prst="isometricOffAxis1Right"/>
              <a:lightRig rig="threePt" dir="t"/>
            </a:scene3d>
          </a:bodyPr>
          <a:lstStyle/>
          <a:p>
            <a:r>
              <a:rPr lang="en-US" sz="4000" dirty="0">
                <a:solidFill>
                  <a:srgbClr val="FF0000"/>
                </a:solidFill>
              </a:rPr>
              <a:t>Associate Professor &amp; Head</a:t>
            </a:r>
          </a:p>
          <a:p>
            <a:r>
              <a:rPr lang="en-US" sz="4000" dirty="0">
                <a:solidFill>
                  <a:srgbClr val="FF0000"/>
                </a:solidFill>
              </a:rPr>
              <a:t>School of Management</a:t>
            </a:r>
          </a:p>
          <a:p>
            <a:r>
              <a:rPr lang="en-US" sz="4000" dirty="0">
                <a:solidFill>
                  <a:srgbClr val="FF0000"/>
                </a:solidFill>
              </a:rPr>
              <a:t>Gangadhar </a:t>
            </a:r>
            <a:r>
              <a:rPr lang="en-US" sz="4000" dirty="0" err="1">
                <a:solidFill>
                  <a:srgbClr val="FF0000"/>
                </a:solidFill>
              </a:rPr>
              <a:t>Meher</a:t>
            </a:r>
            <a:r>
              <a:rPr lang="en-US" sz="4000" dirty="0">
                <a:solidFill>
                  <a:srgbClr val="FF0000"/>
                </a:solidFill>
              </a:rPr>
              <a:t> University</a:t>
            </a: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 calcmode="lin" valueType="num">
                                      <p:cBhvr additive="base">
                                        <p:cTn id="1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 calcmode="lin" valueType="num">
                                      <p:cBhvr additive="base">
                                        <p:cTn id="22"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 calcmode="lin" valueType="num">
                                      <p:cBhvr additive="base">
                                        <p:cTn id="2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solidFill>
                  <a:srgbClr val="0099FF"/>
                </a:solidFill>
                <a:latin typeface="Algerian" pitchFamily="82" charset="0"/>
              </a:rPr>
              <a:t>Entry level leadership programs</a:t>
            </a:r>
          </a:p>
        </p:txBody>
      </p:sp>
      <p:sp>
        <p:nvSpPr>
          <p:cNvPr id="3" name="Content Placeholder 2"/>
          <p:cNvSpPr>
            <a:spLocks noGrp="1"/>
          </p:cNvSpPr>
          <p:nvPr>
            <p:ph idx="1"/>
          </p:nvPr>
        </p:nvSpPr>
        <p:spPr>
          <a:xfrm>
            <a:off x="457200" y="1905000"/>
            <a:ext cx="8229600" cy="4525963"/>
          </a:xfrm>
          <a:ln>
            <a:solidFill>
              <a:srgbClr val="0099FF"/>
            </a:solidFill>
          </a:ln>
        </p:spPr>
        <p:txBody>
          <a:bodyPr>
            <a:normAutofit fontScale="92500" lnSpcReduction="20000"/>
          </a:bodyPr>
          <a:lstStyle/>
          <a:p>
            <a:pPr>
              <a:buNone/>
            </a:pPr>
            <a:r>
              <a:rPr lang="en-US" dirty="0"/>
              <a:t>    </a:t>
            </a:r>
            <a:r>
              <a:rPr lang="en-US" dirty="0">
                <a:latin typeface="Baskerville Old Face" pitchFamily="18" charset="0"/>
              </a:rPr>
              <a:t>These programs aimed at developing individuals for leadership positions. The major programs were the </a:t>
            </a:r>
            <a:r>
              <a:rPr lang="en-US" dirty="0">
                <a:solidFill>
                  <a:srgbClr val="FFC000"/>
                </a:solidFill>
                <a:latin typeface="Baskerville Old Face" pitchFamily="18" charset="0"/>
              </a:rPr>
              <a:t>Commercial Leadership Programs For Sales &amp; Marketing(CLP) , Financial Management Program(FMP) and Information Management Leadership Program(IMLP)</a:t>
            </a:r>
            <a:r>
              <a:rPr lang="en-US" dirty="0">
                <a:latin typeface="Baskerville Old Face" pitchFamily="18" charset="0"/>
              </a:rPr>
              <a:t>. These programs involved grooming employees across various locations and functions with the aim of developing them for top positions by the end of the program. In addition there were programs for the operations and engineering areas called  as the </a:t>
            </a:r>
            <a:r>
              <a:rPr lang="en-US" dirty="0">
                <a:solidFill>
                  <a:srgbClr val="C00000"/>
                </a:solidFill>
                <a:latin typeface="Baskerville Old Face" pitchFamily="18" charset="0"/>
              </a:rPr>
              <a:t>Edition Engineering Development Programs(EEDP).</a:t>
            </a:r>
          </a:p>
        </p:txBody>
      </p:sp>
    </p:spTree>
  </p:cSld>
  <p:clrMapOvr>
    <a:masterClrMapping/>
  </p:clrMapOvr>
  <p:transition spd="slow">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solidFill>
                  <a:schemeClr val="accent5">
                    <a:lumMod val="60000"/>
                    <a:lumOff val="40000"/>
                  </a:schemeClr>
                </a:solidFill>
                <a:latin typeface="Algerian" pitchFamily="82" charset="0"/>
              </a:rPr>
              <a:t>EXPERIENCED LEVEL LEADERSHIP PROGRAMS</a:t>
            </a:r>
          </a:p>
        </p:txBody>
      </p:sp>
      <p:sp>
        <p:nvSpPr>
          <p:cNvPr id="3" name="Content Placeholder 2"/>
          <p:cNvSpPr>
            <a:spLocks noGrp="1"/>
          </p:cNvSpPr>
          <p:nvPr>
            <p:ph idx="1"/>
          </p:nvPr>
        </p:nvSpPr>
        <p:spPr>
          <a:xfrm>
            <a:off x="457200" y="1524000"/>
            <a:ext cx="8229600" cy="5029200"/>
          </a:xfrm>
          <a:ln>
            <a:solidFill>
              <a:schemeClr val="accent5">
                <a:lumMod val="50000"/>
              </a:schemeClr>
            </a:solidFill>
          </a:ln>
        </p:spPr>
        <p:txBody>
          <a:bodyPr>
            <a:normAutofit fontScale="77500" lnSpcReduction="20000"/>
          </a:bodyPr>
          <a:lstStyle/>
          <a:p>
            <a:r>
              <a:rPr lang="en-US" dirty="0">
                <a:latin typeface="Baskerville Old Face" pitchFamily="18" charset="0"/>
              </a:rPr>
              <a:t>Two major programs offered under this category were the </a:t>
            </a:r>
            <a:r>
              <a:rPr lang="en-US" dirty="0">
                <a:solidFill>
                  <a:schemeClr val="accent3">
                    <a:lumMod val="75000"/>
                  </a:schemeClr>
                </a:solidFill>
                <a:latin typeface="Baskerville Old Face" pitchFamily="18" charset="0"/>
              </a:rPr>
              <a:t>Experienced Commercial Leadership Program (ECLP) and the Human Resources Leadership Programs.</a:t>
            </a:r>
          </a:p>
          <a:p>
            <a:r>
              <a:rPr lang="en-US" dirty="0">
                <a:latin typeface="Baskerville Old Face" pitchFamily="18" charset="0"/>
              </a:rPr>
              <a:t>                        </a:t>
            </a:r>
            <a:r>
              <a:rPr lang="en-US" dirty="0">
                <a:solidFill>
                  <a:srgbClr val="C00000"/>
                </a:solidFill>
                <a:latin typeface="Baskerville Old Face" pitchFamily="18" charset="0"/>
              </a:rPr>
              <a:t>ECLP was meant for high potential individuals seeking a career in sales and marketing</a:t>
            </a:r>
            <a:r>
              <a:rPr lang="en-US" dirty="0">
                <a:latin typeface="Baskerville Old Face" pitchFamily="18" charset="0"/>
              </a:rPr>
              <a:t>. The programs combined four six-monthly rational assignments across selected GE businesses combined with intensive course work. Two of this work focused on marketing and the other two on the sales.</a:t>
            </a:r>
          </a:p>
          <a:p>
            <a:r>
              <a:rPr lang="en-US" dirty="0">
                <a:latin typeface="Baskerville Old Face" pitchFamily="18" charset="0"/>
              </a:rPr>
              <a:t>                     </a:t>
            </a:r>
            <a:r>
              <a:rPr lang="en-US" dirty="0">
                <a:solidFill>
                  <a:schemeClr val="accent6"/>
                </a:solidFill>
                <a:latin typeface="Baskerville Old Face" pitchFamily="18" charset="0"/>
              </a:rPr>
              <a:t>HRLP prepared candidates to take up various roles in the human resource functions of the company.</a:t>
            </a:r>
            <a:r>
              <a:rPr lang="en-US" dirty="0">
                <a:latin typeface="Baskerville Old Face" pitchFamily="18" charset="0"/>
              </a:rPr>
              <a:t> It consisted of a 2 year program with three eight-month rotational assignments. The program groomed participants through two HR assignments and one cross-functional role in finance, quality or business development.</a:t>
            </a:r>
          </a:p>
        </p:txBody>
      </p:sp>
    </p:spTree>
  </p:cSld>
  <p:clrMapOvr>
    <a:masterClrMapping/>
  </p:clrMapOvr>
  <p:transition spd="slow">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chemeClr val="accent6"/>
                </a:solidFill>
                <a:latin typeface="Algerian" pitchFamily="82" charset="0"/>
              </a:rPr>
              <a:t>Focus on E-Learning</a:t>
            </a:r>
          </a:p>
        </p:txBody>
      </p:sp>
      <p:sp>
        <p:nvSpPr>
          <p:cNvPr id="3" name="Content Placeholder 2"/>
          <p:cNvSpPr>
            <a:spLocks noGrp="1"/>
          </p:cNvSpPr>
          <p:nvPr>
            <p:ph idx="1"/>
          </p:nvPr>
        </p:nvSpPr>
        <p:spPr>
          <a:ln>
            <a:solidFill>
              <a:schemeClr val="accent6"/>
            </a:solidFill>
          </a:ln>
        </p:spPr>
        <p:txBody>
          <a:bodyPr>
            <a:normAutofit fontScale="92500" lnSpcReduction="20000"/>
          </a:bodyPr>
          <a:lstStyle/>
          <a:p>
            <a:r>
              <a:rPr lang="en-US" dirty="0">
                <a:latin typeface="Baskerville Old Face" pitchFamily="18" charset="0"/>
              </a:rPr>
              <a:t>GE had started implementing on-line training way back in 1998. In 2003, </a:t>
            </a:r>
            <a:r>
              <a:rPr lang="en-US" dirty="0">
                <a:solidFill>
                  <a:schemeClr val="bg2">
                    <a:lumMod val="40000"/>
                    <a:lumOff val="60000"/>
                  </a:schemeClr>
                </a:solidFill>
                <a:latin typeface="Baskerville Old Face" pitchFamily="18" charset="0"/>
              </a:rPr>
              <a:t>GE implemented Learning Management Software(LMS)</a:t>
            </a:r>
            <a:r>
              <a:rPr lang="en-US" dirty="0">
                <a:latin typeface="Baskerville Old Face" pitchFamily="18" charset="0"/>
              </a:rPr>
              <a:t> to power its              e-learning website called </a:t>
            </a:r>
            <a:r>
              <a:rPr lang="en-US" dirty="0">
                <a:solidFill>
                  <a:srgbClr val="FFFF00"/>
                </a:solidFill>
                <a:latin typeface="Baskerville Old Face" pitchFamily="18" charset="0"/>
              </a:rPr>
              <a:t>mylearning@ge</a:t>
            </a:r>
            <a:r>
              <a:rPr lang="en-US" dirty="0">
                <a:latin typeface="Baskerville Old Face" pitchFamily="18" charset="0"/>
              </a:rPr>
              <a:t>. It helped the company impart training to all its employees globally. The site enabled students to sign on to personal development page which had a description of their curriculum. It also had a list of courses from which could choose courses that suits them. </a:t>
            </a:r>
            <a:r>
              <a:rPr lang="en-US" dirty="0">
                <a:solidFill>
                  <a:srgbClr val="92D050"/>
                </a:solidFill>
                <a:latin typeface="Baskerville Old Face" pitchFamily="18" charset="0"/>
              </a:rPr>
              <a:t>In 2004 almost 200,000 GE employees took e-learning courses.</a:t>
            </a:r>
          </a:p>
        </p:txBody>
      </p:sp>
    </p:spTree>
  </p:cSld>
  <p:clrMapOvr>
    <a:masterClrMapping/>
  </p:clrMapOvr>
  <p:transition spd="slow">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lstStyle/>
          <a:p>
            <a:r>
              <a:rPr lang="en-US" u="sng" dirty="0">
                <a:solidFill>
                  <a:schemeClr val="accent3"/>
                </a:solidFill>
                <a:latin typeface="Algerian" pitchFamily="82" charset="0"/>
              </a:rPr>
              <a:t>Impact of training on GE</a:t>
            </a:r>
          </a:p>
        </p:txBody>
      </p:sp>
      <p:sp>
        <p:nvSpPr>
          <p:cNvPr id="3" name="Content Placeholder 2"/>
          <p:cNvSpPr>
            <a:spLocks noGrp="1"/>
          </p:cNvSpPr>
          <p:nvPr>
            <p:ph idx="1"/>
          </p:nvPr>
        </p:nvSpPr>
        <p:spPr>
          <a:ln>
            <a:solidFill>
              <a:schemeClr val="accent3"/>
            </a:solidFill>
          </a:ln>
        </p:spPr>
        <p:txBody>
          <a:bodyPr>
            <a:normAutofit fontScale="85000" lnSpcReduction="10000"/>
          </a:bodyPr>
          <a:lstStyle/>
          <a:p>
            <a:r>
              <a:rPr lang="en-US" dirty="0">
                <a:solidFill>
                  <a:srgbClr val="00B0F0"/>
                </a:solidFill>
              </a:rPr>
              <a:t>GE had been successful use its diversity to transform itself into a learning organization</a:t>
            </a:r>
            <a:r>
              <a:rPr lang="en-US" dirty="0"/>
              <a:t> where employees could develop themselves continuously.</a:t>
            </a:r>
          </a:p>
          <a:p>
            <a:r>
              <a:rPr lang="en-US" dirty="0"/>
              <a:t>The </a:t>
            </a:r>
            <a:r>
              <a:rPr lang="en-US" dirty="0">
                <a:solidFill>
                  <a:srgbClr val="C00000"/>
                </a:solidFill>
              </a:rPr>
              <a:t>on-the-job rational assignments</a:t>
            </a:r>
            <a:r>
              <a:rPr lang="en-US" dirty="0"/>
              <a:t> that the company </a:t>
            </a:r>
            <a:r>
              <a:rPr lang="en-US" dirty="0">
                <a:solidFill>
                  <a:srgbClr val="C00000"/>
                </a:solidFill>
              </a:rPr>
              <a:t>offered </a:t>
            </a:r>
            <a:r>
              <a:rPr lang="en-US" dirty="0"/>
              <a:t>enabled the employees to get </a:t>
            </a:r>
            <a:r>
              <a:rPr lang="en-US" dirty="0">
                <a:solidFill>
                  <a:srgbClr val="C00000"/>
                </a:solidFill>
              </a:rPr>
              <a:t>tremendous exposure</a:t>
            </a:r>
            <a:r>
              <a:rPr lang="en-US" dirty="0"/>
              <a:t> across the varied business segments.</a:t>
            </a:r>
          </a:p>
          <a:p>
            <a:r>
              <a:rPr lang="en-US" dirty="0"/>
              <a:t>GE performed very well since 1980’s.</a:t>
            </a:r>
          </a:p>
          <a:p>
            <a:r>
              <a:rPr lang="en-US" dirty="0"/>
              <a:t>The company had also been able to </a:t>
            </a:r>
            <a:r>
              <a:rPr lang="en-US" dirty="0">
                <a:solidFill>
                  <a:srgbClr val="FFC000"/>
                </a:solidFill>
              </a:rPr>
              <a:t>generate additional revenues</a:t>
            </a:r>
            <a:r>
              <a:rPr lang="en-US" dirty="0"/>
              <a:t> by providing professional training to other organizations in various areas like Six Sigma, Work-Out and various business specific skills.</a:t>
            </a:r>
          </a:p>
        </p:txBody>
      </p:sp>
    </p:spTree>
  </p:cSld>
  <p:clrMapOvr>
    <a:masterClrMapping/>
  </p:clrMapOvr>
  <p:transition spd="slow">
    <p:wedg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4800" y="2209800"/>
            <a:ext cx="8650125" cy="1569660"/>
          </a:xfrm>
          <a:prstGeom prst="rect">
            <a:avLst/>
          </a:prstGeom>
          <a:noFill/>
        </p:spPr>
        <p:txBody>
          <a:bodyPr wrap="none" lIns="91440" tIns="45720" rIns="91440" bIns="45720">
            <a:spAutoFit/>
          </a:bodyPr>
          <a:lstStyle/>
          <a:p>
            <a:pPr algn="ctr"/>
            <a:r>
              <a:rPr lang="en-US" sz="9600" b="1" cap="all" spc="0" dirty="0">
                <a:ln w="9000" cmpd="sng">
                  <a:solidFill>
                    <a:schemeClr val="accent4">
                      <a:shade val="50000"/>
                      <a:satMod val="120000"/>
                    </a:schemeClr>
                  </a:solidFill>
                  <a:prstDash val="solid"/>
                </a:ln>
                <a:solidFill>
                  <a:srgbClr val="0099FF"/>
                </a:solidFill>
                <a:effectLst>
                  <a:reflection blurRad="12700" stA="28000" endPos="45000" dist="1000" dir="5400000" sy="-100000" algn="bl" rotWithShape="0"/>
                </a:effectLst>
                <a:latin typeface="Blackadder ITC" pitchFamily="82" charset="0"/>
              </a:rPr>
              <a:t>Thank you</a:t>
            </a:r>
          </a:p>
        </p:txBody>
      </p:sp>
    </p:spTree>
  </p:cSld>
  <p:clrMapOvr>
    <a:masterClrMapping/>
  </p:clrMapOvr>
  <p:transition spd="slow">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loud Callout 4"/>
          <p:cNvSpPr/>
          <p:nvPr/>
        </p:nvSpPr>
        <p:spPr>
          <a:xfrm>
            <a:off x="0" y="152400"/>
            <a:ext cx="7239000" cy="1981200"/>
          </a:xfrm>
          <a:prstGeom prst="cloudCallout">
            <a:avLst>
              <a:gd name="adj1" fmla="val -31716"/>
              <a:gd name="adj2" fmla="val 92784"/>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“Great people build great companies. Talent development is not a slogan of GE, it is a way of life “</a:t>
            </a:r>
          </a:p>
        </p:txBody>
      </p:sp>
      <p:sp>
        <p:nvSpPr>
          <p:cNvPr id="6" name="Cloud Callout 5"/>
          <p:cNvSpPr/>
          <p:nvPr/>
        </p:nvSpPr>
        <p:spPr>
          <a:xfrm>
            <a:off x="1371600" y="3581400"/>
            <a:ext cx="7391402" cy="1828795"/>
          </a:xfrm>
          <a:prstGeom prst="cloudCallout">
            <a:avLst>
              <a:gd name="adj1" fmla="val -24259"/>
              <a:gd name="adj2" fmla="val 86836"/>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“Developing leaders, developing people takes three things. It takes leadership commitment, it takes disciplined processes and it takes commitment to people it works for us” </a:t>
            </a:r>
          </a:p>
        </p:txBody>
      </p:sp>
      <p:sp>
        <p:nvSpPr>
          <p:cNvPr id="7" name="TextBox 6"/>
          <p:cNvSpPr txBox="1"/>
          <p:nvPr/>
        </p:nvSpPr>
        <p:spPr>
          <a:xfrm>
            <a:off x="0" y="2971800"/>
            <a:ext cx="5337102" cy="369332"/>
          </a:xfrm>
          <a:prstGeom prst="rect">
            <a:avLst/>
          </a:prstGeom>
          <a:noFill/>
        </p:spPr>
        <p:txBody>
          <a:bodyPr wrap="none" rtlCol="0">
            <a:spAutoFit/>
          </a:bodyPr>
          <a:lstStyle/>
          <a:p>
            <a:r>
              <a:rPr lang="en-US" b="1" dirty="0"/>
              <a:t>      - Jack Welch, CEO(1981-2001), General Electric Co. </a:t>
            </a:r>
          </a:p>
        </p:txBody>
      </p:sp>
      <p:sp>
        <p:nvSpPr>
          <p:cNvPr id="9" name="TextBox 8"/>
          <p:cNvSpPr txBox="1"/>
          <p:nvPr/>
        </p:nvSpPr>
        <p:spPr>
          <a:xfrm>
            <a:off x="2590800" y="6172200"/>
            <a:ext cx="5723555" cy="369332"/>
          </a:xfrm>
          <a:prstGeom prst="rect">
            <a:avLst/>
          </a:prstGeom>
          <a:noFill/>
        </p:spPr>
        <p:txBody>
          <a:bodyPr wrap="none" rtlCol="0">
            <a:spAutoFit/>
          </a:bodyPr>
          <a:lstStyle/>
          <a:p>
            <a:r>
              <a:rPr lang="en-US" b="1" dirty="0"/>
              <a:t>- Bob Corcoran, Chief Learning Officer, General Electric Co.</a:t>
            </a: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2"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1000" fill="hold"/>
                                        <p:tgtEl>
                                          <p:spTgt spid="7"/>
                                        </p:tgtEl>
                                        <p:attrNameLst>
                                          <p:attrName>ppt_x</p:attrName>
                                        </p:attrNameLst>
                                      </p:cBhvr>
                                      <p:tavLst>
                                        <p:tav tm="0">
                                          <p:val>
                                            <p:strVal val="1+#ppt_w/2"/>
                                          </p:val>
                                        </p:tav>
                                        <p:tav tm="100000">
                                          <p:val>
                                            <p:strVal val="#ppt_x"/>
                                          </p:val>
                                        </p:tav>
                                      </p:tavLst>
                                    </p:anim>
                                    <p:anim calcmode="lin" valueType="num">
                                      <p:cBhvr additive="base">
                                        <p:cTn id="13" dur="1000" fill="hold"/>
                                        <p:tgtEl>
                                          <p:spTgt spid="7"/>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1000" fill="hold"/>
                                        <p:tgtEl>
                                          <p:spTgt spid="6"/>
                                        </p:tgtEl>
                                        <p:attrNameLst>
                                          <p:attrName>ppt_x</p:attrName>
                                        </p:attrNameLst>
                                      </p:cBhvr>
                                      <p:tavLst>
                                        <p:tav tm="0">
                                          <p:val>
                                            <p:strVal val="#ppt_x"/>
                                          </p:val>
                                        </p:tav>
                                        <p:tav tm="100000">
                                          <p:val>
                                            <p:strVal val="#ppt_x"/>
                                          </p:val>
                                        </p:tav>
                                      </p:tavLst>
                                    </p:anim>
                                    <p:anim calcmode="lin" valueType="num">
                                      <p:cBhvr additive="base">
                                        <p:cTn id="18" dur="1000" fill="hold"/>
                                        <p:tgtEl>
                                          <p:spTgt spid="6"/>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2"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additive="base">
                                        <p:cTn id="22" dur="1000" fill="hold"/>
                                        <p:tgtEl>
                                          <p:spTgt spid="9"/>
                                        </p:tgtEl>
                                        <p:attrNameLst>
                                          <p:attrName>ppt_x</p:attrName>
                                        </p:attrNameLst>
                                      </p:cBhvr>
                                      <p:tavLst>
                                        <p:tav tm="0">
                                          <p:val>
                                            <p:strVal val="1+#ppt_w/2"/>
                                          </p:val>
                                        </p:tav>
                                        <p:tav tm="100000">
                                          <p:val>
                                            <p:strVal val="#ppt_x"/>
                                          </p:val>
                                        </p:tav>
                                      </p:tavLst>
                                    </p:anim>
                                    <p:anim calcmode="lin" valueType="num">
                                      <p:cBhvr additive="base">
                                        <p:cTn id="23" dur="10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a:solidFill>
            <a:schemeClr val="bg1"/>
          </a:solidFill>
        </p:spPr>
        <p:txBody>
          <a:bodyPr>
            <a:normAutofit fontScale="90000"/>
          </a:bodyPr>
          <a:lstStyle/>
          <a:p>
            <a:r>
              <a:rPr lang="en-US" u="sng" dirty="0">
                <a:solidFill>
                  <a:schemeClr val="accent6"/>
                </a:solidFill>
                <a:latin typeface="Algerian" pitchFamily="82" charset="0"/>
                <a:cs typeface="Aharoni" pitchFamily="2" charset="-79"/>
              </a:rPr>
              <a:t>Establishment Of General Electrics</a:t>
            </a:r>
          </a:p>
        </p:txBody>
      </p:sp>
      <p:sp>
        <p:nvSpPr>
          <p:cNvPr id="3" name="Content Placeholder 2"/>
          <p:cNvSpPr>
            <a:spLocks noGrp="1"/>
          </p:cNvSpPr>
          <p:nvPr>
            <p:ph idx="1"/>
          </p:nvPr>
        </p:nvSpPr>
        <p:spPr>
          <a:ln>
            <a:solidFill>
              <a:schemeClr val="accent6"/>
            </a:solidFill>
          </a:ln>
        </p:spPr>
        <p:txBody>
          <a:bodyPr>
            <a:normAutofit fontScale="92500" lnSpcReduction="20000"/>
          </a:bodyPr>
          <a:lstStyle/>
          <a:p>
            <a:pPr>
              <a:buNone/>
            </a:pPr>
            <a:r>
              <a:rPr lang="en-US" dirty="0">
                <a:solidFill>
                  <a:srgbClr val="0066FF"/>
                </a:solidFill>
                <a:latin typeface="Baskerville Old Face" pitchFamily="18" charset="0"/>
                <a:cs typeface="Aharoni" pitchFamily="2" charset="-79"/>
              </a:rPr>
              <a:t>    Thomas Alwa Edition</a:t>
            </a:r>
            <a:r>
              <a:rPr lang="en-US" dirty="0">
                <a:latin typeface="Baskerville Old Face" pitchFamily="18" charset="0"/>
                <a:cs typeface="Aharoni" pitchFamily="2" charset="-79"/>
              </a:rPr>
              <a:t>, the inventor of the incandescent light bulb set up </a:t>
            </a:r>
            <a:r>
              <a:rPr lang="en-US" dirty="0">
                <a:solidFill>
                  <a:schemeClr val="accent6">
                    <a:lumMod val="75000"/>
                  </a:schemeClr>
                </a:solidFill>
                <a:latin typeface="Baskerville Old Face" pitchFamily="18" charset="0"/>
                <a:cs typeface="Aharoni" pitchFamily="2" charset="-79"/>
              </a:rPr>
              <a:t>The Edition Electric Light Company(EELC)</a:t>
            </a:r>
            <a:r>
              <a:rPr lang="en-US" dirty="0">
                <a:solidFill>
                  <a:srgbClr val="C00000"/>
                </a:solidFill>
                <a:latin typeface="Baskerville Old Face" pitchFamily="18" charset="0"/>
                <a:cs typeface="Aharoni" pitchFamily="2" charset="-79"/>
              </a:rPr>
              <a:t> </a:t>
            </a:r>
            <a:r>
              <a:rPr lang="en-US" dirty="0">
                <a:latin typeface="Baskerville Old Face" pitchFamily="18" charset="0"/>
                <a:cs typeface="Aharoni" pitchFamily="2" charset="-79"/>
              </a:rPr>
              <a:t>in 1872 to conduct experiments on electricity. In 1879 he invented a carbon filament lamp and direct current generator for incandescent electric lighting. The EELC comprised a number of smaller companies involved in different businesses ranging from power station and wiring grids to electrical appliances. The </a:t>
            </a:r>
            <a:r>
              <a:rPr lang="en-US" dirty="0">
                <a:solidFill>
                  <a:srgbClr val="00B050"/>
                </a:solidFill>
                <a:latin typeface="Baskerville Old Face" pitchFamily="18" charset="0"/>
                <a:cs typeface="Aharoni" pitchFamily="2" charset="-79"/>
              </a:rPr>
              <a:t>EELC merged with the Thomas Houston Electric Company in 1892 to form General Electric Co. </a:t>
            </a:r>
          </a:p>
          <a:p>
            <a:endParaRPr lang="en-US" dirty="0"/>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chemeClr val="accent2">
                    <a:lumMod val="60000"/>
                    <a:lumOff val="40000"/>
                  </a:schemeClr>
                </a:solidFill>
                <a:latin typeface="Algerian" pitchFamily="82" charset="0"/>
              </a:rPr>
              <a:t>INTRODUCTION</a:t>
            </a:r>
          </a:p>
        </p:txBody>
      </p:sp>
      <p:sp>
        <p:nvSpPr>
          <p:cNvPr id="3" name="Content Placeholder 2"/>
          <p:cNvSpPr>
            <a:spLocks noGrp="1"/>
          </p:cNvSpPr>
          <p:nvPr>
            <p:ph idx="1"/>
          </p:nvPr>
        </p:nvSpPr>
        <p:spPr>
          <a:ln>
            <a:solidFill>
              <a:schemeClr val="accent2">
                <a:lumMod val="60000"/>
                <a:lumOff val="40000"/>
              </a:schemeClr>
            </a:solidFill>
          </a:ln>
        </p:spPr>
        <p:txBody>
          <a:bodyPr>
            <a:normAutofit fontScale="92500" lnSpcReduction="20000"/>
          </a:bodyPr>
          <a:lstStyle/>
          <a:p>
            <a:r>
              <a:rPr lang="en-US" dirty="0">
                <a:solidFill>
                  <a:srgbClr val="00B050"/>
                </a:solidFill>
                <a:latin typeface="Baskerville Old Face" pitchFamily="18" charset="0"/>
              </a:rPr>
              <a:t>General Electrics</a:t>
            </a:r>
            <a:r>
              <a:rPr lang="en-US" dirty="0">
                <a:latin typeface="Baskerville Old Face" pitchFamily="18" charset="0"/>
              </a:rPr>
              <a:t> is one of the worlds biggest conglomerates with a presence across </a:t>
            </a:r>
            <a:r>
              <a:rPr lang="en-US" dirty="0">
                <a:solidFill>
                  <a:schemeClr val="accent2"/>
                </a:solidFill>
                <a:latin typeface="Baskerville Old Face" pitchFamily="18" charset="0"/>
              </a:rPr>
              <a:t>160 countries, 11 varied businesses and employee strength of around 307,000</a:t>
            </a:r>
            <a:r>
              <a:rPr lang="en-US" dirty="0">
                <a:latin typeface="Baskerville Old Face" pitchFamily="18" charset="0"/>
              </a:rPr>
              <a:t>. </a:t>
            </a:r>
          </a:p>
          <a:p>
            <a:r>
              <a:rPr lang="en-US" dirty="0">
                <a:latin typeface="Baskerville Old Face" pitchFamily="18" charset="0"/>
              </a:rPr>
              <a:t>It is one of the </a:t>
            </a:r>
            <a:r>
              <a:rPr lang="en-US" dirty="0">
                <a:solidFill>
                  <a:srgbClr val="C00000"/>
                </a:solidFill>
                <a:latin typeface="Baskerville Old Face" pitchFamily="18" charset="0"/>
              </a:rPr>
              <a:t>first companies</a:t>
            </a:r>
            <a:r>
              <a:rPr lang="en-US" dirty="0">
                <a:latin typeface="Baskerville Old Face" pitchFamily="18" charset="0"/>
              </a:rPr>
              <a:t> to establish a </a:t>
            </a:r>
            <a:r>
              <a:rPr lang="en-US" dirty="0">
                <a:solidFill>
                  <a:schemeClr val="accent1"/>
                </a:solidFill>
                <a:latin typeface="Baskerville Old Face" pitchFamily="18" charset="0"/>
              </a:rPr>
              <a:t>Management Development Center </a:t>
            </a:r>
            <a:r>
              <a:rPr lang="en-US" dirty="0">
                <a:latin typeface="Baskerville Old Face" pitchFamily="18" charset="0"/>
              </a:rPr>
              <a:t>to train and develop its employees.</a:t>
            </a:r>
          </a:p>
          <a:p>
            <a:r>
              <a:rPr lang="en-US" dirty="0">
                <a:latin typeface="Baskerville Old Face" pitchFamily="18" charset="0"/>
              </a:rPr>
              <a:t>The programs of GE developed  to its employees created such an impact that later other companies began to approach GE to try and develop similar programs for their employees.</a:t>
            </a:r>
          </a:p>
          <a:p>
            <a:endParaRPr lang="en-US" dirty="0"/>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0"/>
            <a:ext cx="8839200" cy="1015663"/>
          </a:xfrm>
          <a:prstGeom prst="rect">
            <a:avLst/>
          </a:prstGeom>
        </p:spPr>
        <p:txBody>
          <a:bodyPr wrap="square">
            <a:spAutoFit/>
          </a:bodyPr>
          <a:lstStyle/>
          <a:p>
            <a:pPr algn="ctr"/>
            <a:r>
              <a:rPr lang="en-US" sz="6000" u="sng" dirty="0">
                <a:solidFill>
                  <a:schemeClr val="accent2">
                    <a:lumMod val="40000"/>
                    <a:lumOff val="60000"/>
                  </a:schemeClr>
                </a:solidFill>
                <a:latin typeface="Algerian" pitchFamily="82" charset="0"/>
              </a:rPr>
              <a:t>INITATIAVES AT GE</a:t>
            </a:r>
          </a:p>
        </p:txBody>
      </p:sp>
      <p:sp>
        <p:nvSpPr>
          <p:cNvPr id="5" name="Right Arrow 4"/>
          <p:cNvSpPr/>
          <p:nvPr/>
        </p:nvSpPr>
        <p:spPr>
          <a:xfrm>
            <a:off x="0" y="1295400"/>
            <a:ext cx="2057400" cy="4572000"/>
          </a:xfrm>
          <a:prstGeom prst="rightArrow">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odoni MT Black" pitchFamily="18" charset="0"/>
              </a:rPr>
              <a:t>1</a:t>
            </a:r>
            <a:r>
              <a:rPr lang="en-US" sz="2000" baseline="30000" dirty="0">
                <a:solidFill>
                  <a:schemeClr val="bg1"/>
                </a:solidFill>
                <a:latin typeface="Bodoni MT Black" pitchFamily="18" charset="0"/>
              </a:rPr>
              <a:t>st</a:t>
            </a:r>
            <a:r>
              <a:rPr lang="en-US" sz="2000" dirty="0">
                <a:solidFill>
                  <a:schemeClr val="bg1"/>
                </a:solidFill>
                <a:latin typeface="Bodoni MT Black" pitchFamily="18" charset="0"/>
              </a:rPr>
              <a:t> Initiative</a:t>
            </a:r>
          </a:p>
        </p:txBody>
      </p:sp>
      <p:sp>
        <p:nvSpPr>
          <p:cNvPr id="7" name="Vertical Scroll 6"/>
          <p:cNvSpPr/>
          <p:nvPr/>
        </p:nvSpPr>
        <p:spPr>
          <a:xfrm>
            <a:off x="1524000" y="990600"/>
            <a:ext cx="7620000" cy="5867400"/>
          </a:xfrm>
          <a:prstGeom prst="verticalScroll">
            <a:avLst/>
          </a:prstGeom>
          <a:solidFill>
            <a:schemeClr val="accent5">
              <a:lumMod val="60000"/>
              <a:lumOff val="4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b="1" dirty="0">
                <a:solidFill>
                  <a:schemeClr val="bg1"/>
                </a:solidFill>
                <a:latin typeface="Baskerville Old Face" pitchFamily="18" charset="0"/>
                <a:cs typeface="Aharoni" pitchFamily="2" charset="-79"/>
              </a:rPr>
              <a:t>The 1</a:t>
            </a:r>
            <a:r>
              <a:rPr lang="en-US" b="1" baseline="30000" dirty="0">
                <a:solidFill>
                  <a:schemeClr val="bg1"/>
                </a:solidFill>
                <a:latin typeface="Baskerville Old Face" pitchFamily="18" charset="0"/>
                <a:cs typeface="Aharoni" pitchFamily="2" charset="-79"/>
              </a:rPr>
              <a:t>st</a:t>
            </a:r>
            <a:r>
              <a:rPr lang="en-US" b="1" dirty="0">
                <a:solidFill>
                  <a:schemeClr val="bg1"/>
                </a:solidFill>
                <a:latin typeface="Baskerville Old Face" pitchFamily="18" charset="0"/>
                <a:cs typeface="Aharoni" pitchFamily="2" charset="-79"/>
              </a:rPr>
              <a:t> initiative was taken by </a:t>
            </a:r>
            <a:r>
              <a:rPr lang="en-US" b="1" dirty="0">
                <a:solidFill>
                  <a:srgbClr val="C00000"/>
                </a:solidFill>
                <a:latin typeface="Baskerville Old Face" pitchFamily="18" charset="0"/>
                <a:cs typeface="Aharoni" pitchFamily="2" charset="-79"/>
              </a:rPr>
              <a:t>Ralph Cordiner </a:t>
            </a:r>
            <a:r>
              <a:rPr lang="en-US" b="1" dirty="0">
                <a:solidFill>
                  <a:schemeClr val="bg1"/>
                </a:solidFill>
                <a:latin typeface="Baskerville Old Face" pitchFamily="18" charset="0"/>
                <a:cs typeface="Aharoni" pitchFamily="2" charset="-79"/>
              </a:rPr>
              <a:t>on taking up the position of CEO in 1950. Cordiner </a:t>
            </a:r>
            <a:r>
              <a:rPr lang="en-US" b="1" dirty="0">
                <a:solidFill>
                  <a:srgbClr val="C00000"/>
                </a:solidFill>
                <a:latin typeface="Baskerville Old Face" pitchFamily="18" charset="0"/>
                <a:cs typeface="Aharoni" pitchFamily="2" charset="-79"/>
              </a:rPr>
              <a:t>restructured the company </a:t>
            </a:r>
            <a:r>
              <a:rPr lang="en-US" b="1" dirty="0">
                <a:solidFill>
                  <a:schemeClr val="bg1"/>
                </a:solidFill>
                <a:latin typeface="Baskerville Old Face" pitchFamily="18" charset="0"/>
                <a:cs typeface="Aharoni" pitchFamily="2" charset="-79"/>
              </a:rPr>
              <a:t>by </a:t>
            </a:r>
            <a:r>
              <a:rPr lang="en-US" b="1" dirty="0">
                <a:solidFill>
                  <a:srgbClr val="C00000"/>
                </a:solidFill>
                <a:latin typeface="Baskerville Old Face" pitchFamily="18" charset="0"/>
                <a:cs typeface="Aharoni" pitchFamily="2" charset="-79"/>
              </a:rPr>
              <a:t>decentralizing</a:t>
            </a:r>
            <a:r>
              <a:rPr lang="en-US" b="1" dirty="0">
                <a:solidFill>
                  <a:schemeClr val="bg1"/>
                </a:solidFill>
                <a:latin typeface="Baskerville Old Face" pitchFamily="18" charset="0"/>
                <a:cs typeface="Aharoni" pitchFamily="2" charset="-79"/>
              </a:rPr>
              <a:t> it by breaking it into various departments. He felt decentralization would make the company more  manageable for rapid growth. As a result of this GE had more than 100 divisions as compared to only 8 units present before and it needed to appoint a general manager for each division.</a:t>
            </a:r>
          </a:p>
          <a:p>
            <a:r>
              <a:rPr lang="en-US" b="1" dirty="0">
                <a:solidFill>
                  <a:schemeClr val="bg1"/>
                </a:solidFill>
                <a:latin typeface="Baskerville Old Face" pitchFamily="18" charset="0"/>
                <a:cs typeface="Aharoni" pitchFamily="2" charset="-79"/>
              </a:rPr>
              <a:t>                               </a:t>
            </a:r>
            <a:r>
              <a:rPr lang="en-US" b="1" dirty="0">
                <a:solidFill>
                  <a:srgbClr val="C00000"/>
                </a:solidFill>
                <a:latin typeface="Baskerville Old Face" pitchFamily="18" charset="0"/>
                <a:cs typeface="Aharoni" pitchFamily="2" charset="-79"/>
              </a:rPr>
              <a:t>As a result of this structure the new managers needed to be trained</a:t>
            </a:r>
            <a:r>
              <a:rPr lang="en-US" b="1" dirty="0">
                <a:solidFill>
                  <a:schemeClr val="bg1"/>
                </a:solidFill>
                <a:latin typeface="Baskerville Old Face" pitchFamily="18" charset="0"/>
                <a:cs typeface="Aharoni" pitchFamily="2" charset="-79"/>
              </a:rPr>
              <a:t> to enable them to handle  their divisions successfully. Therefore it required to establish a corporate training center for GE executives. </a:t>
            </a:r>
          </a:p>
          <a:p>
            <a:r>
              <a:rPr lang="en-US" b="1" dirty="0">
                <a:solidFill>
                  <a:schemeClr val="bg1"/>
                </a:solidFill>
                <a:latin typeface="Baskerville Old Face" pitchFamily="18" charset="0"/>
                <a:cs typeface="Aharoni" pitchFamily="2" charset="-79"/>
              </a:rPr>
              <a:t>                        So, finally the </a:t>
            </a:r>
            <a:r>
              <a:rPr lang="en-US" b="1" dirty="0">
                <a:solidFill>
                  <a:srgbClr val="C00000"/>
                </a:solidFill>
                <a:latin typeface="Baskerville Old Face" pitchFamily="18" charset="0"/>
                <a:cs typeface="Aharoni" pitchFamily="2" charset="-79"/>
              </a:rPr>
              <a:t>Management Development Center was set up in the year 1956 at crotonville, Newyork</a:t>
            </a:r>
            <a:r>
              <a:rPr lang="en-US" b="1" dirty="0">
                <a:solidFill>
                  <a:schemeClr val="bg1"/>
                </a:solidFill>
                <a:latin typeface="Baskerville Old Face" pitchFamily="18" charset="0"/>
                <a:cs typeface="Aharoni" pitchFamily="2" charset="-79"/>
              </a:rPr>
              <a:t>. It was the world’s first corporate university and a major milestone in the area of T&amp;D for the company.</a:t>
            </a:r>
          </a:p>
          <a:p>
            <a:r>
              <a:rPr lang="en-US" b="1" dirty="0">
                <a:solidFill>
                  <a:schemeClr val="tx1"/>
                </a:solidFill>
                <a:latin typeface="Bodoni MT Black" pitchFamily="18" charset="0"/>
                <a:cs typeface="Aharoni" pitchFamily="2" charset="-79"/>
              </a:rPr>
              <a:t>                                     </a:t>
            </a:r>
          </a:p>
          <a:p>
            <a:r>
              <a:rPr lang="en-US" b="1" dirty="0">
                <a:solidFill>
                  <a:schemeClr val="tx1"/>
                </a:solidFill>
                <a:latin typeface="Bodoni MT Black" pitchFamily="18" charset="0"/>
                <a:cs typeface="Aharoni" pitchFamily="2" charset="-79"/>
              </a:rPr>
              <a:t>                              </a:t>
            </a: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1000" fill="hold"/>
                                        <p:tgtEl>
                                          <p:spTgt spid="7"/>
                                        </p:tgtEl>
                                        <p:attrNameLst>
                                          <p:attrName>ppt_x</p:attrName>
                                        </p:attrNameLst>
                                      </p:cBhvr>
                                      <p:tavLst>
                                        <p:tav tm="0">
                                          <p:val>
                                            <p:strVal val="#ppt_x"/>
                                          </p:val>
                                        </p:tav>
                                        <p:tav tm="100000">
                                          <p:val>
                                            <p:strVal val="#ppt_x"/>
                                          </p:val>
                                        </p:tav>
                                      </p:tavLst>
                                    </p:anim>
                                    <p:anim calcmode="lin" valueType="num">
                                      <p:cBhvr additive="base">
                                        <p:cTn id="13"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Left Arrow Callout 4"/>
          <p:cNvSpPr/>
          <p:nvPr/>
        </p:nvSpPr>
        <p:spPr>
          <a:xfrm>
            <a:off x="6781800" y="1524000"/>
            <a:ext cx="2362200" cy="3810000"/>
          </a:xfrm>
          <a:prstGeom prst="leftArrowCallout">
            <a:avLst/>
          </a:prstGeom>
          <a:solidFill>
            <a:srgbClr val="00B0F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2</a:t>
            </a:r>
            <a:r>
              <a:rPr lang="en-US" b="1" baseline="30000" dirty="0">
                <a:solidFill>
                  <a:schemeClr val="bg1"/>
                </a:solidFill>
              </a:rPr>
              <a:t>nd</a:t>
            </a:r>
            <a:endParaRPr lang="en-US" b="1" dirty="0">
              <a:solidFill>
                <a:schemeClr val="bg1"/>
              </a:solidFill>
            </a:endParaRPr>
          </a:p>
          <a:p>
            <a:pPr algn="ctr"/>
            <a:r>
              <a:rPr lang="en-US" b="1" dirty="0">
                <a:solidFill>
                  <a:schemeClr val="bg1"/>
                </a:solidFill>
              </a:rPr>
              <a:t>Initiative</a:t>
            </a:r>
          </a:p>
        </p:txBody>
      </p:sp>
      <p:sp>
        <p:nvSpPr>
          <p:cNvPr id="6" name="Parallelogram 5"/>
          <p:cNvSpPr/>
          <p:nvPr/>
        </p:nvSpPr>
        <p:spPr>
          <a:xfrm>
            <a:off x="0" y="0"/>
            <a:ext cx="7391400" cy="3581400"/>
          </a:xfrm>
          <a:prstGeom prst="parallelogram">
            <a:avLst/>
          </a:prstGeom>
          <a:solidFill>
            <a:srgbClr val="00B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bg1"/>
                </a:solidFill>
              </a:rPr>
              <a:t>In 1981, Jack Welch became CEO and he wanted to cut redtapism within  the company. He was quick to figure out that crotonville could play an important role for an open culture at GE. He made sure that the courses were attended by the best employees at GE who were nominated by their bosses for the training on their superior performance. These top performing employers were called “A Players” and possessed the 4E’s – Energy, ability to energize others , edge and execution along with passion.</a:t>
            </a:r>
          </a:p>
          <a:p>
            <a:r>
              <a:rPr lang="en-US" b="1" dirty="0">
                <a:solidFill>
                  <a:schemeClr val="bg1"/>
                </a:solidFill>
              </a:rPr>
              <a:t>                                        In 1983, he sanctioned $46 million to build a residential building at the center and by 1984 he himself began to teach at the Crotonville.</a:t>
            </a:r>
          </a:p>
        </p:txBody>
      </p:sp>
      <p:cxnSp>
        <p:nvCxnSpPr>
          <p:cNvPr id="21" name="Straight Connector 20"/>
          <p:cNvCxnSpPr/>
          <p:nvPr/>
        </p:nvCxnSpPr>
        <p:spPr>
          <a:xfrm rot="5400000" flipH="1" flipV="1">
            <a:off x="1371600" y="4724400"/>
            <a:ext cx="1588" cy="1588"/>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62" name="Table 61"/>
          <p:cNvGraphicFramePr>
            <a:graphicFrameLocks noGrp="1"/>
          </p:cNvGraphicFramePr>
          <p:nvPr/>
        </p:nvGraphicFramePr>
        <p:xfrm>
          <a:off x="304800" y="3749040"/>
          <a:ext cx="6553200" cy="3108960"/>
        </p:xfrm>
        <a:graphic>
          <a:graphicData uri="http://schemas.openxmlformats.org/drawingml/2006/table">
            <a:tbl>
              <a:tblPr firstRow="1" bandRow="1">
                <a:tableStyleId>{5C22544A-7EE6-4342-B048-85BDC9FD1C3A}</a:tableStyleId>
              </a:tblPr>
              <a:tblGrid>
                <a:gridCol w="1638300">
                  <a:extLst>
                    <a:ext uri="{9D8B030D-6E8A-4147-A177-3AD203B41FA5}">
                      <a16:colId xmlns:a16="http://schemas.microsoft.com/office/drawing/2014/main" val="20000"/>
                    </a:ext>
                  </a:extLst>
                </a:gridCol>
                <a:gridCol w="1638300">
                  <a:extLst>
                    <a:ext uri="{9D8B030D-6E8A-4147-A177-3AD203B41FA5}">
                      <a16:colId xmlns:a16="http://schemas.microsoft.com/office/drawing/2014/main" val="20001"/>
                    </a:ext>
                  </a:extLst>
                </a:gridCol>
                <a:gridCol w="1638300">
                  <a:extLst>
                    <a:ext uri="{9D8B030D-6E8A-4147-A177-3AD203B41FA5}">
                      <a16:colId xmlns:a16="http://schemas.microsoft.com/office/drawing/2014/main" val="20002"/>
                    </a:ext>
                  </a:extLst>
                </a:gridCol>
                <a:gridCol w="1638300">
                  <a:extLst>
                    <a:ext uri="{9D8B030D-6E8A-4147-A177-3AD203B41FA5}">
                      <a16:colId xmlns:a16="http://schemas.microsoft.com/office/drawing/2014/main" val="20003"/>
                    </a:ext>
                  </a:extLst>
                </a:gridCol>
              </a:tblGrid>
              <a:tr h="542813">
                <a:tc>
                  <a:txBody>
                    <a:bodyPr/>
                    <a:lstStyle/>
                    <a:p>
                      <a:r>
                        <a:rPr lang="en-US" dirty="0"/>
                        <a:t>Courses</a:t>
                      </a:r>
                    </a:p>
                  </a:txBody>
                  <a:tcPr/>
                </a:tc>
                <a:tc>
                  <a:txBody>
                    <a:bodyPr/>
                    <a:lstStyle/>
                    <a:p>
                      <a:r>
                        <a:rPr lang="en-US" dirty="0"/>
                        <a:t>Duration</a:t>
                      </a:r>
                    </a:p>
                  </a:txBody>
                  <a:tcPr/>
                </a:tc>
                <a:tc>
                  <a:txBody>
                    <a:bodyPr/>
                    <a:lstStyle/>
                    <a:p>
                      <a:r>
                        <a:rPr lang="en-US" dirty="0"/>
                        <a:t>Frequency</a:t>
                      </a:r>
                    </a:p>
                  </a:txBody>
                  <a:tcPr/>
                </a:tc>
                <a:tc>
                  <a:txBody>
                    <a:bodyPr/>
                    <a:lstStyle/>
                    <a:p>
                      <a:r>
                        <a:rPr lang="en-US" dirty="0"/>
                        <a:t>Level /</a:t>
                      </a:r>
                      <a:r>
                        <a:rPr lang="en-US" baseline="0" dirty="0"/>
                        <a:t> No. of</a:t>
                      </a:r>
                    </a:p>
                    <a:p>
                      <a:r>
                        <a:rPr lang="en-US" baseline="0" dirty="0"/>
                        <a:t>Participants </a:t>
                      </a:r>
                      <a:endParaRPr lang="en-US" dirty="0"/>
                    </a:p>
                  </a:txBody>
                  <a:tcPr/>
                </a:tc>
                <a:extLst>
                  <a:ext uri="{0D108BD9-81ED-4DB2-BD59-A6C34878D82A}">
                    <a16:rowId xmlns:a16="http://schemas.microsoft.com/office/drawing/2014/main" val="10000"/>
                  </a:ext>
                </a:extLst>
              </a:tr>
              <a:tr h="775447">
                <a:tc>
                  <a:txBody>
                    <a:bodyPr/>
                    <a:lstStyle/>
                    <a:p>
                      <a:r>
                        <a:rPr lang="en-US" dirty="0"/>
                        <a:t>Executive development </a:t>
                      </a:r>
                    </a:p>
                  </a:txBody>
                  <a:tcPr/>
                </a:tc>
                <a:tc>
                  <a:txBody>
                    <a:bodyPr/>
                    <a:lstStyle/>
                    <a:p>
                      <a:r>
                        <a:rPr lang="en-US" dirty="0"/>
                        <a:t>Three weeks</a:t>
                      </a:r>
                    </a:p>
                  </a:txBody>
                  <a:tcPr/>
                </a:tc>
                <a:tc>
                  <a:txBody>
                    <a:bodyPr/>
                    <a:lstStyle/>
                    <a:p>
                      <a:r>
                        <a:rPr lang="en-US" dirty="0"/>
                        <a:t>Once year</a:t>
                      </a:r>
                    </a:p>
                  </a:txBody>
                  <a:tcPr/>
                </a:tc>
                <a:tc>
                  <a:txBody>
                    <a:bodyPr/>
                    <a:lstStyle/>
                    <a:p>
                      <a:r>
                        <a:rPr lang="en-US" dirty="0"/>
                        <a:t>Highest potential</a:t>
                      </a:r>
                      <a:r>
                        <a:rPr lang="en-US" baseline="0" dirty="0"/>
                        <a:t> managers (50)</a:t>
                      </a:r>
                      <a:endParaRPr lang="en-US" dirty="0"/>
                    </a:p>
                  </a:txBody>
                  <a:tcPr/>
                </a:tc>
                <a:extLst>
                  <a:ext uri="{0D108BD9-81ED-4DB2-BD59-A6C34878D82A}">
                    <a16:rowId xmlns:a16="http://schemas.microsoft.com/office/drawing/2014/main" val="10001"/>
                  </a:ext>
                </a:extLst>
              </a:tr>
              <a:tr h="542813">
                <a:tc>
                  <a:txBody>
                    <a:bodyPr/>
                    <a:lstStyle/>
                    <a:p>
                      <a:r>
                        <a:rPr lang="en-US" dirty="0"/>
                        <a:t>Business</a:t>
                      </a:r>
                      <a:r>
                        <a:rPr lang="en-US" baseline="0" dirty="0"/>
                        <a:t> management</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Three weeks</a:t>
                      </a:r>
                    </a:p>
                    <a:p>
                      <a:endParaRPr lang="en-US" dirty="0"/>
                    </a:p>
                  </a:txBody>
                  <a:tcPr/>
                </a:tc>
                <a:tc>
                  <a:txBody>
                    <a:bodyPr/>
                    <a:lstStyle/>
                    <a:p>
                      <a:r>
                        <a:rPr lang="en-US" dirty="0"/>
                        <a:t>Thrice a year</a:t>
                      </a:r>
                    </a:p>
                  </a:txBody>
                  <a:tcPr/>
                </a:tc>
                <a:tc>
                  <a:txBody>
                    <a:bodyPr/>
                    <a:lstStyle/>
                    <a:p>
                      <a:r>
                        <a:rPr lang="en-US" dirty="0"/>
                        <a:t>Middle</a:t>
                      </a:r>
                      <a:r>
                        <a:rPr lang="en-US" baseline="0" dirty="0"/>
                        <a:t> level managers (180)</a:t>
                      </a:r>
                      <a:endParaRPr lang="en-US" dirty="0"/>
                    </a:p>
                  </a:txBody>
                  <a:tcPr/>
                </a:tc>
                <a:extLst>
                  <a:ext uri="{0D108BD9-81ED-4DB2-BD59-A6C34878D82A}">
                    <a16:rowId xmlns:a16="http://schemas.microsoft.com/office/drawing/2014/main" val="10002"/>
                  </a:ext>
                </a:extLst>
              </a:tr>
              <a:tr h="775447">
                <a:tc>
                  <a:txBody>
                    <a:bodyPr/>
                    <a:lstStyle/>
                    <a:p>
                      <a:r>
                        <a:rPr lang="en-US" dirty="0"/>
                        <a:t>Management</a:t>
                      </a:r>
                      <a:r>
                        <a:rPr lang="en-US" baseline="0" dirty="0"/>
                        <a:t> development</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Three weeks</a:t>
                      </a:r>
                    </a:p>
                    <a:p>
                      <a:endParaRPr lang="en-US" dirty="0"/>
                    </a:p>
                  </a:txBody>
                  <a:tcPr/>
                </a:tc>
                <a:tc>
                  <a:txBody>
                    <a:bodyPr/>
                    <a:lstStyle/>
                    <a:p>
                      <a:r>
                        <a:rPr lang="en-US" dirty="0"/>
                        <a:t>Six</a:t>
                      </a:r>
                      <a:r>
                        <a:rPr lang="en-US" baseline="0" dirty="0"/>
                        <a:t> to eight  times</a:t>
                      </a:r>
                    </a:p>
                    <a:p>
                      <a:r>
                        <a:rPr lang="en-US" baseline="0" dirty="0"/>
                        <a:t>a year</a:t>
                      </a:r>
                      <a:endParaRPr lang="en-US" dirty="0"/>
                    </a:p>
                  </a:txBody>
                  <a:tcPr/>
                </a:tc>
                <a:tc>
                  <a:txBody>
                    <a:bodyPr/>
                    <a:lstStyle/>
                    <a:p>
                      <a:r>
                        <a:rPr lang="en-US" dirty="0"/>
                        <a:t>Junior level managers (400-500)</a:t>
                      </a:r>
                    </a:p>
                  </a:txBody>
                  <a:tcPr/>
                </a:tc>
                <a:extLst>
                  <a:ext uri="{0D108BD9-81ED-4DB2-BD59-A6C34878D82A}">
                    <a16:rowId xmlns:a16="http://schemas.microsoft.com/office/drawing/2014/main" val="10003"/>
                  </a:ext>
                </a:extLst>
              </a:tr>
            </a:tbl>
          </a:graphicData>
        </a:graphic>
      </p:graphicFrame>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1+#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1000" fill="hold"/>
                                        <p:tgtEl>
                                          <p:spTgt spid="6"/>
                                        </p:tgtEl>
                                        <p:attrNameLst>
                                          <p:attrName>ppt_x</p:attrName>
                                        </p:attrNameLst>
                                      </p:cBhvr>
                                      <p:tavLst>
                                        <p:tav tm="0">
                                          <p:val>
                                            <p:strVal val="#ppt_x"/>
                                          </p:val>
                                        </p:tav>
                                        <p:tav tm="100000">
                                          <p:val>
                                            <p:strVal val="#ppt_x"/>
                                          </p:val>
                                        </p:tav>
                                      </p:tavLst>
                                    </p:anim>
                                    <p:anim calcmode="lin" valueType="num">
                                      <p:cBhvr additive="base">
                                        <p:cTn id="13" dur="1000" fill="hold"/>
                                        <p:tgtEl>
                                          <p:spTgt spid="6"/>
                                        </p:tgtEl>
                                        <p:attrNameLst>
                                          <p:attrName>ppt_y</p:attrName>
                                        </p:attrNameLst>
                                      </p:cBhvr>
                                      <p:tavLst>
                                        <p:tav tm="0">
                                          <p:val>
                                            <p:strVal val="1+#ppt_h/2"/>
                                          </p:val>
                                        </p:tav>
                                        <p:tav tm="100000">
                                          <p:val>
                                            <p:strVal val="#ppt_y"/>
                                          </p:val>
                                        </p:tav>
                                      </p:tavLst>
                                    </p:anim>
                                  </p:childTnLst>
                                </p:cTn>
                              </p:par>
                              <p:par>
                                <p:cTn id="14" presetID="2" presetClass="entr" presetSubtype="1" fill="hold" nodeType="withEffect">
                                  <p:stCondLst>
                                    <p:cond delay="0"/>
                                  </p:stCondLst>
                                  <p:childTnLst>
                                    <p:set>
                                      <p:cBhvr>
                                        <p:cTn id="15" dur="1" fill="hold">
                                          <p:stCondLst>
                                            <p:cond delay="0"/>
                                          </p:stCondLst>
                                        </p:cTn>
                                        <p:tgtEl>
                                          <p:spTgt spid="62"/>
                                        </p:tgtEl>
                                        <p:attrNameLst>
                                          <p:attrName>style.visibility</p:attrName>
                                        </p:attrNameLst>
                                      </p:cBhvr>
                                      <p:to>
                                        <p:strVal val="visible"/>
                                      </p:to>
                                    </p:set>
                                    <p:anim calcmode="lin" valueType="num">
                                      <p:cBhvr additive="base">
                                        <p:cTn id="16" dur="1000" fill="hold"/>
                                        <p:tgtEl>
                                          <p:spTgt spid="62"/>
                                        </p:tgtEl>
                                        <p:attrNameLst>
                                          <p:attrName>ppt_x</p:attrName>
                                        </p:attrNameLst>
                                      </p:cBhvr>
                                      <p:tavLst>
                                        <p:tav tm="0">
                                          <p:val>
                                            <p:strVal val="#ppt_x"/>
                                          </p:val>
                                        </p:tav>
                                        <p:tav tm="100000">
                                          <p:val>
                                            <p:strVal val="#ppt_x"/>
                                          </p:val>
                                        </p:tav>
                                      </p:tavLst>
                                    </p:anim>
                                    <p:anim calcmode="lin" valueType="num">
                                      <p:cBhvr additive="base">
                                        <p:cTn id="17" dur="1000" fill="hold"/>
                                        <p:tgtEl>
                                          <p:spTgt spid="6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orizontal Scroll 4"/>
          <p:cNvSpPr/>
          <p:nvPr/>
        </p:nvSpPr>
        <p:spPr>
          <a:xfrm>
            <a:off x="228600" y="685800"/>
            <a:ext cx="8686800" cy="6172200"/>
          </a:xfrm>
          <a:prstGeom prst="horizontalScroll">
            <a:avLst/>
          </a:prstGeom>
          <a:solidFill>
            <a:schemeClr val="accent1">
              <a:lumMod val="40000"/>
              <a:lumOff val="60000"/>
            </a:schemeClr>
          </a:solidFill>
          <a:ln>
            <a:solidFill>
              <a:srgbClr val="3822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accent6"/>
                </a:solidFill>
                <a:latin typeface="Baskerville Old Face" pitchFamily="18" charset="0"/>
              </a:rPr>
              <a:t>Work-out referred to unnecessary work out of the system</a:t>
            </a:r>
            <a:r>
              <a:rPr lang="en-US" sz="2400" dirty="0">
                <a:solidFill>
                  <a:schemeClr val="bg1"/>
                </a:solidFill>
                <a:latin typeface="Baskerville Old Face" pitchFamily="18" charset="0"/>
              </a:rPr>
              <a:t>. Through this initiative 40-100 employees started their views with the facilitators from outside the company who were generally  renowned professors or consultants from the industry. By 1992, more than 200,000 employees at GE had undergone Work-Out training</a:t>
            </a:r>
            <a:r>
              <a:rPr lang="en-US" sz="2400" dirty="0">
                <a:solidFill>
                  <a:srgbClr val="C00000"/>
                </a:solidFill>
                <a:latin typeface="Baskerville Old Face" pitchFamily="18" charset="0"/>
              </a:rPr>
              <a:t>. It played a vital role as an agent in the transformation of GE into a “Learning Organization”. </a:t>
            </a:r>
            <a:r>
              <a:rPr lang="en-US" sz="2400" dirty="0">
                <a:solidFill>
                  <a:schemeClr val="bg1"/>
                </a:solidFill>
                <a:latin typeface="Baskerville Old Face" pitchFamily="18" charset="0"/>
              </a:rPr>
              <a:t>Crotonville, in its new role, became a platform where GE employees discuss ideas and issues facing GE businesses.</a:t>
            </a:r>
          </a:p>
        </p:txBody>
      </p:sp>
      <p:sp>
        <p:nvSpPr>
          <p:cNvPr id="3" name="TextBox 2"/>
          <p:cNvSpPr txBox="1"/>
          <p:nvPr/>
        </p:nvSpPr>
        <p:spPr>
          <a:xfrm>
            <a:off x="1066800" y="381000"/>
            <a:ext cx="7172156" cy="923330"/>
          </a:xfrm>
          <a:prstGeom prst="rect">
            <a:avLst/>
          </a:prstGeom>
          <a:noFill/>
        </p:spPr>
        <p:txBody>
          <a:bodyPr wrap="none" rtlCol="0">
            <a:spAutoFit/>
          </a:bodyPr>
          <a:lstStyle/>
          <a:p>
            <a:r>
              <a:rPr lang="en-US" sz="5400" u="sng" dirty="0">
                <a:solidFill>
                  <a:schemeClr val="accent5"/>
                </a:solidFill>
                <a:latin typeface="Algerian" pitchFamily="82" charset="0"/>
              </a:rPr>
              <a:t>WORK-OUT INITIATIVE</a:t>
            </a: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1000" fill="hold"/>
                                        <p:tgtEl>
                                          <p:spTgt spid="5"/>
                                        </p:tgtEl>
                                        <p:attrNameLst>
                                          <p:attrName>ppt_x</p:attrName>
                                        </p:attrNameLst>
                                      </p:cBhvr>
                                      <p:tavLst>
                                        <p:tav tm="0">
                                          <p:val>
                                            <p:strVal val="#ppt_x"/>
                                          </p:val>
                                        </p:tav>
                                        <p:tav tm="100000">
                                          <p:val>
                                            <p:strVal val="#ppt_x"/>
                                          </p:val>
                                        </p:tav>
                                      </p:tavLst>
                                    </p:anim>
                                    <p:anim calcmode="lin" valueType="num">
                                      <p:cBhvr additive="base">
                                        <p:cTn id="12"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Scroll 1"/>
          <p:cNvSpPr/>
          <p:nvPr/>
        </p:nvSpPr>
        <p:spPr>
          <a:xfrm>
            <a:off x="4038600" y="1066800"/>
            <a:ext cx="5105400" cy="5791200"/>
          </a:xfrm>
          <a:prstGeom prst="verticalScroll">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b="1" dirty="0"/>
          </a:p>
          <a:p>
            <a:r>
              <a:rPr lang="en-US" b="1" u="sng" dirty="0">
                <a:solidFill>
                  <a:schemeClr val="bg1"/>
                </a:solidFill>
              </a:rPr>
              <a:t>Quality Overview seminars </a:t>
            </a:r>
            <a:r>
              <a:rPr lang="en-US" b="1" dirty="0">
                <a:solidFill>
                  <a:schemeClr val="bg1"/>
                </a:solidFill>
              </a:rPr>
              <a:t>: Basic six sigma awareness.</a:t>
            </a:r>
          </a:p>
          <a:p>
            <a:r>
              <a:rPr lang="en-US" b="1" u="sng" dirty="0">
                <a:solidFill>
                  <a:schemeClr val="bg1"/>
                </a:solidFill>
              </a:rPr>
              <a:t>Team Training </a:t>
            </a:r>
            <a:r>
              <a:rPr lang="en-US" b="1" dirty="0">
                <a:solidFill>
                  <a:schemeClr val="bg1"/>
                </a:solidFill>
              </a:rPr>
              <a:t>: Basic tool introduction to equip employees to participate in Six Sigma Teams.</a:t>
            </a:r>
          </a:p>
          <a:p>
            <a:r>
              <a:rPr lang="en-US" b="1" u="sng" dirty="0">
                <a:solidFill>
                  <a:schemeClr val="bg1"/>
                </a:solidFill>
              </a:rPr>
              <a:t>Master Black Belt, Black Belt and Green Belt Training </a:t>
            </a:r>
            <a:r>
              <a:rPr lang="en-US" b="1" dirty="0">
                <a:solidFill>
                  <a:schemeClr val="bg1"/>
                </a:solidFill>
              </a:rPr>
              <a:t>: In-depth quality training to prepare the team to use high level statistical tools, basic quality control tools, change acceleration process and flow technology tools.</a:t>
            </a:r>
          </a:p>
          <a:p>
            <a:r>
              <a:rPr lang="en-US" b="1" u="sng" dirty="0">
                <a:solidFill>
                  <a:schemeClr val="bg1"/>
                </a:solidFill>
              </a:rPr>
              <a:t>Design for Six Sigma training </a:t>
            </a:r>
            <a:r>
              <a:rPr lang="en-US" b="1" dirty="0">
                <a:solidFill>
                  <a:schemeClr val="bg1"/>
                </a:solidFill>
              </a:rPr>
              <a:t>: Prepares teams for the use of statistical tools to design it right the first time.</a:t>
            </a:r>
          </a:p>
          <a:p>
            <a:endParaRPr lang="en-US" b="1" dirty="0"/>
          </a:p>
        </p:txBody>
      </p:sp>
      <p:sp>
        <p:nvSpPr>
          <p:cNvPr id="3" name="Horizontal Scroll 2"/>
          <p:cNvSpPr/>
          <p:nvPr/>
        </p:nvSpPr>
        <p:spPr>
          <a:xfrm>
            <a:off x="0" y="-152400"/>
            <a:ext cx="4419600" cy="6248400"/>
          </a:xfrm>
          <a:prstGeom prst="horizontalScroll">
            <a:avLst/>
          </a:prstGeom>
          <a:solidFill>
            <a:srgbClr val="00B0F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b="1" dirty="0">
                <a:solidFill>
                  <a:schemeClr val="bg1"/>
                </a:solidFill>
              </a:rPr>
              <a:t>Six Sigma is a quality measure and improvement program that focuses on the control of process. It includes identifying factors critical to quality as determined by the customer, reducing process variation and improving capabilities, increasing stability and designing systems to support the six sigma goals.</a:t>
            </a:r>
          </a:p>
          <a:p>
            <a:pPr algn="r"/>
            <a:r>
              <a:rPr lang="en-US" b="1" dirty="0">
                <a:solidFill>
                  <a:schemeClr val="bg1"/>
                </a:solidFill>
              </a:rPr>
              <a:t>                         In 1995,GE introduced the six sigma quality management program to make GE products defect free. GE asked each business unit to identify and develop employee as champions, master black belts and green belts. The training was linked to employee promotion.</a:t>
            </a:r>
          </a:p>
        </p:txBody>
      </p:sp>
      <p:sp>
        <p:nvSpPr>
          <p:cNvPr id="4" name="Left Arrow 3"/>
          <p:cNvSpPr/>
          <p:nvPr/>
        </p:nvSpPr>
        <p:spPr>
          <a:xfrm>
            <a:off x="4572000" y="0"/>
            <a:ext cx="4572000" cy="1066800"/>
          </a:xfrm>
          <a:prstGeom prst="leftArrow">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Six Sigma Quality Initiative</a:t>
            </a:r>
          </a:p>
        </p:txBody>
      </p:sp>
      <p:sp>
        <p:nvSpPr>
          <p:cNvPr id="5" name="Right Arrow 4"/>
          <p:cNvSpPr/>
          <p:nvPr/>
        </p:nvSpPr>
        <p:spPr>
          <a:xfrm>
            <a:off x="152400" y="5867400"/>
            <a:ext cx="3810000" cy="990600"/>
          </a:xfrm>
          <a:prstGeom prst="rightArrow">
            <a:avLst/>
          </a:prstGeom>
          <a:solidFill>
            <a:srgbClr val="92D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Six Sigma Training Courses offered at GE </a:t>
            </a: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1+#ppt_w/2"/>
                                          </p:val>
                                        </p:tav>
                                        <p:tav tm="100000">
                                          <p:val>
                                            <p:strVal val="#ppt_x"/>
                                          </p:val>
                                        </p:tav>
                                      </p:tavLst>
                                    </p:anim>
                                    <p:anim calcmode="lin" valueType="num">
                                      <p:cBhvr additive="base">
                                        <p:cTn id="8" dur="10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1000" fill="hold"/>
                                        <p:tgtEl>
                                          <p:spTgt spid="5"/>
                                        </p:tgtEl>
                                        <p:attrNameLst>
                                          <p:attrName>ppt_x</p:attrName>
                                        </p:attrNameLst>
                                      </p:cBhvr>
                                      <p:tavLst>
                                        <p:tav tm="0">
                                          <p:val>
                                            <p:strVal val="0-#ppt_w/2"/>
                                          </p:val>
                                        </p:tav>
                                        <p:tav tm="100000">
                                          <p:val>
                                            <p:strVal val="#ppt_x"/>
                                          </p:val>
                                        </p:tav>
                                      </p:tavLst>
                                    </p:anim>
                                    <p:anim calcmode="lin" valueType="num">
                                      <p:cBhvr additive="base">
                                        <p:cTn id="12" dur="10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1"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1000" fill="hold"/>
                                        <p:tgtEl>
                                          <p:spTgt spid="3"/>
                                        </p:tgtEl>
                                        <p:attrNameLst>
                                          <p:attrName>ppt_x</p:attrName>
                                        </p:attrNameLst>
                                      </p:cBhvr>
                                      <p:tavLst>
                                        <p:tav tm="0">
                                          <p:val>
                                            <p:strVal val="#ppt_x"/>
                                          </p:val>
                                        </p:tav>
                                        <p:tav tm="100000">
                                          <p:val>
                                            <p:strVal val="#ppt_x"/>
                                          </p:val>
                                        </p:tav>
                                      </p:tavLst>
                                    </p:anim>
                                    <p:anim calcmode="lin" valueType="num">
                                      <p:cBhvr additive="base">
                                        <p:cTn id="17" dur="1000" fill="hold"/>
                                        <p:tgtEl>
                                          <p:spTgt spid="3"/>
                                        </p:tgtEl>
                                        <p:attrNameLst>
                                          <p:attrName>ppt_y</p:attrName>
                                        </p:attrNameLst>
                                      </p:cBhvr>
                                      <p:tavLst>
                                        <p:tav tm="0">
                                          <p:val>
                                            <p:strVal val="0-#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1000" fill="hold"/>
                                        <p:tgtEl>
                                          <p:spTgt spid="2"/>
                                        </p:tgtEl>
                                        <p:attrNameLst>
                                          <p:attrName>ppt_x</p:attrName>
                                        </p:attrNameLst>
                                      </p:cBhvr>
                                      <p:tavLst>
                                        <p:tav tm="0">
                                          <p:val>
                                            <p:strVal val="#ppt_x"/>
                                          </p:val>
                                        </p:tav>
                                        <p:tav tm="100000">
                                          <p:val>
                                            <p:strVal val="#ppt_x"/>
                                          </p:val>
                                        </p:tav>
                                      </p:tavLst>
                                    </p:anim>
                                    <p:anim calcmode="lin" valueType="num">
                                      <p:cBhvr additive="base">
                                        <p:cTn id="21"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686800" cy="1143000"/>
          </a:xfrm>
        </p:spPr>
        <p:txBody>
          <a:bodyPr>
            <a:normAutofit fontScale="90000"/>
          </a:bodyPr>
          <a:lstStyle/>
          <a:p>
            <a:r>
              <a:rPr lang="en-US" u="sng" dirty="0">
                <a:solidFill>
                  <a:srgbClr val="00FFCC"/>
                </a:solidFill>
                <a:latin typeface="Algerian" pitchFamily="82" charset="0"/>
              </a:rPr>
              <a:t>MAJOR TYPES OF T&amp;D PROGRAMS AT GE</a:t>
            </a:r>
          </a:p>
        </p:txBody>
      </p:sp>
      <p:sp>
        <p:nvSpPr>
          <p:cNvPr id="3" name="Content Placeholder 2"/>
          <p:cNvSpPr>
            <a:spLocks noGrp="1"/>
          </p:cNvSpPr>
          <p:nvPr>
            <p:ph idx="1"/>
          </p:nvPr>
        </p:nvSpPr>
        <p:spPr>
          <a:ln>
            <a:solidFill>
              <a:srgbClr val="00FFCC"/>
            </a:solidFill>
          </a:ln>
        </p:spPr>
        <p:txBody>
          <a:bodyPr>
            <a:normAutofit fontScale="85000" lnSpcReduction="20000"/>
          </a:bodyPr>
          <a:lstStyle/>
          <a:p>
            <a:pPr>
              <a:buNone/>
            </a:pPr>
            <a:r>
              <a:rPr lang="en-US" dirty="0"/>
              <a:t>    </a:t>
            </a:r>
            <a:r>
              <a:rPr lang="en-US" dirty="0">
                <a:latin typeface="Baskerville Old Face" pitchFamily="18" charset="0"/>
              </a:rPr>
              <a:t>GE offered training programs throughout the world. All the programs were open for enrollment not only for GE employees but also for customers, suppliers and other partners. In later as GE expanded, several new courses were launched to meet new requirements. The faculty was a judicious blend of trainers and consultants , GE leaders or distinguished university professors. The company wanted to make sure it delivered the best training.</a:t>
            </a:r>
          </a:p>
          <a:p>
            <a:pPr>
              <a:buNone/>
            </a:pPr>
            <a:r>
              <a:rPr lang="en-US" dirty="0">
                <a:latin typeface="Baskerville Old Face" pitchFamily="18" charset="0"/>
              </a:rPr>
              <a:t>                 </a:t>
            </a:r>
            <a:r>
              <a:rPr lang="en-US" dirty="0">
                <a:solidFill>
                  <a:srgbClr val="C00000"/>
                </a:solidFill>
                <a:latin typeface="Baskerville Old Face" pitchFamily="18" charset="0"/>
              </a:rPr>
              <a:t>They are divided into two levels</a:t>
            </a:r>
            <a:r>
              <a:rPr lang="en-US" dirty="0">
                <a:latin typeface="Baskerville Old Face" pitchFamily="18" charset="0"/>
              </a:rPr>
              <a:t>:</a:t>
            </a:r>
          </a:p>
          <a:p>
            <a:r>
              <a:rPr lang="en-US" dirty="0">
                <a:latin typeface="Baskerville Old Face" pitchFamily="18" charset="0"/>
              </a:rPr>
              <a:t> </a:t>
            </a:r>
            <a:r>
              <a:rPr lang="en-US" dirty="0">
                <a:solidFill>
                  <a:srgbClr val="0066FF"/>
                </a:solidFill>
                <a:latin typeface="Baskerville Old Face" pitchFamily="18" charset="0"/>
              </a:rPr>
              <a:t>Entry level leadership programs.</a:t>
            </a:r>
          </a:p>
          <a:p>
            <a:r>
              <a:rPr lang="en-US" dirty="0">
                <a:solidFill>
                  <a:srgbClr val="FFC000"/>
                </a:solidFill>
                <a:latin typeface="Baskerville Old Face" pitchFamily="18" charset="0"/>
              </a:rPr>
              <a:t>Experienced level leadership programs. </a:t>
            </a:r>
          </a:p>
        </p:txBody>
      </p:sp>
    </p:spTree>
  </p:cSld>
  <p:clrMapOvr>
    <a:masterClrMapping/>
  </p:clrMapOvr>
  <p:transition spd="slow">
    <p:wedg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376</TotalTime>
  <Words>1386</Words>
  <Application>Microsoft Office PowerPoint</Application>
  <PresentationFormat>On-screen Show (4:3)</PresentationFormat>
  <Paragraphs>75</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Algerian</vt:lpstr>
      <vt:lpstr>Arial</vt:lpstr>
      <vt:lpstr>Baskerville Old Face</vt:lpstr>
      <vt:lpstr>Blackadder ITC</vt:lpstr>
      <vt:lpstr>Bodoni MT Black</vt:lpstr>
      <vt:lpstr>Calibri</vt:lpstr>
      <vt:lpstr>Office Theme</vt:lpstr>
      <vt:lpstr>PowerPoint Presentation</vt:lpstr>
      <vt:lpstr>PowerPoint Presentation</vt:lpstr>
      <vt:lpstr>Establishment Of General Electrics</vt:lpstr>
      <vt:lpstr>INTRODUCTION</vt:lpstr>
      <vt:lpstr>PowerPoint Presentation</vt:lpstr>
      <vt:lpstr>PowerPoint Presentation</vt:lpstr>
      <vt:lpstr>PowerPoint Presentation</vt:lpstr>
      <vt:lpstr>PowerPoint Presentation</vt:lpstr>
      <vt:lpstr>MAJOR TYPES OF T&amp;D PROGRAMS AT GE</vt:lpstr>
      <vt:lpstr>Entry level leadership programs</vt:lpstr>
      <vt:lpstr>EXPERIENCED LEVEL LEADERSHIP PROGRAMS</vt:lpstr>
      <vt:lpstr>Focus on E-Learning</vt:lpstr>
      <vt:lpstr>Impact of training on GE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Rini</dc:creator>
  <cp:lastModifiedBy>OWNER</cp:lastModifiedBy>
  <cp:revision>66</cp:revision>
  <dcterms:created xsi:type="dcterms:W3CDTF">2011-08-21T11:21:29Z</dcterms:created>
  <dcterms:modified xsi:type="dcterms:W3CDTF">2025-01-20T16:10:17Z</dcterms:modified>
</cp:coreProperties>
</file>