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43"/>
  </p:notesMasterIdLst>
  <p:sldIdLst>
    <p:sldId id="298" r:id="rId3"/>
    <p:sldId id="297" r:id="rId4"/>
    <p:sldId id="270" r:id="rId5"/>
    <p:sldId id="271" r:id="rId6"/>
    <p:sldId id="268" r:id="rId7"/>
    <p:sldId id="286" r:id="rId8"/>
    <p:sldId id="294" r:id="rId9"/>
    <p:sldId id="269" r:id="rId10"/>
    <p:sldId id="287" r:id="rId11"/>
    <p:sldId id="295" r:id="rId12"/>
    <p:sldId id="261" r:id="rId13"/>
    <p:sldId id="272" r:id="rId14"/>
    <p:sldId id="262" r:id="rId15"/>
    <p:sldId id="264" r:id="rId16"/>
    <p:sldId id="275" r:id="rId17"/>
    <p:sldId id="276" r:id="rId18"/>
    <p:sldId id="278" r:id="rId19"/>
    <p:sldId id="289" r:id="rId20"/>
    <p:sldId id="279" r:id="rId21"/>
    <p:sldId id="288" r:id="rId22"/>
    <p:sldId id="280" r:id="rId23"/>
    <p:sldId id="290" r:id="rId24"/>
    <p:sldId id="291" r:id="rId25"/>
    <p:sldId id="282" r:id="rId26"/>
    <p:sldId id="292" r:id="rId27"/>
    <p:sldId id="293" r:id="rId28"/>
    <p:sldId id="285" r:id="rId29"/>
    <p:sldId id="296" r:id="rId30"/>
    <p:sldId id="259" r:id="rId31"/>
    <p:sldId id="301" r:id="rId32"/>
    <p:sldId id="302" r:id="rId33"/>
    <p:sldId id="303" r:id="rId34"/>
    <p:sldId id="304" r:id="rId35"/>
    <p:sldId id="305" r:id="rId36"/>
    <p:sldId id="306" r:id="rId37"/>
    <p:sldId id="307" r:id="rId38"/>
    <p:sldId id="308" r:id="rId39"/>
    <p:sldId id="309" r:id="rId40"/>
    <p:sldId id="310"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0D3"/>
    <a:srgbClr val="CF462F"/>
    <a:srgbClr val="D7275D"/>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56" autoAdjust="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18338-D87F-4781-8D0E-AB7F5F7C5EEB}" type="datetimeFigureOut">
              <a:rPr lang="en-IN" smtClean="0"/>
              <a:t>22-08-2024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6F6A7-147D-4FD2-A2A8-CD41656F8568}" type="slidenum">
              <a:rPr lang="en-IN" smtClean="0"/>
              <a:t>‹#›</a:t>
            </a:fld>
            <a:endParaRPr lang="en-IN"/>
          </a:p>
        </p:txBody>
      </p:sp>
    </p:spTree>
    <p:extLst>
      <p:ext uri="{BB962C8B-B14F-4D97-AF65-F5344CB8AC3E}">
        <p14:creationId xmlns:p14="http://schemas.microsoft.com/office/powerpoint/2010/main" val="301762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D26F6A7-147D-4FD2-A2A8-CD41656F8568}" type="slidenum">
              <a:rPr lang="en-IN" smtClean="0"/>
              <a:t>19</a:t>
            </a:fld>
            <a:endParaRPr lang="en-IN"/>
          </a:p>
        </p:txBody>
      </p:sp>
    </p:spTree>
    <p:extLst>
      <p:ext uri="{BB962C8B-B14F-4D97-AF65-F5344CB8AC3E}">
        <p14:creationId xmlns:p14="http://schemas.microsoft.com/office/powerpoint/2010/main" val="1071050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16844d4426c16c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16844d4426c16c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13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00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16844d4426c16c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16844d4426c16c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07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16844d4426c16c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16844d4426c16c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24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16844d4426c16c6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16844d4426c16c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25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16844d4426c16c6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16844d4426c16c6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21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16844d4426c16c6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16844d4426c16c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56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16844d4426c16c6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16844d4426c16c6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576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16844d4426c16c6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16844d4426c16c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91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C022-9B9F-9E6F-FD4F-B0F19CB1D3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CC0CAF1-8D4C-E7CB-A90C-B311EEBD0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F94DCC6-ACD7-1913-DD77-B11C7017A7CB}"/>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5" name="Footer Placeholder 4">
            <a:extLst>
              <a:ext uri="{FF2B5EF4-FFF2-40B4-BE49-F238E27FC236}">
                <a16:creationId xmlns:a16="http://schemas.microsoft.com/office/drawing/2014/main" id="{F049B135-E29B-4968-37EB-DE0A919BDE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E97712-88F4-FD2D-D6E4-CC2D7D73EF39}"/>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400287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62B5-E790-0AC8-A0F4-990B9CF0A81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2693683-9AC7-4943-393F-62CBF481BD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4948F1E-3706-1E98-E504-CB382D837E47}"/>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5" name="Footer Placeholder 4">
            <a:extLst>
              <a:ext uri="{FF2B5EF4-FFF2-40B4-BE49-F238E27FC236}">
                <a16:creationId xmlns:a16="http://schemas.microsoft.com/office/drawing/2014/main" id="{69D07CA3-DC48-5340-B588-4BC3006051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D0F442C-62C9-D2B0-72CC-2FACA28BA07E}"/>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206550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2F5B94-2552-3B2B-31E7-5F52A02EB1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A746094-34F4-9F7D-576C-B358CB9432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DE4B80-1183-6EA2-C6F3-37D25D51E433}"/>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5" name="Footer Placeholder 4">
            <a:extLst>
              <a:ext uri="{FF2B5EF4-FFF2-40B4-BE49-F238E27FC236}">
                <a16:creationId xmlns:a16="http://schemas.microsoft.com/office/drawing/2014/main" id="{394C8066-A617-4AA5-3937-63502287D6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FBEBCF2-7BE3-FF08-1D4E-2CEFDA0BB2E1}"/>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82726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2033067" y="896808"/>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8716751" y="44572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5812803" y="3756619"/>
            <a:ext cx="5664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2240403" y="1585233"/>
            <a:ext cx="7711200" cy="1943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4" name="Google Shape;14;p2"/>
          <p:cNvSpPr txBox="1">
            <a:spLocks noGrp="1"/>
          </p:cNvSpPr>
          <p:nvPr>
            <p:ph type="subTitle" idx="1"/>
          </p:nvPr>
        </p:nvSpPr>
        <p:spPr>
          <a:xfrm>
            <a:off x="2240403" y="4065933"/>
            <a:ext cx="7711200" cy="1212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0290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cxnSp>
        <p:nvCxnSpPr>
          <p:cNvPr id="17" name="Google Shape;17;p3"/>
          <p:cNvCxnSpPr/>
          <p:nvPr/>
        </p:nvCxnSpPr>
        <p:spPr>
          <a:xfrm>
            <a:off x="5812803" y="3756619"/>
            <a:ext cx="5664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641000" y="2353267"/>
            <a:ext cx="10962800" cy="1210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9" name="Google Shape;19;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0516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p4"/>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517200" y="1986432"/>
            <a:ext cx="11157600" cy="410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364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cxnSp>
        <p:nvCxnSpPr>
          <p:cNvPr id="26" name="Google Shape;26;p5"/>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5172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body" idx="2"/>
          </p:nvPr>
        </p:nvSpPr>
        <p:spPr>
          <a:xfrm>
            <a:off x="63416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7586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964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cxnSp>
        <p:nvCxnSpPr>
          <p:cNvPr id="35" name="Google Shape;35;p7"/>
          <p:cNvCxnSpPr/>
          <p:nvPr/>
        </p:nvCxnSpPr>
        <p:spPr>
          <a:xfrm>
            <a:off x="652291" y="1883036"/>
            <a:ext cx="4420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5172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7"/>
          <p:cNvSpPr txBox="1">
            <a:spLocks noGrp="1"/>
          </p:cNvSpPr>
          <p:nvPr>
            <p:ph type="body" idx="1"/>
          </p:nvPr>
        </p:nvSpPr>
        <p:spPr>
          <a:xfrm>
            <a:off x="517200" y="2125367"/>
            <a:ext cx="3744000" cy="35748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8" name="Google Shape;38;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5651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41" name="Google Shape;41;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6097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4" name="Google Shape;44;p9"/>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354000" y="1612100"/>
            <a:ext cx="5393600" cy="20084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46" name="Google Shape;46;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800">
                <a:solidFill>
                  <a:schemeClr val="accent5"/>
                </a:solidFill>
              </a:defRPr>
            </a:lvl1pPr>
            <a:lvl2pPr lvl="1" algn="ctr">
              <a:lnSpc>
                <a:spcPct val="100000"/>
              </a:lnSpc>
              <a:spcBef>
                <a:spcPts val="0"/>
              </a:spcBef>
              <a:spcAft>
                <a:spcPts val="0"/>
              </a:spcAft>
              <a:buClr>
                <a:schemeClr val="accent5"/>
              </a:buClr>
              <a:buSzPts val="2100"/>
              <a:buNone/>
              <a:defRPr sz="2800">
                <a:solidFill>
                  <a:schemeClr val="accent5"/>
                </a:solidFill>
              </a:defRPr>
            </a:lvl2pPr>
            <a:lvl3pPr lvl="2" algn="ctr">
              <a:lnSpc>
                <a:spcPct val="100000"/>
              </a:lnSpc>
              <a:spcBef>
                <a:spcPts val="0"/>
              </a:spcBef>
              <a:spcAft>
                <a:spcPts val="0"/>
              </a:spcAft>
              <a:buClr>
                <a:schemeClr val="accent5"/>
              </a:buClr>
              <a:buSzPts val="2100"/>
              <a:buNone/>
              <a:defRPr sz="2800">
                <a:solidFill>
                  <a:schemeClr val="accent5"/>
                </a:solidFill>
              </a:defRPr>
            </a:lvl3pPr>
            <a:lvl4pPr lvl="3" algn="ctr">
              <a:lnSpc>
                <a:spcPct val="100000"/>
              </a:lnSpc>
              <a:spcBef>
                <a:spcPts val="0"/>
              </a:spcBef>
              <a:spcAft>
                <a:spcPts val="0"/>
              </a:spcAft>
              <a:buClr>
                <a:schemeClr val="accent5"/>
              </a:buClr>
              <a:buSzPts val="2100"/>
              <a:buNone/>
              <a:defRPr sz="2800">
                <a:solidFill>
                  <a:schemeClr val="accent5"/>
                </a:solidFill>
              </a:defRPr>
            </a:lvl4pPr>
            <a:lvl5pPr lvl="4" algn="ctr">
              <a:lnSpc>
                <a:spcPct val="100000"/>
              </a:lnSpc>
              <a:spcBef>
                <a:spcPts val="0"/>
              </a:spcBef>
              <a:spcAft>
                <a:spcPts val="0"/>
              </a:spcAft>
              <a:buClr>
                <a:schemeClr val="accent5"/>
              </a:buClr>
              <a:buSzPts val="2100"/>
              <a:buNone/>
              <a:defRPr sz="2800">
                <a:solidFill>
                  <a:schemeClr val="accent5"/>
                </a:solidFill>
              </a:defRPr>
            </a:lvl5pPr>
            <a:lvl6pPr lvl="5" algn="ctr">
              <a:lnSpc>
                <a:spcPct val="100000"/>
              </a:lnSpc>
              <a:spcBef>
                <a:spcPts val="0"/>
              </a:spcBef>
              <a:spcAft>
                <a:spcPts val="0"/>
              </a:spcAft>
              <a:buClr>
                <a:schemeClr val="accent5"/>
              </a:buClr>
              <a:buSzPts val="2100"/>
              <a:buNone/>
              <a:defRPr sz="2800">
                <a:solidFill>
                  <a:schemeClr val="accent5"/>
                </a:solidFill>
              </a:defRPr>
            </a:lvl6pPr>
            <a:lvl7pPr lvl="6" algn="ctr">
              <a:lnSpc>
                <a:spcPct val="100000"/>
              </a:lnSpc>
              <a:spcBef>
                <a:spcPts val="0"/>
              </a:spcBef>
              <a:spcAft>
                <a:spcPts val="0"/>
              </a:spcAft>
              <a:buClr>
                <a:schemeClr val="accent5"/>
              </a:buClr>
              <a:buSzPts val="2100"/>
              <a:buNone/>
              <a:defRPr sz="2800">
                <a:solidFill>
                  <a:schemeClr val="accent5"/>
                </a:solidFill>
              </a:defRPr>
            </a:lvl7pPr>
            <a:lvl8pPr lvl="7" algn="ctr">
              <a:lnSpc>
                <a:spcPct val="100000"/>
              </a:lnSpc>
              <a:spcBef>
                <a:spcPts val="0"/>
              </a:spcBef>
              <a:spcAft>
                <a:spcPts val="0"/>
              </a:spcAft>
              <a:buClr>
                <a:schemeClr val="accent5"/>
              </a:buClr>
              <a:buSzPts val="2100"/>
              <a:buNone/>
              <a:defRPr sz="2800">
                <a:solidFill>
                  <a:schemeClr val="accent5"/>
                </a:solidFill>
              </a:defRPr>
            </a:lvl8pPr>
            <a:lvl9pPr lvl="8" algn="ctr">
              <a:lnSpc>
                <a:spcPct val="100000"/>
              </a:lnSpc>
              <a:spcBef>
                <a:spcPts val="0"/>
              </a:spcBef>
              <a:spcAft>
                <a:spcPts val="0"/>
              </a:spcAft>
              <a:buClr>
                <a:schemeClr val="accent5"/>
              </a:buClr>
              <a:buSzPts val="2100"/>
              <a:buNone/>
              <a:defRPr sz="2800">
                <a:solidFill>
                  <a:schemeClr val="accent5"/>
                </a:solidFill>
              </a:defRPr>
            </a:lvl9pPr>
          </a:lstStyle>
          <a:p>
            <a:endParaRPr/>
          </a:p>
        </p:txBody>
      </p:sp>
      <p:sp>
        <p:nvSpPr>
          <p:cNvPr id="47" name="Google Shape;47;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283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F49F-CD94-4321-3033-D8D3F7C507B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345DE35-B874-D666-5B2C-3C8F92C483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1AF257-9F69-845F-B339-526FBE98D1F6}"/>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5" name="Footer Placeholder 4">
            <a:extLst>
              <a:ext uri="{FF2B5EF4-FFF2-40B4-BE49-F238E27FC236}">
                <a16:creationId xmlns:a16="http://schemas.microsoft.com/office/drawing/2014/main" id="{41DFBD48-1B81-CFC1-5C5B-9ED3B93AD9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F162AA-30A7-ECC8-629A-E59BC4B5913C}"/>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2114177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426000" y="5644967"/>
            <a:ext cx="7998400" cy="7984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3986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200" y="6769100"/>
            <a:ext cx="121916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1"/>
          <p:cNvSpPr txBox="1">
            <a:spLocks noGrp="1"/>
          </p:cNvSpPr>
          <p:nvPr>
            <p:ph type="title" hasCustomPrompt="1"/>
          </p:nvPr>
        </p:nvSpPr>
        <p:spPr>
          <a:xfrm>
            <a:off x="517200" y="1536600"/>
            <a:ext cx="11157600" cy="2051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7333">
                <a:solidFill>
                  <a:schemeClr val="accent5"/>
                </a:solidFill>
              </a:defRPr>
            </a:lvl1pPr>
            <a:lvl2pPr lvl="1" algn="ctr">
              <a:spcBef>
                <a:spcPts val="0"/>
              </a:spcBef>
              <a:spcAft>
                <a:spcPts val="0"/>
              </a:spcAft>
              <a:buClr>
                <a:schemeClr val="accent5"/>
              </a:buClr>
              <a:buSzPts val="13000"/>
              <a:buNone/>
              <a:defRPr sz="17333">
                <a:solidFill>
                  <a:schemeClr val="accent5"/>
                </a:solidFill>
              </a:defRPr>
            </a:lvl2pPr>
            <a:lvl3pPr lvl="2" algn="ctr">
              <a:spcBef>
                <a:spcPts val="0"/>
              </a:spcBef>
              <a:spcAft>
                <a:spcPts val="0"/>
              </a:spcAft>
              <a:buClr>
                <a:schemeClr val="accent5"/>
              </a:buClr>
              <a:buSzPts val="13000"/>
              <a:buNone/>
              <a:defRPr sz="17333">
                <a:solidFill>
                  <a:schemeClr val="accent5"/>
                </a:solidFill>
              </a:defRPr>
            </a:lvl3pPr>
            <a:lvl4pPr lvl="3" algn="ctr">
              <a:spcBef>
                <a:spcPts val="0"/>
              </a:spcBef>
              <a:spcAft>
                <a:spcPts val="0"/>
              </a:spcAft>
              <a:buClr>
                <a:schemeClr val="accent5"/>
              </a:buClr>
              <a:buSzPts val="13000"/>
              <a:buNone/>
              <a:defRPr sz="17333">
                <a:solidFill>
                  <a:schemeClr val="accent5"/>
                </a:solidFill>
              </a:defRPr>
            </a:lvl4pPr>
            <a:lvl5pPr lvl="4" algn="ctr">
              <a:spcBef>
                <a:spcPts val="0"/>
              </a:spcBef>
              <a:spcAft>
                <a:spcPts val="0"/>
              </a:spcAft>
              <a:buClr>
                <a:schemeClr val="accent5"/>
              </a:buClr>
              <a:buSzPts val="13000"/>
              <a:buNone/>
              <a:defRPr sz="17333">
                <a:solidFill>
                  <a:schemeClr val="accent5"/>
                </a:solidFill>
              </a:defRPr>
            </a:lvl5pPr>
            <a:lvl6pPr lvl="5" algn="ctr">
              <a:spcBef>
                <a:spcPts val="0"/>
              </a:spcBef>
              <a:spcAft>
                <a:spcPts val="0"/>
              </a:spcAft>
              <a:buClr>
                <a:schemeClr val="accent5"/>
              </a:buClr>
              <a:buSzPts val="13000"/>
              <a:buNone/>
              <a:defRPr sz="17333">
                <a:solidFill>
                  <a:schemeClr val="accent5"/>
                </a:solidFill>
              </a:defRPr>
            </a:lvl6pPr>
            <a:lvl7pPr lvl="6" algn="ctr">
              <a:spcBef>
                <a:spcPts val="0"/>
              </a:spcBef>
              <a:spcAft>
                <a:spcPts val="0"/>
              </a:spcAft>
              <a:buClr>
                <a:schemeClr val="accent5"/>
              </a:buClr>
              <a:buSzPts val="13000"/>
              <a:buNone/>
              <a:defRPr sz="17333">
                <a:solidFill>
                  <a:schemeClr val="accent5"/>
                </a:solidFill>
              </a:defRPr>
            </a:lvl7pPr>
            <a:lvl8pPr lvl="7" algn="ctr">
              <a:spcBef>
                <a:spcPts val="0"/>
              </a:spcBef>
              <a:spcAft>
                <a:spcPts val="0"/>
              </a:spcAft>
              <a:buClr>
                <a:schemeClr val="accent5"/>
              </a:buClr>
              <a:buSzPts val="13000"/>
              <a:buNone/>
              <a:defRPr sz="17333">
                <a:solidFill>
                  <a:schemeClr val="accent5"/>
                </a:solidFill>
              </a:defRPr>
            </a:lvl8pPr>
            <a:lvl9pPr lvl="8" algn="ctr">
              <a:spcBef>
                <a:spcPts val="0"/>
              </a:spcBef>
              <a:spcAft>
                <a:spcPts val="0"/>
              </a:spcAft>
              <a:buClr>
                <a:schemeClr val="accent5"/>
              </a:buClr>
              <a:buSzPts val="13000"/>
              <a:buNone/>
              <a:defRPr sz="17333">
                <a:solidFill>
                  <a:schemeClr val="accent5"/>
                </a:solidFill>
              </a:defRPr>
            </a:lvl9pPr>
          </a:lstStyle>
          <a:p>
            <a:r>
              <a:t>xx%</a:t>
            </a:r>
          </a:p>
        </p:txBody>
      </p:sp>
      <p:sp>
        <p:nvSpPr>
          <p:cNvPr id="55" name="Google Shape;55;p11"/>
          <p:cNvSpPr txBox="1">
            <a:spLocks noGrp="1"/>
          </p:cNvSpPr>
          <p:nvPr>
            <p:ph type="body" idx="1"/>
          </p:nvPr>
        </p:nvSpPr>
        <p:spPr>
          <a:xfrm>
            <a:off x="517200" y="3892600"/>
            <a:ext cx="11157600" cy="14288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86329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6229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9040-3BB3-077A-C7A4-B17F59B207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6FBAD62-8F45-712E-ED64-922720DD5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D44F45-E9C5-A886-18A9-E160A0E9B0B4}"/>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5" name="Footer Placeholder 4">
            <a:extLst>
              <a:ext uri="{FF2B5EF4-FFF2-40B4-BE49-F238E27FC236}">
                <a16:creationId xmlns:a16="http://schemas.microsoft.com/office/drawing/2014/main" id="{8DB435B8-A2A6-5590-9652-2783245F74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86E5E0-9A9F-5194-831B-E23CBCAD3D79}"/>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390004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8E3E-E484-2579-F817-631E3F948DB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DADCB5B-F1FC-EF98-ADF5-1C9D52A2BE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9AF9FE3-A63D-65A4-3E91-28C3B8562A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1777710-8AC0-71FE-26E3-A8FA295C7C8B}"/>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6" name="Footer Placeholder 5">
            <a:extLst>
              <a:ext uri="{FF2B5EF4-FFF2-40B4-BE49-F238E27FC236}">
                <a16:creationId xmlns:a16="http://schemas.microsoft.com/office/drawing/2014/main" id="{0856D777-3D16-4CA8-2874-F29AA92776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F2C455E-3EC7-2804-1BD3-4C305BE1AC03}"/>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367816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4169-B09D-76DA-6952-9D07096E28B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EC8D9D6-449C-4961-733A-15183D7C9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9B3656-C06E-236D-326D-9B77AE5EFC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3AB8AA9-C73A-B557-8D4F-BB25FC975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DCEFC-1F3A-21A1-BF6C-60717C0B78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59DBE12-5984-0FC7-B56C-CB80896E1499}"/>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8" name="Footer Placeholder 7">
            <a:extLst>
              <a:ext uri="{FF2B5EF4-FFF2-40B4-BE49-F238E27FC236}">
                <a16:creationId xmlns:a16="http://schemas.microsoft.com/office/drawing/2014/main" id="{F16BF855-85DA-F4C6-84CE-15A4A1FEF77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C1DA94B-38C1-9F88-31C0-375A37AD6FF1}"/>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182751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A5FE-7561-0D06-FCE7-EBD18012595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17A5F00-7F68-8FB7-F201-D21FF2A65DD2}"/>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4" name="Footer Placeholder 3">
            <a:extLst>
              <a:ext uri="{FF2B5EF4-FFF2-40B4-BE49-F238E27FC236}">
                <a16:creationId xmlns:a16="http://schemas.microsoft.com/office/drawing/2014/main" id="{15D022AF-F42E-736A-F367-87BB6CB04B1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E55085E-69A3-3CCC-2142-A2559C537D92}"/>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174327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D78C3-923C-22D3-1D24-12D5C2B8B476}"/>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3" name="Footer Placeholder 2">
            <a:extLst>
              <a:ext uri="{FF2B5EF4-FFF2-40B4-BE49-F238E27FC236}">
                <a16:creationId xmlns:a16="http://schemas.microsoft.com/office/drawing/2014/main" id="{BF7B72B0-5C65-AAA6-0780-476DEA763B0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097AA42-C8F6-8033-6A6D-6F2DC82BC892}"/>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29279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AADD-FBE9-FE93-2CBE-F891FC0F5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E9F4BED-0627-7C60-9D75-83A63664B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63B8682-53D2-BB6E-E41F-3E56374E8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CDF587-E3DF-7101-1769-71D43864AADF}"/>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6" name="Footer Placeholder 5">
            <a:extLst>
              <a:ext uri="{FF2B5EF4-FFF2-40B4-BE49-F238E27FC236}">
                <a16:creationId xmlns:a16="http://schemas.microsoft.com/office/drawing/2014/main" id="{4840A68D-BA4A-D908-2BB2-B779F15F6B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45658FA-6F8A-2709-FB3A-93768E003956}"/>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51259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AF28-3372-C9A7-B6F4-2D7EE5316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F3CE620-39CE-5BE1-13FE-6828C99D4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0841485-F47C-F241-ED81-96278E2B6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C7639-9505-6E98-1DFB-B200831A8E78}"/>
              </a:ext>
            </a:extLst>
          </p:cNvPr>
          <p:cNvSpPr>
            <a:spLocks noGrp="1"/>
          </p:cNvSpPr>
          <p:nvPr>
            <p:ph type="dt" sz="half" idx="10"/>
          </p:nvPr>
        </p:nvSpPr>
        <p:spPr/>
        <p:txBody>
          <a:bodyPr/>
          <a:lstStyle/>
          <a:p>
            <a:fld id="{7D4766E9-080E-4556-960A-21F9D9EF1152}" type="datetimeFigureOut">
              <a:rPr lang="en-IN" smtClean="0"/>
              <a:t>22-08-2024</a:t>
            </a:fld>
            <a:endParaRPr lang="en-IN"/>
          </a:p>
        </p:txBody>
      </p:sp>
      <p:sp>
        <p:nvSpPr>
          <p:cNvPr id="6" name="Footer Placeholder 5">
            <a:extLst>
              <a:ext uri="{FF2B5EF4-FFF2-40B4-BE49-F238E27FC236}">
                <a16:creationId xmlns:a16="http://schemas.microsoft.com/office/drawing/2014/main" id="{D6C4A707-4C9C-DED3-40AF-BA7E3ABB65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A5CDEE-3D03-E7FF-44D1-A18CE1A7AF57}"/>
              </a:ext>
            </a:extLst>
          </p:cNvPr>
          <p:cNvSpPr>
            <a:spLocks noGrp="1"/>
          </p:cNvSpPr>
          <p:nvPr>
            <p:ph type="sldNum" sz="quarter" idx="12"/>
          </p:nvPr>
        </p:nvSpPr>
        <p:spPr/>
        <p:txBody>
          <a:bodyPr/>
          <a:lstStyle/>
          <a:p>
            <a:fld id="{8619C089-0A67-453C-AFEF-04470889FEF7}" type="slidenum">
              <a:rPr lang="en-IN" smtClean="0"/>
              <a:t>‹#›</a:t>
            </a:fld>
            <a:endParaRPr lang="en-IN"/>
          </a:p>
        </p:txBody>
      </p:sp>
    </p:spTree>
    <p:extLst>
      <p:ext uri="{BB962C8B-B14F-4D97-AF65-F5344CB8AC3E}">
        <p14:creationId xmlns:p14="http://schemas.microsoft.com/office/powerpoint/2010/main" val="61348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6D1442-7CB4-FFAD-2BDB-512086A52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884C6D-A9F6-5489-4D9F-E985F9E6D6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E71E91-A83E-F663-3F8B-95AC6A9D3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766E9-080E-4556-960A-21F9D9EF1152}" type="datetimeFigureOut">
              <a:rPr lang="en-IN" smtClean="0"/>
              <a:t>22-08-2024</a:t>
            </a:fld>
            <a:endParaRPr lang="en-IN"/>
          </a:p>
        </p:txBody>
      </p:sp>
      <p:sp>
        <p:nvSpPr>
          <p:cNvPr id="5" name="Footer Placeholder 4">
            <a:extLst>
              <a:ext uri="{FF2B5EF4-FFF2-40B4-BE49-F238E27FC236}">
                <a16:creationId xmlns:a16="http://schemas.microsoft.com/office/drawing/2014/main" id="{7D498EBD-38FB-E16A-DB0A-51C52D866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38FD30D-2B88-3816-B45D-9E89CBBE6B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9C089-0A67-453C-AFEF-04470889FEF7}" type="slidenum">
              <a:rPr lang="en-IN" smtClean="0"/>
              <a:t>‹#›</a:t>
            </a:fld>
            <a:endParaRPr lang="en-IN"/>
          </a:p>
        </p:txBody>
      </p:sp>
    </p:spTree>
    <p:extLst>
      <p:ext uri="{BB962C8B-B14F-4D97-AF65-F5344CB8AC3E}">
        <p14:creationId xmlns:p14="http://schemas.microsoft.com/office/powerpoint/2010/main" val="28645859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7200" y="610700"/>
            <a:ext cx="11157600" cy="9148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517200" y="1986432"/>
            <a:ext cx="11157600" cy="410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1"/>
                </a:solidFill>
                <a:latin typeface="Roboto"/>
                <a:ea typeface="Roboto"/>
                <a:cs typeface="Roboto"/>
                <a:sym typeface="Roboto"/>
              </a:defRPr>
            </a:lvl1pPr>
            <a:lvl2pPr lvl="1" algn="r">
              <a:buNone/>
              <a:defRPr sz="1333">
                <a:solidFill>
                  <a:schemeClr val="dk1"/>
                </a:solidFill>
                <a:latin typeface="Roboto"/>
                <a:ea typeface="Roboto"/>
                <a:cs typeface="Roboto"/>
                <a:sym typeface="Roboto"/>
              </a:defRPr>
            </a:lvl2pPr>
            <a:lvl3pPr lvl="2" algn="r">
              <a:buNone/>
              <a:defRPr sz="1333">
                <a:solidFill>
                  <a:schemeClr val="dk1"/>
                </a:solidFill>
                <a:latin typeface="Roboto"/>
                <a:ea typeface="Roboto"/>
                <a:cs typeface="Roboto"/>
                <a:sym typeface="Roboto"/>
              </a:defRPr>
            </a:lvl3pPr>
            <a:lvl4pPr lvl="3" algn="r">
              <a:buNone/>
              <a:defRPr sz="1333">
                <a:solidFill>
                  <a:schemeClr val="dk1"/>
                </a:solidFill>
                <a:latin typeface="Roboto"/>
                <a:ea typeface="Roboto"/>
                <a:cs typeface="Roboto"/>
                <a:sym typeface="Roboto"/>
              </a:defRPr>
            </a:lvl4pPr>
            <a:lvl5pPr lvl="4" algn="r">
              <a:buNone/>
              <a:defRPr sz="1333">
                <a:solidFill>
                  <a:schemeClr val="dk1"/>
                </a:solidFill>
                <a:latin typeface="Roboto"/>
                <a:ea typeface="Roboto"/>
                <a:cs typeface="Roboto"/>
                <a:sym typeface="Roboto"/>
              </a:defRPr>
            </a:lvl5pPr>
            <a:lvl6pPr lvl="5" algn="r">
              <a:buNone/>
              <a:defRPr sz="1333">
                <a:solidFill>
                  <a:schemeClr val="dk1"/>
                </a:solidFill>
                <a:latin typeface="Roboto"/>
                <a:ea typeface="Roboto"/>
                <a:cs typeface="Roboto"/>
                <a:sym typeface="Roboto"/>
              </a:defRPr>
            </a:lvl6pPr>
            <a:lvl7pPr lvl="6" algn="r">
              <a:buNone/>
              <a:defRPr sz="1333">
                <a:solidFill>
                  <a:schemeClr val="dk1"/>
                </a:solidFill>
                <a:latin typeface="Roboto"/>
                <a:ea typeface="Roboto"/>
                <a:cs typeface="Roboto"/>
                <a:sym typeface="Roboto"/>
              </a:defRPr>
            </a:lvl7pPr>
            <a:lvl8pPr lvl="7" algn="r">
              <a:buNone/>
              <a:defRPr sz="1333">
                <a:solidFill>
                  <a:schemeClr val="dk1"/>
                </a:solidFill>
                <a:latin typeface="Roboto"/>
                <a:ea typeface="Roboto"/>
                <a:cs typeface="Roboto"/>
                <a:sym typeface="Roboto"/>
              </a:defRPr>
            </a:lvl8pPr>
            <a:lvl9pPr lvl="8" algn="r">
              <a:buNone/>
              <a:defRPr sz="1333">
                <a:solidFill>
                  <a:schemeClr val="dk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10255473"/>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62E147-7F63-4ABD-A671-F2681D5868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40640" cy="6858000"/>
          </a:xfrm>
        </p:spPr>
      </p:pic>
      <p:sp>
        <p:nvSpPr>
          <p:cNvPr id="6" name="TextBox 5">
            <a:extLst>
              <a:ext uri="{FF2B5EF4-FFF2-40B4-BE49-F238E27FC236}">
                <a16:creationId xmlns:a16="http://schemas.microsoft.com/office/drawing/2014/main" id="{A6B96E79-4E66-4C11-BCB3-1CE5B82AD645}"/>
              </a:ext>
            </a:extLst>
          </p:cNvPr>
          <p:cNvSpPr txBox="1"/>
          <p:nvPr/>
        </p:nvSpPr>
        <p:spPr>
          <a:xfrm>
            <a:off x="2062480" y="2885979"/>
            <a:ext cx="8778240" cy="2677656"/>
          </a:xfrm>
          <a:prstGeom prst="rect">
            <a:avLst/>
          </a:prstGeom>
          <a:noFill/>
        </p:spPr>
        <p:txBody>
          <a:bodyPr wrap="square" rtlCol="0">
            <a:spAutoFit/>
          </a:bodyPr>
          <a:lstStyle/>
          <a:p>
            <a:pPr algn="ctr"/>
            <a:r>
              <a:rPr lang="en-IN" sz="2800" b="1" dirty="0">
                <a:solidFill>
                  <a:srgbClr val="0070C0"/>
                </a:solidFill>
                <a:latin typeface="Arial" panose="020B0604020202020204" pitchFamily="34" charset="0"/>
                <a:cs typeface="Arial" panose="020B0604020202020204" pitchFamily="34" charset="0"/>
              </a:rPr>
              <a:t>Semester: UG 2</a:t>
            </a:r>
            <a:r>
              <a:rPr lang="en-IN" sz="2800" b="1" baseline="30000" dirty="0">
                <a:solidFill>
                  <a:srgbClr val="0070C0"/>
                </a:solidFill>
                <a:latin typeface="Arial" panose="020B0604020202020204" pitchFamily="34" charset="0"/>
                <a:cs typeface="Arial" panose="020B0604020202020204" pitchFamily="34" charset="0"/>
              </a:rPr>
              <a:t>ND</a:t>
            </a:r>
            <a:r>
              <a:rPr lang="en-IN" sz="2800" b="1" dirty="0">
                <a:solidFill>
                  <a:srgbClr val="0070C0"/>
                </a:solidFill>
                <a:latin typeface="Arial" panose="020B0604020202020204" pitchFamily="34" charset="0"/>
                <a:cs typeface="Arial" panose="020B0604020202020204" pitchFamily="34" charset="0"/>
              </a:rPr>
              <a:t> </a:t>
            </a:r>
          </a:p>
          <a:p>
            <a:pPr algn="ctr"/>
            <a:r>
              <a:rPr lang="en-IN" sz="2800" b="1" dirty="0">
                <a:solidFill>
                  <a:srgbClr val="0070C0"/>
                </a:solidFill>
                <a:latin typeface="Arial" panose="020B0604020202020204" pitchFamily="34" charset="0"/>
                <a:cs typeface="Arial" panose="020B0604020202020204" pitchFamily="34" charset="0"/>
              </a:rPr>
              <a:t>CORE Paper- I : Understanding Political Theory </a:t>
            </a:r>
            <a:endParaRPr lang="en-IN" sz="2800" b="1" dirty="0">
              <a:solidFill>
                <a:srgbClr val="0070C0"/>
              </a:solidFill>
              <a:latin typeface="Arial" panose="020B0604020202020204" pitchFamily="34" charset="0"/>
              <a:cs typeface="Arial" panose="020B0604020202020204" pitchFamily="34" charset="0"/>
            </a:endParaRPr>
          </a:p>
          <a:p>
            <a:pPr algn="ctr"/>
            <a:r>
              <a:rPr lang="en-IN" sz="2800" b="1" dirty="0" smtClean="0">
                <a:solidFill>
                  <a:srgbClr val="0070C0"/>
                </a:solidFill>
                <a:latin typeface="Arial" panose="020B0604020202020204" pitchFamily="34" charset="0"/>
                <a:cs typeface="Arial" panose="020B0604020202020204" pitchFamily="34" charset="0"/>
              </a:rPr>
              <a:t>Unit</a:t>
            </a:r>
            <a:r>
              <a:rPr lang="en-IN" sz="2800" b="1" dirty="0">
                <a:solidFill>
                  <a:srgbClr val="0070C0"/>
                </a:solidFill>
                <a:latin typeface="Arial" panose="020B0604020202020204" pitchFamily="34" charset="0"/>
                <a:cs typeface="Arial" panose="020B0604020202020204" pitchFamily="34" charset="0"/>
              </a:rPr>
              <a:t>: </a:t>
            </a:r>
            <a:r>
              <a:rPr lang="en-IN" sz="2800" b="1" dirty="0" smtClean="0">
                <a:solidFill>
                  <a:srgbClr val="0070C0"/>
                </a:solidFill>
                <a:latin typeface="Arial" panose="020B0604020202020204" pitchFamily="34" charset="0"/>
                <a:cs typeface="Arial" panose="020B0604020202020204" pitchFamily="34" charset="0"/>
              </a:rPr>
              <a:t>IV</a:t>
            </a:r>
          </a:p>
          <a:p>
            <a:pPr algn="ctr"/>
            <a:endParaRPr lang="en-IN" sz="2800" b="1" dirty="0">
              <a:solidFill>
                <a:srgbClr val="0070C0"/>
              </a:solidFill>
              <a:latin typeface="Arial" panose="020B0604020202020204" pitchFamily="34" charset="0"/>
              <a:cs typeface="Arial" panose="020B0604020202020204" pitchFamily="34" charset="0"/>
            </a:endParaRPr>
          </a:p>
          <a:p>
            <a:pPr algn="ctr"/>
            <a:r>
              <a:rPr lang="en-IN" sz="2800" b="1" dirty="0" smtClean="0">
                <a:ln w="0">
                  <a:solidFill>
                    <a:schemeClr val="accent1">
                      <a:lumMod val="50000"/>
                    </a:schemeClr>
                  </a:solidFill>
                </a:ln>
                <a:solidFill>
                  <a:srgbClr val="C00000"/>
                </a:solidFill>
                <a:effectLst>
                  <a:outerShdw blurRad="38100" dist="19050" dir="2700000" algn="tl" rotWithShape="0">
                    <a:schemeClr val="dk1">
                      <a:alpha val="40000"/>
                    </a:schemeClr>
                  </a:outerShdw>
                </a:effectLst>
                <a:latin typeface="+mj-lt"/>
                <a:cs typeface="Times New Roman" panose="02020603050405020304" pitchFamily="18" charset="0"/>
              </a:rPr>
              <a:t>Presented </a:t>
            </a:r>
            <a:r>
              <a:rPr lang="en-IN" sz="2800" b="1" dirty="0">
                <a:ln w="0">
                  <a:solidFill>
                    <a:schemeClr val="accent1">
                      <a:lumMod val="50000"/>
                    </a:schemeClr>
                  </a:solidFill>
                </a:ln>
                <a:solidFill>
                  <a:srgbClr val="C00000"/>
                </a:solidFill>
                <a:effectLst>
                  <a:outerShdw blurRad="38100" dist="19050" dir="2700000" algn="tl" rotWithShape="0">
                    <a:schemeClr val="dk1">
                      <a:alpha val="40000"/>
                    </a:schemeClr>
                  </a:outerShdw>
                </a:effectLst>
                <a:latin typeface="+mj-lt"/>
                <a:cs typeface="Times New Roman" panose="02020603050405020304" pitchFamily="18" charset="0"/>
              </a:rPr>
              <a:t>By</a:t>
            </a:r>
          </a:p>
          <a:p>
            <a:pPr algn="ctr"/>
            <a:r>
              <a:rPr lang="en-IN" sz="2800" b="1" dirty="0">
                <a:ln w="0">
                  <a:solidFill>
                    <a:schemeClr val="accent1">
                      <a:lumMod val="50000"/>
                    </a:schemeClr>
                  </a:solidFill>
                </a:ln>
                <a:solidFill>
                  <a:srgbClr val="C00000"/>
                </a:solidFill>
                <a:effectLst>
                  <a:outerShdw blurRad="38100" dist="19050" dir="2700000" algn="tl" rotWithShape="0">
                    <a:schemeClr val="dk1">
                      <a:alpha val="40000"/>
                    </a:schemeClr>
                  </a:outerShdw>
                </a:effectLst>
                <a:latin typeface="+mj-lt"/>
                <a:cs typeface="Times New Roman" panose="02020603050405020304" pitchFamily="18" charset="0"/>
              </a:rPr>
              <a:t>Prof. </a:t>
            </a:r>
            <a:r>
              <a:rPr lang="en-IN" sz="2800" b="1" dirty="0" err="1">
                <a:ln w="0">
                  <a:solidFill>
                    <a:schemeClr val="accent1">
                      <a:lumMod val="50000"/>
                    </a:schemeClr>
                  </a:solidFill>
                </a:ln>
                <a:solidFill>
                  <a:srgbClr val="C00000"/>
                </a:solidFill>
                <a:effectLst>
                  <a:outerShdw blurRad="38100" dist="19050" dir="2700000" algn="tl" rotWithShape="0">
                    <a:schemeClr val="dk1">
                      <a:alpha val="40000"/>
                    </a:schemeClr>
                  </a:outerShdw>
                </a:effectLst>
                <a:latin typeface="+mj-lt"/>
                <a:cs typeface="Times New Roman" panose="02020603050405020304" pitchFamily="18" charset="0"/>
              </a:rPr>
              <a:t>Gyanaranjan</a:t>
            </a:r>
            <a:r>
              <a:rPr lang="en-IN" sz="2800" b="1" dirty="0">
                <a:ln w="0">
                  <a:solidFill>
                    <a:schemeClr val="accent1">
                      <a:lumMod val="50000"/>
                    </a:schemeClr>
                  </a:solidFill>
                </a:ln>
                <a:solidFill>
                  <a:srgbClr val="C00000"/>
                </a:solidFill>
                <a:effectLst>
                  <a:outerShdw blurRad="38100" dist="19050" dir="2700000" algn="tl" rotWithShape="0">
                    <a:schemeClr val="dk1">
                      <a:alpha val="40000"/>
                    </a:schemeClr>
                  </a:outerShdw>
                </a:effectLst>
                <a:latin typeface="+mj-lt"/>
                <a:cs typeface="Times New Roman" panose="02020603050405020304" pitchFamily="18" charset="0"/>
              </a:rPr>
              <a:t> Swain</a:t>
            </a:r>
          </a:p>
        </p:txBody>
      </p:sp>
    </p:spTree>
    <p:extLst>
      <p:ext uri="{BB962C8B-B14F-4D97-AF65-F5344CB8AC3E}">
        <p14:creationId xmlns:p14="http://schemas.microsoft.com/office/powerpoint/2010/main" val="156431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33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C1AF-FB70-478F-B37A-B042369EA701}"/>
              </a:ext>
            </a:extLst>
          </p:cNvPr>
          <p:cNvSpPr>
            <a:spLocks noGrp="1"/>
          </p:cNvSpPr>
          <p:nvPr>
            <p:ph type="title"/>
          </p:nvPr>
        </p:nvSpPr>
        <p:spPr>
          <a:xfrm>
            <a:off x="429638" y="93307"/>
            <a:ext cx="10515600" cy="754548"/>
          </a:xfrm>
        </p:spPr>
        <p:txBody>
          <a:bodyPr/>
          <a:lstStyle/>
          <a:p>
            <a:r>
              <a:rPr lang="en-US" b="1" dirty="0">
                <a:ln w="0">
                  <a:solidFill>
                    <a:schemeClr val="accent1">
                      <a:lumMod val="60000"/>
                      <a:lumOff val="40000"/>
                    </a:schemeClr>
                  </a:solidFill>
                </a:ln>
                <a:effectLst>
                  <a:outerShdw blurRad="38100" dist="19050" dir="2700000" algn="tl" rotWithShape="0">
                    <a:schemeClr val="dk1">
                      <a:alpha val="40000"/>
                    </a:schemeClr>
                  </a:outerShdw>
                </a:effectLst>
              </a:rPr>
              <a:t>Cont..</a:t>
            </a:r>
            <a:endParaRPr lang="en-US" dirty="0"/>
          </a:p>
        </p:txBody>
      </p:sp>
      <p:sp>
        <p:nvSpPr>
          <p:cNvPr id="3" name="Content Placeholder 2">
            <a:extLst>
              <a:ext uri="{FF2B5EF4-FFF2-40B4-BE49-F238E27FC236}">
                <a16:creationId xmlns:a16="http://schemas.microsoft.com/office/drawing/2014/main" id="{4344954C-4CD9-4496-AA8E-EA94E3525837}"/>
              </a:ext>
            </a:extLst>
          </p:cNvPr>
          <p:cNvSpPr>
            <a:spLocks noGrp="1"/>
          </p:cNvSpPr>
          <p:nvPr>
            <p:ph idx="1"/>
          </p:nvPr>
        </p:nvSpPr>
        <p:spPr>
          <a:xfrm>
            <a:off x="340468" y="1001950"/>
            <a:ext cx="11138169" cy="5762744"/>
          </a:xfrm>
        </p:spPr>
        <p:txBody>
          <a:bodyPr>
            <a:normAutofit fontScale="77500" lnSpcReduction="20000"/>
          </a:bodyPr>
          <a:lstStyle/>
          <a:p>
            <a:pPr algn="just">
              <a:lnSpc>
                <a:spcPct val="110000"/>
              </a:lnSpc>
              <a:buFont typeface="Wingdings" panose="05000000000000000000" pitchFamily="2" charset="2"/>
              <a:buChar char="v"/>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Aristotle advocated for a </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mixed constitution </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combines elements of democracy, aristocracy, and monarchy. </a:t>
            </a:r>
          </a:p>
          <a:p>
            <a:pPr algn="just">
              <a:lnSpc>
                <a:spcPct val="110000"/>
              </a:lnSpc>
              <a:buFont typeface="Wingdings" panose="05000000000000000000" pitchFamily="2" charset="2"/>
              <a:buChar char="v"/>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believed that such a constitution could balance the competing interests of different social classes and promote the common good. </a:t>
            </a:r>
          </a:p>
          <a:p>
            <a:pPr algn="just">
              <a:lnSpc>
                <a:spcPct val="110000"/>
              </a:lnSpc>
              <a:buFont typeface="Wingdings" panose="05000000000000000000" pitchFamily="2" charset="2"/>
              <a:buChar char="v"/>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Aristotle saw the mixed constitution as a way to mitigate the weaknesses of pure democracy, such as majority tyranny and instability.</a:t>
            </a:r>
          </a:p>
          <a:p>
            <a:pPr algn="just">
              <a:lnSpc>
                <a:spcPct val="110000"/>
              </a:lnSpc>
              <a:buFont typeface="Wingdings" panose="05000000000000000000" pitchFamily="2" charset="2"/>
              <a:buChar char="v"/>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Unlike Plato, who favored rule by a philosopher-king elite, Aristotle emphasized the importance of citizen participation in governance. He believed that </a:t>
            </a: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democracy could promote civic virtue and political engagement </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among citizens, thereby strengthening the polis (city-state) as a whole. </a:t>
            </a:r>
          </a:p>
          <a:p>
            <a:pPr algn="just">
              <a:lnSpc>
                <a:spcPct val="110000"/>
              </a:lnSpc>
              <a:buFont typeface="Wingdings" panose="05000000000000000000" pitchFamily="2" charset="2"/>
              <a:buChar char="v"/>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However, Aristotle also recognized that for democracy to function effectively, citizens must possess the virtues of moderation, prudence, and justice.</a:t>
            </a:r>
          </a:p>
          <a:p>
            <a:pPr algn="just">
              <a:lnSpc>
                <a:spcPct val="110000"/>
              </a:lnSpc>
              <a:buFont typeface="Wingdings" panose="05000000000000000000" pitchFamily="2" charset="2"/>
              <a:buChar char="v"/>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Aristotle argued that </a:t>
            </a: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political agitators</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who appeal to the passions and prejudices of the masses, can undermine the principles of democracy and lead to </a:t>
            </a: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tyranny</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Aristotle believed that institutions and laws should be established to prevent the rise of agitators and protect against the abuse of power.</a:t>
            </a:r>
          </a:p>
          <a:p>
            <a:endParaRPr lang="en-US" dirty="0"/>
          </a:p>
        </p:txBody>
      </p:sp>
    </p:spTree>
    <p:extLst>
      <p:ext uri="{BB962C8B-B14F-4D97-AF65-F5344CB8AC3E}">
        <p14:creationId xmlns:p14="http://schemas.microsoft.com/office/powerpoint/2010/main" val="402414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2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9D224A-9CDD-0D4B-5B98-72AAFF19E8AD}"/>
              </a:ext>
            </a:extLst>
          </p:cNvPr>
          <p:cNvPicPr>
            <a:picLocks noChangeAspect="1"/>
          </p:cNvPicPr>
          <p:nvPr/>
        </p:nvPicPr>
        <p:blipFill>
          <a:blip r:embed="rId2"/>
          <a:stretch>
            <a:fillRect/>
          </a:stretch>
        </p:blipFill>
        <p:spPr>
          <a:xfrm>
            <a:off x="-101082" y="-78047"/>
            <a:ext cx="3810000" cy="3076575"/>
          </a:xfrm>
          <a:prstGeom prst="rect">
            <a:avLst/>
          </a:prstGeom>
        </p:spPr>
      </p:pic>
      <p:sp>
        <p:nvSpPr>
          <p:cNvPr id="2" name="Title 1">
            <a:extLst>
              <a:ext uri="{FF2B5EF4-FFF2-40B4-BE49-F238E27FC236}">
                <a16:creationId xmlns:a16="http://schemas.microsoft.com/office/drawing/2014/main" id="{105423EB-51D0-3F87-8E3F-E1283E44946E}"/>
              </a:ext>
            </a:extLst>
          </p:cNvPr>
          <p:cNvSpPr>
            <a:spLocks noGrp="1"/>
          </p:cNvSpPr>
          <p:nvPr>
            <p:ph type="title"/>
          </p:nvPr>
        </p:nvSpPr>
        <p:spPr>
          <a:xfrm>
            <a:off x="3708918" y="96095"/>
            <a:ext cx="7569308" cy="575801"/>
          </a:xfrm>
        </p:spPr>
        <p:txBody>
          <a:bodyPr>
            <a:normAutofit fontScale="90000"/>
          </a:bodyPr>
          <a:lstStyle/>
          <a:p>
            <a:pPr marL="285750" indent="-285750" algn="l">
              <a:buFont typeface="Wingdings" panose="05000000000000000000" pitchFamily="2" charset="2"/>
              <a:buChar char="v"/>
            </a:pP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Democracy in Medieval times/ Middle Ages:</a:t>
            </a:r>
            <a:endParaRPr lang="en-IN"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3C7A7C-00EC-E996-F1F4-3F645C3A91A0}"/>
              </a:ext>
            </a:extLst>
          </p:cNvPr>
          <p:cNvSpPr>
            <a:spLocks noGrp="1"/>
          </p:cNvSpPr>
          <p:nvPr>
            <p:ph idx="1"/>
          </p:nvPr>
        </p:nvSpPr>
        <p:spPr>
          <a:xfrm>
            <a:off x="913775" y="846037"/>
            <a:ext cx="10954764" cy="6097688"/>
          </a:xfrm>
        </p:spPr>
        <p:txBody>
          <a:bodyPr>
            <a:noAutofit/>
          </a:bodyPr>
          <a:lstStyle/>
          <a:p>
            <a:pPr lvl="6" algn="just">
              <a:lnSpc>
                <a:spcPct val="100000"/>
              </a:lnSpc>
              <a:spcBef>
                <a:spcPts val="0"/>
              </a:spcBef>
              <a:spcAft>
                <a:spcPts val="600"/>
              </a:spcAft>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Middle Ages was a period of European history from the fall of the Roman Empire (476 AD) until the fall of </a:t>
            </a:r>
            <a:r>
              <a:rPr lang="en-IN"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Constantinople in 1453 AD</a:t>
            </a:r>
            <a:r>
              <a:rPr lang="en-IN" sz="2400" i="0" dirty="0">
                <a:ln w="0"/>
                <a:highlight>
                  <a:srgbClr val="FFFFFF"/>
                </a:highlight>
                <a:latin typeface="Times New Roman" panose="02020603050405020304" pitchFamily="18" charset="0"/>
                <a:cs typeface="Times New Roman" panose="02020603050405020304" pitchFamily="18" charset="0"/>
              </a:rPr>
              <a:t>. </a:t>
            </a:r>
            <a:r>
              <a:rPr lang="en-IN"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It is also known as the Dark Age.</a:t>
            </a:r>
            <a:endParaRPr lang="en-IN" sz="2400" i="0" dirty="0">
              <a:ln w="0"/>
              <a:latin typeface="Times New Roman" panose="02020603050405020304" pitchFamily="18" charset="0"/>
              <a:cs typeface="Times New Roman" panose="02020603050405020304" pitchFamily="18" charset="0"/>
            </a:endParaRPr>
          </a:p>
          <a:p>
            <a:pPr lvl="6" algn="just">
              <a:lnSpc>
                <a:spcPct val="100000"/>
              </a:lnSpc>
              <a:spcBef>
                <a:spcPts val="0"/>
              </a:spcBef>
              <a:spcAft>
                <a:spcPts val="600"/>
              </a:spcAft>
            </a:pPr>
            <a:r>
              <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Middle Ages are significant for emphasising the conception of a moral law of nature, the quest for a universal society, and the belief in the dignity of the individual.</a:t>
            </a:r>
          </a:p>
          <a:p>
            <a:pPr algn="just">
              <a:lnSpc>
                <a:spcPct val="100000"/>
              </a:lnSpc>
              <a:spcBef>
                <a:spcPts val="0"/>
              </a:spcBef>
              <a:spcAft>
                <a:spcPts val="600"/>
              </a:spcAft>
            </a:pPr>
            <a:r>
              <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Although there was not a democracy directly in place of the Middle Ages, Christianity was widely followed and so many democratic ideas were understood and followed by many people.</a:t>
            </a:r>
          </a:p>
          <a:p>
            <a:pPr algn="just">
              <a:lnSpc>
                <a:spcPct val="100000"/>
              </a:lnSpc>
              <a:spcBef>
                <a:spcPts val="0"/>
              </a:spcBef>
              <a:spcAft>
                <a:spcPts val="600"/>
              </a:spcAft>
            </a:pPr>
            <a:r>
              <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 Thomas Aquinas, the eminent thinker of the 13</a:t>
            </a:r>
            <a:r>
              <a:rPr lang="en-IN" sz="2400"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century did talk of human law, though he regarded it as inferior to the eternal law of God.</a:t>
            </a:r>
          </a:p>
          <a:p>
            <a:pPr algn="just">
              <a:lnSpc>
                <a:spcPct val="100000"/>
              </a:lnSpc>
              <a:spcBef>
                <a:spcPts val="0"/>
              </a:spcBef>
              <a:spcAft>
                <a:spcPts val="600"/>
              </a:spcAft>
            </a:pPr>
            <a:r>
              <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Martin Luther (1483-1546) eliminated the Church as the intermediatory between individual and creator.</a:t>
            </a:r>
          </a:p>
          <a:p>
            <a:pPr algn="just">
              <a:lnSpc>
                <a:spcPct val="100000"/>
              </a:lnSpc>
              <a:spcBef>
                <a:spcPts val="0"/>
              </a:spcBef>
              <a:spcAft>
                <a:spcPts val="600"/>
              </a:spcAft>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Middle Ages saw a period of feudalism and monarchies, with little to no democratic governance.</a:t>
            </a:r>
            <a:endPar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76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a14:imgLayer r:embed="rId3">
                    <a14:imgEffect>
                      <a14:saturation sat="33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25DE8-E9C3-6488-806F-53563789D660}"/>
              </a:ext>
            </a:extLst>
          </p:cNvPr>
          <p:cNvSpPr>
            <a:spLocks noGrp="1"/>
          </p:cNvSpPr>
          <p:nvPr>
            <p:ph type="title"/>
          </p:nvPr>
        </p:nvSpPr>
        <p:spPr>
          <a:xfrm>
            <a:off x="838200" y="365125"/>
            <a:ext cx="8949612" cy="978483"/>
          </a:xfrm>
        </p:spPr>
        <p:txBody>
          <a:bodyPr>
            <a:normAutofit/>
          </a:bodyPr>
          <a:lstStyle/>
          <a:p>
            <a:r>
              <a:rPr lang="en-IN" sz="36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Saint Augustine on Democracy</a:t>
            </a:r>
            <a:endParaRPr lang="en-IN"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FCE200-88A6-8336-0847-443EBA1880C5}"/>
              </a:ext>
            </a:extLst>
          </p:cNvPr>
          <p:cNvSpPr>
            <a:spLocks noGrp="1"/>
          </p:cNvSpPr>
          <p:nvPr>
            <p:ph idx="1"/>
          </p:nvPr>
        </p:nvSpPr>
        <p:spPr>
          <a:xfrm>
            <a:off x="838200" y="1495425"/>
            <a:ext cx="10953750" cy="4681538"/>
          </a:xfrm>
        </p:spPr>
        <p:txBody>
          <a:bodyPr>
            <a:normAutofit/>
          </a:bodyPr>
          <a:lstStyle/>
          <a:p>
            <a:pPr algn="just"/>
            <a:r>
              <a:rPr lang="en-US"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Augustine, who lived in the 4th and 5th centuries AD, was more concerned with the relationship between the individual and God, and the role of the state in upholding moral and ethical principles. </a:t>
            </a:r>
          </a:p>
          <a:p>
            <a:pPr algn="just"/>
            <a:r>
              <a:rPr lang="en-US"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believed that the state had a role to play in maintaining order and justice, but that its ultimate purpose was to serve the common good and to uphold the moral and ethical laws of God.</a:t>
            </a:r>
          </a:p>
          <a:p>
            <a:pPr algn="just"/>
            <a:r>
              <a:rPr lang="en-US"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argued that any form of government must be guided by moral and ethical principles, and that the ultimate purpose of governance is to serve the common good.</a:t>
            </a:r>
          </a:p>
        </p:txBody>
      </p:sp>
    </p:spTree>
    <p:extLst>
      <p:ext uri="{BB962C8B-B14F-4D97-AF65-F5344CB8AC3E}">
        <p14:creationId xmlns:p14="http://schemas.microsoft.com/office/powerpoint/2010/main" val="294961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2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9247D2-B2A0-285E-5472-ADDED24EF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56"/>
            <a:ext cx="2943225" cy="2653782"/>
          </a:xfrm>
          <a:prstGeom prst="rect">
            <a:avLst/>
          </a:prstGeom>
        </p:spPr>
      </p:pic>
      <p:sp>
        <p:nvSpPr>
          <p:cNvPr id="2" name="Title 1">
            <a:extLst>
              <a:ext uri="{FF2B5EF4-FFF2-40B4-BE49-F238E27FC236}">
                <a16:creationId xmlns:a16="http://schemas.microsoft.com/office/drawing/2014/main" id="{D8B71AD9-8E3F-2CA4-1D2C-641770113ECE}"/>
              </a:ext>
            </a:extLst>
          </p:cNvPr>
          <p:cNvSpPr>
            <a:spLocks noGrp="1"/>
          </p:cNvSpPr>
          <p:nvPr>
            <p:ph type="title"/>
          </p:nvPr>
        </p:nvSpPr>
        <p:spPr>
          <a:xfrm>
            <a:off x="3333750" y="1"/>
            <a:ext cx="7944476" cy="933449"/>
          </a:xfrm>
          <a:solidFill>
            <a:schemeClr val="bg1"/>
          </a:solidFill>
        </p:spPr>
        <p:txBody>
          <a:bodyPr>
            <a:normAutofit/>
          </a:bodyPr>
          <a:lstStyle/>
          <a:p>
            <a:pPr marL="342900" indent="-342900" algn="l">
              <a:buFont typeface="Wingdings" panose="05000000000000000000" pitchFamily="2" charset="2"/>
              <a:buChar char="v"/>
            </a:pP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Democracy in modern times:</a:t>
            </a:r>
            <a:endParaRPr lang="en-IN"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FF28A1-8BAB-39FB-AB54-F9CDF41DD31D}"/>
              </a:ext>
            </a:extLst>
          </p:cNvPr>
          <p:cNvSpPr>
            <a:spLocks noGrp="1"/>
          </p:cNvSpPr>
          <p:nvPr>
            <p:ph idx="1"/>
          </p:nvPr>
        </p:nvSpPr>
        <p:spPr>
          <a:xfrm>
            <a:off x="447676" y="933450"/>
            <a:ext cx="11553824" cy="5924549"/>
          </a:xfrm>
        </p:spPr>
        <p:txBody>
          <a:bodyPr>
            <a:normAutofit/>
          </a:bodyPr>
          <a:lstStyle/>
          <a:p>
            <a:pPr lvl="6" algn="just"/>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Renaissance led to further the expression of individualism- the discovery of human beings and the emphasis of self-expression, self-realization and </a:t>
            </a:r>
            <a:r>
              <a:rPr lang="en-US" sz="2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self-fulfilment</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lvl="6" algn="just"/>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Machiavelli</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and </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Montesquieu</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took democracy to be a pure form of government that could be safely incorporated into statecraft only as one component of a mixed republican institution.</a:t>
            </a:r>
          </a:p>
          <a:p>
            <a:pPr algn="just"/>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Thomas Hobbes </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developed the concept of the state through its element of sovereignty(the ruler as sovereign fitting neatly into the scheme of monarchical absolutism).</a:t>
            </a:r>
          </a:p>
          <a:p>
            <a:pPr algn="just"/>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17</a:t>
            </a:r>
            <a:r>
              <a:rPr lang="en-US" sz="2400"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and 18</a:t>
            </a:r>
            <a:r>
              <a:rPr lang="en-US" sz="2400"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centuries challenged the notion of absolute sovereignty by the social contract theorists. </a:t>
            </a:r>
          </a:p>
          <a:p>
            <a:pPr algn="just"/>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early exponents of social contract theory Hobbes and Locke sought to base political legitimacy on the consent of the individuals and challenged traditional dictatorship and the divine right of the king.</a:t>
            </a:r>
          </a:p>
        </p:txBody>
      </p:sp>
    </p:spTree>
    <p:extLst>
      <p:ext uri="{BB962C8B-B14F-4D97-AF65-F5344CB8AC3E}">
        <p14:creationId xmlns:p14="http://schemas.microsoft.com/office/powerpoint/2010/main" val="292993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18EAF7-4D4F-D596-1717-53D310A83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5"/>
            <a:ext cx="3124201" cy="2324100"/>
          </a:xfrm>
          <a:prstGeom prst="rect">
            <a:avLst/>
          </a:prstGeom>
        </p:spPr>
      </p:pic>
      <p:sp>
        <p:nvSpPr>
          <p:cNvPr id="2" name="Title 1">
            <a:extLst>
              <a:ext uri="{FF2B5EF4-FFF2-40B4-BE49-F238E27FC236}">
                <a16:creationId xmlns:a16="http://schemas.microsoft.com/office/drawing/2014/main" id="{5F8797F3-D9B5-E859-69B5-A24BAD241F64}"/>
              </a:ext>
            </a:extLst>
          </p:cNvPr>
          <p:cNvSpPr>
            <a:spLocks noGrp="1"/>
          </p:cNvSpPr>
          <p:nvPr>
            <p:ph type="title"/>
          </p:nvPr>
        </p:nvSpPr>
        <p:spPr>
          <a:xfrm>
            <a:off x="3829050" y="199417"/>
            <a:ext cx="7468226" cy="448283"/>
          </a:xfrm>
        </p:spPr>
        <p:txBody>
          <a:bodyPr>
            <a:normAutofit fontScale="90000"/>
          </a:bodyPr>
          <a:lstStyle/>
          <a:p>
            <a:pPr algn="l"/>
            <a:r>
              <a:rPr lang="en-US" sz="3600" b="1" cap="none" dirty="0">
                <a:latin typeface="Times New Roman" panose="02020603050405020304" pitchFamily="18" charset="0"/>
                <a:cs typeface="Times New Roman" panose="02020603050405020304" pitchFamily="18" charset="0"/>
              </a:rPr>
              <a:t>Cont..</a:t>
            </a:r>
            <a:endParaRPr lang="en-IN" dirty="0"/>
          </a:p>
        </p:txBody>
      </p:sp>
      <p:sp>
        <p:nvSpPr>
          <p:cNvPr id="3" name="Content Placeholder 2">
            <a:extLst>
              <a:ext uri="{FF2B5EF4-FFF2-40B4-BE49-F238E27FC236}">
                <a16:creationId xmlns:a16="http://schemas.microsoft.com/office/drawing/2014/main" id="{E3AD09CC-D49C-77A5-2D85-BBD70663CA09}"/>
              </a:ext>
            </a:extLst>
          </p:cNvPr>
          <p:cNvSpPr>
            <a:spLocks noGrp="1"/>
          </p:cNvSpPr>
          <p:nvPr>
            <p:ph idx="1"/>
          </p:nvPr>
        </p:nvSpPr>
        <p:spPr>
          <a:xfrm>
            <a:off x="428626" y="857250"/>
            <a:ext cx="11496674" cy="6000750"/>
          </a:xfrm>
        </p:spPr>
        <p:txBody>
          <a:bodyPr>
            <a:noAutofit/>
          </a:bodyPr>
          <a:lstStyle/>
          <a:p>
            <a:pPr lvl="6" algn="just">
              <a:spcBef>
                <a:spcPts val="600"/>
              </a:spcBef>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Both </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Locke</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and </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Rousseau</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laid emphasis on the freedom, dignity and rights of the individual. They also viewed that the state as the result of individuals consent and agreement and act as a means for the individual and community.</a:t>
            </a:r>
          </a:p>
          <a:p>
            <a:pPr algn="just">
              <a:spcBef>
                <a:spcPts val="600"/>
              </a:spcBef>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Rousseau introduced the idea of Popular sovereignty and became the early theorist of democracy.</a:t>
            </a:r>
          </a:p>
          <a:p>
            <a:pPr algn="just">
              <a:spcBef>
                <a:spcPts val="600"/>
              </a:spcBef>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English, the American and the French Revolutions of the 17th and 18th centuries gave concrete reality to the social contract ideas as it came to be built in the West.</a:t>
            </a:r>
          </a:p>
          <a:p>
            <a:pPr algn="just">
              <a:spcBef>
                <a:spcPts val="600"/>
              </a:spcBef>
            </a:pPr>
            <a:r>
              <a:rPr lang="en-IN"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Alexis de Tocqueville and J S Mill</a:t>
            </a:r>
            <a:r>
              <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systematically elaborated the concept of democracy in their writings.</a:t>
            </a:r>
          </a:p>
          <a:p>
            <a:pPr algn="just">
              <a:spcBef>
                <a:spcPts val="600"/>
              </a:spcBef>
            </a:pPr>
            <a:r>
              <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the liberal-democratic world of the West, democracy was a later addition in their liberal </a:t>
            </a:r>
            <a:r>
              <a:rPr lang="en-IN" sz="2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ethos.Three</a:t>
            </a:r>
            <a:r>
              <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features like, participation, control and welfarism were incorporated in their constitutions for following the attainment of national sovereignty.</a:t>
            </a:r>
          </a:p>
          <a:p>
            <a:pPr algn="just">
              <a:spcBef>
                <a:spcPts val="600"/>
              </a:spcBef>
            </a:pPr>
            <a:r>
              <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Newer ways of democracy swept across Europe in the 1970s and 80s when representative governments were instituted in the nations of southern, central and eastern Europe and other parts of the World.</a:t>
            </a:r>
          </a:p>
        </p:txBody>
      </p:sp>
    </p:spTree>
    <p:extLst>
      <p:ext uri="{BB962C8B-B14F-4D97-AF65-F5344CB8AC3E}">
        <p14:creationId xmlns:p14="http://schemas.microsoft.com/office/powerpoint/2010/main" val="88914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a14:imgLayer r:embed="rId3">
                    <a14:imgEffect>
                      <a14:saturation sat="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26EDFC-BEF7-F774-D635-A22A4A2D8F0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2705100" cy="3038475"/>
          </a:xfrm>
        </p:spPr>
      </p:pic>
      <p:sp>
        <p:nvSpPr>
          <p:cNvPr id="6" name="TextBox 5">
            <a:extLst>
              <a:ext uri="{FF2B5EF4-FFF2-40B4-BE49-F238E27FC236}">
                <a16:creationId xmlns:a16="http://schemas.microsoft.com/office/drawing/2014/main" id="{5C9CC578-906D-CCEC-4F73-6C3DA4171251}"/>
              </a:ext>
            </a:extLst>
          </p:cNvPr>
          <p:cNvSpPr txBox="1"/>
          <p:nvPr/>
        </p:nvSpPr>
        <p:spPr>
          <a:xfrm>
            <a:off x="495301" y="1019176"/>
            <a:ext cx="11315699" cy="5139869"/>
          </a:xfrm>
          <a:prstGeom prst="rect">
            <a:avLst/>
          </a:prstGeom>
          <a:noFill/>
        </p:spPr>
        <p:txBody>
          <a:bodyPr wrap="square" rtlCol="0">
            <a:spAutoFit/>
          </a:bodyPr>
          <a:lstStyle/>
          <a:p>
            <a:pPr marL="2571750" lvl="5" indent="-285750" algn="just">
              <a:spcBef>
                <a:spcPts val="600"/>
              </a:spcBef>
              <a:spcAft>
                <a:spcPts val="600"/>
              </a:spcAft>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Machiavelli believed that the state was a necessary institution for maintaining order and security, and that the primary responsibility of the ruler was to ensure the security and well-being of the state. </a:t>
            </a:r>
          </a:p>
          <a:p>
            <a:pPr marL="2571750" lvl="5" indent="-285750" algn="just">
              <a:spcBef>
                <a:spcPts val="600"/>
              </a:spcBef>
              <a:spcAft>
                <a:spcPts val="600"/>
              </a:spcAft>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argued that the ruler must be willing to use any means necessary to maintain power and to ensure the security of the state, including the use of force and deception.</a:t>
            </a:r>
            <a:endPar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Machiavelli also believed in the importance of the rule of law, and he argued that the state must uphold the law in order to maintain order and justice. </a:t>
            </a:r>
          </a:p>
          <a:p>
            <a:pPr marL="285750" indent="-285750" algn="just">
              <a:spcBef>
                <a:spcPts val="600"/>
              </a:spcBef>
              <a:spcAft>
                <a:spcPts val="600"/>
              </a:spcAft>
              <a:buFont typeface="Wingdings" panose="05000000000000000000" pitchFamily="2" charset="2"/>
              <a:buChar char="§"/>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t>
            </a: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also believed that the ruler must be willing to suspend the law in times of crisis, in order to maintain the security of the state.</a:t>
            </a:r>
          </a:p>
          <a:p>
            <a:pPr marL="285750" indent="-285750" algn="just">
              <a:spcBef>
                <a:spcPts val="600"/>
              </a:spcBef>
              <a:spcAft>
                <a:spcPts val="600"/>
              </a:spcAft>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state must be guided by the principles of realism and necessity, and that the ultimate purpose of governance is to ensure the security and well-being of the state.</a:t>
            </a:r>
            <a:endPar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2C720A20-17F2-49E5-0450-2D589F7C37B8}"/>
              </a:ext>
            </a:extLst>
          </p:cNvPr>
          <p:cNvSpPr>
            <a:spLocks noGrp="1"/>
          </p:cNvSpPr>
          <p:nvPr>
            <p:ph type="title"/>
          </p:nvPr>
        </p:nvSpPr>
        <p:spPr>
          <a:xfrm>
            <a:off x="2981326" y="190500"/>
            <a:ext cx="8372474" cy="828676"/>
          </a:xfrm>
        </p:spPr>
        <p:txBody>
          <a:bodyPr>
            <a:normAutofit/>
          </a:bodyPr>
          <a:lstStyle/>
          <a:p>
            <a:r>
              <a:rPr lang="en-IN" sz="36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Machiavelli on Democracy</a:t>
            </a:r>
            <a:endParaRPr lang="en-IN"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73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extLst>
              <a:ext uri="{BEBA8EAE-BF5A-486C-A8C5-ECC9F3942E4B}">
                <a14:imgProps xmlns:a14="http://schemas.microsoft.com/office/drawing/2010/main">
                  <a14:imgLayer r:embed="rId3">
                    <a14:imgEffect>
                      <a14:saturation sat="33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6C9-BBFF-40F2-1F99-1F42AEB16A84}"/>
              </a:ext>
            </a:extLst>
          </p:cNvPr>
          <p:cNvSpPr>
            <a:spLocks noGrp="1"/>
          </p:cNvSpPr>
          <p:nvPr>
            <p:ph type="title"/>
          </p:nvPr>
        </p:nvSpPr>
        <p:spPr>
          <a:xfrm>
            <a:off x="3676650" y="114301"/>
            <a:ext cx="7677150" cy="923924"/>
          </a:xfrm>
        </p:spPr>
        <p:txBody>
          <a:bodyPr>
            <a:normAutofit/>
          </a:bodyPr>
          <a:lstStyle/>
          <a:p>
            <a:r>
              <a:rPr lang="en-US" b="1" dirty="0">
                <a:ln w="10160">
                  <a:solidFill>
                    <a:schemeClr val="accent5"/>
                  </a:solidFill>
                  <a:prstDash val="solid"/>
                </a:ln>
                <a:effectLst>
                  <a:outerShdw blurRad="38100" dist="22860" dir="5400000" algn="tl" rotWithShape="0">
                    <a:srgbClr val="000000">
                      <a:alpha val="30000"/>
                    </a:srgbClr>
                  </a:outerShdw>
                </a:effectLst>
              </a:rPr>
              <a:t>Montesquieu</a:t>
            </a:r>
            <a:endParaRPr lang="en-IN"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3" name="Content Placeholder 2">
            <a:extLst>
              <a:ext uri="{FF2B5EF4-FFF2-40B4-BE49-F238E27FC236}">
                <a16:creationId xmlns:a16="http://schemas.microsoft.com/office/drawing/2014/main" id="{26FCE213-7362-E394-D319-CF3AD4FFCAA5}"/>
              </a:ext>
            </a:extLst>
          </p:cNvPr>
          <p:cNvSpPr>
            <a:spLocks noGrp="1"/>
          </p:cNvSpPr>
          <p:nvPr>
            <p:ph idx="1"/>
          </p:nvPr>
        </p:nvSpPr>
        <p:spPr>
          <a:xfrm>
            <a:off x="295275" y="1038224"/>
            <a:ext cx="11420475" cy="5819776"/>
          </a:xfrm>
        </p:spPr>
        <p:txBody>
          <a:bodyPr>
            <a:normAutofit/>
          </a:bodyPr>
          <a:lstStyle/>
          <a:p>
            <a:pPr lvl="5" algn="just"/>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Montesquieu, a prominent French philosopher of the Enlightenment era,</a:t>
            </a: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advocated for dividing governmental authority into three branches—executive, legislative, and judicial—to prevent any one branch from becoming too powerful and potentially tyrannical. This system of checks and balances was essential for maintaining liberty within a democratic society.</a:t>
            </a:r>
          </a:p>
          <a:p>
            <a:pPr algn="just"/>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Montesquieu distinguished between different forms of government, including monarchy, despotism, and republicanism.</a:t>
            </a:r>
            <a:endPar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argued that democracy was most viable in small, homogeneous communities where citizens shared common values, interests, and concerns. He was skeptical about the feasibility of democracy in large, heterogeneous societies due to the challenges of representation and governance.</a:t>
            </a:r>
          </a:p>
          <a:p>
            <a:pPr algn="just"/>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emphasized the importance of civic virtue and active citizenship in sustaining a democratic society. Without a virtuous citizenry, democracy could degenerate into chaos or authoritarianism.</a:t>
            </a:r>
          </a:p>
          <a:p>
            <a:pPr algn="just"/>
            <a:endParaRPr lang="en-IN"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61486D5-6B86-97F9-8A14-11936495CE5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619375" cy="3171825"/>
          </a:xfrm>
          <a:prstGeom prst="rect">
            <a:avLst/>
          </a:prstGeom>
        </p:spPr>
      </p:pic>
    </p:spTree>
    <p:extLst>
      <p:ext uri="{BB962C8B-B14F-4D97-AF65-F5344CB8AC3E}">
        <p14:creationId xmlns:p14="http://schemas.microsoft.com/office/powerpoint/2010/main" val="2490985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a14:imgLayer r:embed="rId3">
                    <a14:imgEffect>
                      <a14:saturation sat="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BC3A-C244-C6C2-A544-5A8FC95AB817}"/>
              </a:ext>
            </a:extLst>
          </p:cNvPr>
          <p:cNvSpPr>
            <a:spLocks noGrp="1"/>
          </p:cNvSpPr>
          <p:nvPr>
            <p:ph type="title"/>
          </p:nvPr>
        </p:nvSpPr>
        <p:spPr>
          <a:xfrm>
            <a:off x="3333749" y="222251"/>
            <a:ext cx="7800975" cy="1054100"/>
          </a:xfrm>
        </p:spPr>
        <p:txBody>
          <a:bodyPr/>
          <a:lstStyle/>
          <a:p>
            <a:r>
              <a:rPr lang="en-US" b="1"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rPr>
              <a:t>Thomas Hobbes</a:t>
            </a:r>
            <a:endParaRPr lang="en-IN" b="1"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endParaRPr>
          </a:p>
        </p:txBody>
      </p:sp>
      <p:sp>
        <p:nvSpPr>
          <p:cNvPr id="3" name="Content Placeholder 2">
            <a:extLst>
              <a:ext uri="{FF2B5EF4-FFF2-40B4-BE49-F238E27FC236}">
                <a16:creationId xmlns:a16="http://schemas.microsoft.com/office/drawing/2014/main" id="{1ED97733-FCC5-5806-191F-B7A037D4662A}"/>
              </a:ext>
            </a:extLst>
          </p:cNvPr>
          <p:cNvSpPr>
            <a:spLocks noGrp="1"/>
          </p:cNvSpPr>
          <p:nvPr>
            <p:ph idx="1"/>
          </p:nvPr>
        </p:nvSpPr>
        <p:spPr>
          <a:xfrm>
            <a:off x="838200" y="1485900"/>
            <a:ext cx="10896600" cy="5006975"/>
          </a:xfrm>
        </p:spPr>
        <p:txBody>
          <a:bodyPr>
            <a:normAutofit/>
          </a:bodyPr>
          <a:lstStyle/>
          <a:p>
            <a:pPr lvl="5" algn="just"/>
            <a:r>
              <a:rPr lang="en-US" sz="28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Hobbes famously described the state of nature as a condition of "war of every man against every man," where life was "solitary, poor, nasty, brutish, and short." </a:t>
            </a:r>
          </a:p>
          <a:p>
            <a:pPr lvl="5" algn="just"/>
            <a:r>
              <a:rPr lang="en-US" sz="28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this state, individuals pursue their self-interests without regard for others, leading to conflict and insecurity.</a:t>
            </a:r>
          </a:p>
          <a:p>
            <a:pPr algn="just"/>
            <a:r>
              <a:rPr lang="en-US"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Hobbes argued that to escape the state of nature and secure peace and order, individuals voluntarily entered into a social contract with one another and with a sovereign authority. </a:t>
            </a:r>
          </a:p>
        </p:txBody>
      </p:sp>
      <p:pic>
        <p:nvPicPr>
          <p:cNvPr id="5" name="Picture 4">
            <a:extLst>
              <a:ext uri="{FF2B5EF4-FFF2-40B4-BE49-F238E27FC236}">
                <a16:creationId xmlns:a16="http://schemas.microsoft.com/office/drawing/2014/main" id="{02295B38-DA18-E1C4-4188-6FD0EA56D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3067050" cy="3248025"/>
          </a:xfrm>
          <a:prstGeom prst="rect">
            <a:avLst/>
          </a:prstGeom>
        </p:spPr>
      </p:pic>
    </p:spTree>
    <p:extLst>
      <p:ext uri="{BB962C8B-B14F-4D97-AF65-F5344CB8AC3E}">
        <p14:creationId xmlns:p14="http://schemas.microsoft.com/office/powerpoint/2010/main" val="61538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5CB6-BE2D-7061-F023-85F0698E8CDB}"/>
              </a:ext>
            </a:extLst>
          </p:cNvPr>
          <p:cNvSpPr>
            <a:spLocks noGrp="1"/>
          </p:cNvSpPr>
          <p:nvPr>
            <p:ph type="title"/>
          </p:nvPr>
        </p:nvSpPr>
        <p:spPr>
          <a:xfrm>
            <a:off x="838200" y="365126"/>
            <a:ext cx="10515600" cy="958850"/>
          </a:xfrm>
        </p:spPr>
        <p:txBody>
          <a:bodyPr/>
          <a:lstStyle/>
          <a:p>
            <a:r>
              <a:rPr lang="en-US" b="1" dirty="0">
                <a:ln w="0">
                  <a:solidFill>
                    <a:schemeClr val="accent1">
                      <a:lumMod val="60000"/>
                      <a:lumOff val="40000"/>
                    </a:schemeClr>
                  </a:solidFill>
                </a:ln>
                <a:effectLst>
                  <a:outerShdw blurRad="38100" dist="19050" dir="2700000" algn="tl" rotWithShape="0">
                    <a:schemeClr val="dk1">
                      <a:alpha val="40000"/>
                    </a:schemeClr>
                  </a:outerShdw>
                </a:effectLst>
              </a:rPr>
              <a:t>Cont..</a:t>
            </a:r>
            <a:endParaRPr lang="en-IN" dirty="0"/>
          </a:p>
        </p:txBody>
      </p:sp>
      <p:sp>
        <p:nvSpPr>
          <p:cNvPr id="3" name="Content Placeholder 2">
            <a:extLst>
              <a:ext uri="{FF2B5EF4-FFF2-40B4-BE49-F238E27FC236}">
                <a16:creationId xmlns:a16="http://schemas.microsoft.com/office/drawing/2014/main" id="{198080D1-D043-AA66-92A3-65DA1092DF29}"/>
              </a:ext>
            </a:extLst>
          </p:cNvPr>
          <p:cNvSpPr>
            <a:spLocks noGrp="1"/>
          </p:cNvSpPr>
          <p:nvPr>
            <p:ph idx="1"/>
          </p:nvPr>
        </p:nvSpPr>
        <p:spPr>
          <a:xfrm>
            <a:off x="838200" y="1466850"/>
            <a:ext cx="10515600" cy="4710113"/>
          </a:xfrm>
        </p:spPr>
        <p:txBody>
          <a:bodyPr/>
          <a:lstStyle/>
          <a:p>
            <a:pPr algn="just"/>
            <a:r>
              <a:rPr lang="en-US" sz="28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This sovereign, whether a monarch or an assembly, possessed absolute power to maintain law and order and protect the people from their own destructive tendencies.</a:t>
            </a: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28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Hobbes vision of political authority was authoritarian, with the sovereign holding absolute power over the state. </a:t>
            </a:r>
          </a:p>
          <a:p>
            <a:pPr algn="just"/>
            <a:r>
              <a:rPr lang="en-US" sz="28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believed that a strong, centralized government was necessary to prevent chaos </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and</a:t>
            </a:r>
            <a:r>
              <a:rPr lang="en-US" sz="28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ensure stability. </a:t>
            </a:r>
          </a:p>
          <a:p>
            <a:pPr algn="just"/>
            <a:r>
              <a:rPr lang="en-IN"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Hobbes' political philosophy leaned toward authoritarianism and centralized power</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IN"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884763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extLst>
              <a:ext uri="{BEBA8EAE-BF5A-486C-A8C5-ECC9F3942E4B}">
                <a14:imgProps xmlns:a14="http://schemas.microsoft.com/office/drawing/2010/main">
                  <a14:imgLayer r:embed="rId4">
                    <a14:imgEffect>
                      <a14:saturation sat="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43471E-5A02-6D56-F612-BF50025EC0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3152775" cy="3543301"/>
          </a:xfrm>
          <a:prstGeom prst="rect">
            <a:avLst/>
          </a:prstGeom>
        </p:spPr>
      </p:pic>
      <p:sp>
        <p:nvSpPr>
          <p:cNvPr id="2" name="Title 1">
            <a:extLst>
              <a:ext uri="{FF2B5EF4-FFF2-40B4-BE49-F238E27FC236}">
                <a16:creationId xmlns:a16="http://schemas.microsoft.com/office/drawing/2014/main" id="{541AA772-DDA6-2A76-6E2A-6634361DD2F1}"/>
              </a:ext>
            </a:extLst>
          </p:cNvPr>
          <p:cNvSpPr>
            <a:spLocks noGrp="1"/>
          </p:cNvSpPr>
          <p:nvPr>
            <p:ph type="title"/>
          </p:nvPr>
        </p:nvSpPr>
        <p:spPr>
          <a:xfrm>
            <a:off x="3581400" y="238125"/>
            <a:ext cx="7772400" cy="733425"/>
          </a:xfrm>
        </p:spPr>
        <p:txBody>
          <a:bodyPr>
            <a:normAutofit/>
          </a:bodyPr>
          <a:lstStyle/>
          <a:p>
            <a:r>
              <a:rPr lang="en-IN" i="0" dirty="0">
                <a:ln w="0">
                  <a:solidFill>
                    <a:schemeClr val="accent1">
                      <a:lumMod val="60000"/>
                      <a:lumOff val="40000"/>
                    </a:schemeClr>
                  </a:solidFill>
                </a:ln>
                <a:solidFill>
                  <a:schemeClr val="tx2">
                    <a:lumMod val="50000"/>
                  </a:schemeClr>
                </a:solidFill>
                <a:effectLst>
                  <a:outerShdw blurRad="38100" dist="19050" dir="2700000" algn="tl" rotWithShape="0">
                    <a:schemeClr val="dk1">
                      <a:alpha val="40000"/>
                    </a:schemeClr>
                  </a:outerShdw>
                </a:effectLst>
                <a:latin typeface="Söhne"/>
              </a:rPr>
              <a:t>John Locke</a:t>
            </a:r>
            <a:endParaRPr lang="en-IN" dirty="0">
              <a:ln w="0">
                <a:solidFill>
                  <a:schemeClr val="accent1">
                    <a:lumMod val="60000"/>
                    <a:lumOff val="40000"/>
                  </a:schemeClr>
                </a:solidFill>
              </a:ln>
              <a:solidFill>
                <a:schemeClr val="tx2">
                  <a:lumMod val="50000"/>
                </a:schemeClr>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4702A9F1-9BA4-A309-D64D-34EACB5E8C3E}"/>
              </a:ext>
            </a:extLst>
          </p:cNvPr>
          <p:cNvSpPr>
            <a:spLocks noGrp="1"/>
          </p:cNvSpPr>
          <p:nvPr>
            <p:ph idx="1"/>
          </p:nvPr>
        </p:nvSpPr>
        <p:spPr>
          <a:xfrm>
            <a:off x="542926" y="1171575"/>
            <a:ext cx="11125200" cy="5562600"/>
          </a:xfrm>
        </p:spPr>
        <p:txBody>
          <a:bodyPr>
            <a:normAutofit/>
          </a:bodyPr>
          <a:lstStyle/>
          <a:p>
            <a:pPr lvl="6" algn="just">
              <a:lnSpc>
                <a:spcPct val="107000"/>
              </a:lnSpc>
              <a:spcBef>
                <a:spcPts val="1200"/>
              </a:spcBef>
              <a:spcAft>
                <a:spcPts val="800"/>
              </a:spcAft>
              <a:buFont typeface="Wingdings" panose="05000000000000000000" pitchFamily="2" charset="2"/>
              <a:buChar char="§"/>
              <a:tabLst>
                <a:tab pos="457200" algn="l"/>
              </a:tabLst>
            </a:pPr>
            <a:r>
              <a:rPr lang="en-IN" sz="2400" b="1"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State of Nature</a:t>
            </a: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Like Hobbes, Locke theorized about the state of nature, but he portrayed it as a condition of natural rights and equality rather than perpetual conflict. </a:t>
            </a:r>
          </a:p>
          <a:p>
            <a:pPr lvl="6" algn="just">
              <a:lnSpc>
                <a:spcPct val="107000"/>
              </a:lnSpc>
              <a:spcBef>
                <a:spcPts val="1200"/>
              </a:spcBef>
              <a:spcAft>
                <a:spcPts val="800"/>
              </a:spcAft>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Locke's view, individuals were endowed with certain natural rights, including life, liberty, and property, and had the capacity to govern themselves reasonably and fairly.</a:t>
            </a:r>
          </a:p>
          <a:p>
            <a:pPr lvl="0" algn="just">
              <a:lnSpc>
                <a:spcPct val="107000"/>
              </a:lnSpc>
              <a:spcBef>
                <a:spcPts val="1200"/>
              </a:spcBef>
              <a:spcAft>
                <a:spcPts val="800"/>
              </a:spcAft>
              <a:buFont typeface="Wingdings" panose="05000000000000000000" pitchFamily="2" charset="2"/>
              <a:buChar char="§"/>
              <a:tabLst>
                <a:tab pos="457200" algn="l"/>
              </a:tabLst>
            </a:pPr>
            <a:r>
              <a:rPr lang="en-IN" sz="2400" b="1"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Social Contract</a:t>
            </a: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Locke also believed in the social contract, but he envisioned it differently from Hobbes. </a:t>
            </a:r>
          </a:p>
          <a:p>
            <a:pPr lvl="0" algn="just">
              <a:lnSpc>
                <a:spcPct val="107000"/>
              </a:lnSpc>
              <a:spcBef>
                <a:spcPts val="1200"/>
              </a:spcBef>
              <a:spcAft>
                <a:spcPts val="800"/>
              </a:spcAft>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For Locke, the social contract was a mutual agreement among individuals to form a government for the protection of their natural rights. </a:t>
            </a:r>
          </a:p>
          <a:p>
            <a:endParaRPr lang="en-IN" dirty="0"/>
          </a:p>
        </p:txBody>
      </p:sp>
    </p:spTree>
    <p:extLst>
      <p:ext uri="{BB962C8B-B14F-4D97-AF65-F5344CB8AC3E}">
        <p14:creationId xmlns:p14="http://schemas.microsoft.com/office/powerpoint/2010/main" val="309981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accent5">
                <a:lumMod val="5000"/>
                <a:lumOff val="95000"/>
              </a:schemeClr>
            </a:gs>
            <a:gs pos="99000">
              <a:schemeClr val="accent5">
                <a:lumMod val="45000"/>
                <a:lumOff val="55000"/>
              </a:schemeClr>
            </a:gs>
            <a:gs pos="100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3C8F-9D98-49E8-8514-C42DC50B14FD}"/>
              </a:ext>
            </a:extLst>
          </p:cNvPr>
          <p:cNvSpPr>
            <a:spLocks noGrp="1"/>
          </p:cNvSpPr>
          <p:nvPr>
            <p:ph type="title"/>
          </p:nvPr>
        </p:nvSpPr>
        <p:spPr/>
        <p:txBody>
          <a:bodyPr>
            <a:normAutofit/>
          </a:bodyPr>
          <a:lstStyle/>
          <a:p>
            <a:pPr algn="ctr"/>
            <a:r>
              <a:rPr lang="en-US" b="1" dirty="0">
                <a:solidFill>
                  <a:schemeClr val="accent2">
                    <a:lumMod val="50000"/>
                  </a:schemeClr>
                </a:solidFill>
                <a:latin typeface="Algerian" panose="04020705040A02060702" pitchFamily="82" charset="0"/>
              </a:rPr>
              <a:t>Contents</a:t>
            </a:r>
          </a:p>
        </p:txBody>
      </p:sp>
      <p:sp>
        <p:nvSpPr>
          <p:cNvPr id="3" name="Content Placeholder 2">
            <a:extLst>
              <a:ext uri="{FF2B5EF4-FFF2-40B4-BE49-F238E27FC236}">
                <a16:creationId xmlns:a16="http://schemas.microsoft.com/office/drawing/2014/main" id="{82C2053E-D1D9-4311-9094-22F7DE64F401}"/>
              </a:ext>
            </a:extLst>
          </p:cNvPr>
          <p:cNvSpPr>
            <a:spLocks noGrp="1"/>
          </p:cNvSpPr>
          <p:nvPr>
            <p:ph idx="1"/>
          </p:nvPr>
        </p:nvSpPr>
        <p:spPr>
          <a:xfrm>
            <a:off x="3375498" y="1984443"/>
            <a:ext cx="5690681" cy="2344366"/>
          </a:xfrm>
        </p:spPr>
        <p:txBody>
          <a:bodyPr>
            <a:normAutofit/>
          </a:bodyPr>
          <a:lstStyle/>
          <a:p>
            <a:pPr marL="0" indent="0" algn="ctr">
              <a:lnSpc>
                <a:spcPct val="150000"/>
              </a:lnSpc>
              <a:spcBef>
                <a:spcPts val="0"/>
              </a:spcBef>
              <a:buNone/>
            </a:pPr>
            <a:r>
              <a:rPr lang="en-US" sz="3200" dirty="0">
                <a:solidFill>
                  <a:srgbClr val="002060"/>
                </a:solidFill>
                <a:latin typeface="Algerian" panose="04020705040A02060702" pitchFamily="82" charset="0"/>
              </a:rPr>
              <a:t>Meaning</a:t>
            </a:r>
          </a:p>
          <a:p>
            <a:pPr marL="0" indent="0" algn="ctr">
              <a:lnSpc>
                <a:spcPct val="150000"/>
              </a:lnSpc>
              <a:spcBef>
                <a:spcPts val="0"/>
              </a:spcBef>
              <a:buNone/>
            </a:pPr>
            <a:r>
              <a:rPr lang="en-US" sz="3200" dirty="0">
                <a:solidFill>
                  <a:srgbClr val="002060"/>
                </a:solidFill>
                <a:latin typeface="Algerian" panose="04020705040A02060702" pitchFamily="82" charset="0"/>
              </a:rPr>
              <a:t>Evolution of </a:t>
            </a:r>
            <a:r>
              <a:rPr lang="en-US" sz="3200" dirty="0" smtClean="0">
                <a:solidFill>
                  <a:srgbClr val="002060"/>
                </a:solidFill>
                <a:latin typeface="Algerian" panose="04020705040A02060702" pitchFamily="82" charset="0"/>
              </a:rPr>
              <a:t>Democracy</a:t>
            </a:r>
            <a:endParaRPr lang="en-US" sz="3200" dirty="0">
              <a:solidFill>
                <a:srgbClr val="002060"/>
              </a:solidFill>
              <a:latin typeface="Algerian" panose="04020705040A02060702" pitchFamily="82" charset="0"/>
            </a:endParaRPr>
          </a:p>
          <a:p>
            <a:pPr marL="0" indent="0" algn="ctr">
              <a:lnSpc>
                <a:spcPct val="150000"/>
              </a:lnSpc>
              <a:spcBef>
                <a:spcPts val="0"/>
              </a:spcBef>
              <a:buNone/>
            </a:pPr>
            <a:r>
              <a:rPr lang="en-US" sz="3200" dirty="0">
                <a:solidFill>
                  <a:srgbClr val="002060"/>
                </a:solidFill>
                <a:latin typeface="Algerian" panose="04020705040A02060702" pitchFamily="82" charset="0"/>
              </a:rPr>
              <a:t>Definitions</a:t>
            </a:r>
          </a:p>
        </p:txBody>
      </p:sp>
    </p:spTree>
    <p:extLst>
      <p:ext uri="{BB962C8B-B14F-4D97-AF65-F5344CB8AC3E}">
        <p14:creationId xmlns:p14="http://schemas.microsoft.com/office/powerpoint/2010/main" val="2430709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a14:imgLayer r:embed="rId3">
                    <a14:imgEffect>
                      <a14:saturation sat="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15E2-A3CB-E5C1-EE12-8867DFEFAD2A}"/>
              </a:ext>
            </a:extLst>
          </p:cNvPr>
          <p:cNvSpPr>
            <a:spLocks noGrp="1"/>
          </p:cNvSpPr>
          <p:nvPr>
            <p:ph type="title"/>
          </p:nvPr>
        </p:nvSpPr>
        <p:spPr>
          <a:xfrm>
            <a:off x="838200" y="365126"/>
            <a:ext cx="10515600" cy="901700"/>
          </a:xfrm>
        </p:spPr>
        <p:txBody>
          <a:bodyPr/>
          <a:lstStyle/>
          <a:p>
            <a:r>
              <a:rPr lang="en-US" b="1" dirty="0">
                <a:ln w="0">
                  <a:solidFill>
                    <a:schemeClr val="accent1">
                      <a:lumMod val="60000"/>
                      <a:lumOff val="40000"/>
                    </a:schemeClr>
                  </a:solidFill>
                </a:ln>
                <a:effectLst>
                  <a:outerShdw blurRad="38100" dist="19050" dir="2700000" algn="tl" rotWithShape="0">
                    <a:schemeClr val="dk1">
                      <a:alpha val="40000"/>
                    </a:schemeClr>
                  </a:outerShdw>
                </a:effectLst>
              </a:rPr>
              <a:t>Cont..</a:t>
            </a:r>
            <a:endParaRPr lang="en-IN" dirty="0"/>
          </a:p>
        </p:txBody>
      </p:sp>
      <p:sp>
        <p:nvSpPr>
          <p:cNvPr id="3" name="Content Placeholder 2">
            <a:extLst>
              <a:ext uri="{FF2B5EF4-FFF2-40B4-BE49-F238E27FC236}">
                <a16:creationId xmlns:a16="http://schemas.microsoft.com/office/drawing/2014/main" id="{EE2D3265-286A-EC9B-C689-7BD68A1205D0}"/>
              </a:ext>
            </a:extLst>
          </p:cNvPr>
          <p:cNvSpPr>
            <a:spLocks noGrp="1"/>
          </p:cNvSpPr>
          <p:nvPr>
            <p:ph idx="1"/>
          </p:nvPr>
        </p:nvSpPr>
        <p:spPr>
          <a:xfrm>
            <a:off x="838200" y="1457325"/>
            <a:ext cx="10991850" cy="4719638"/>
          </a:xfrm>
        </p:spPr>
        <p:txBody>
          <a:bodyPr/>
          <a:lstStyle/>
          <a:p>
            <a:pPr algn="just">
              <a:spcBef>
                <a:spcPts val="1200"/>
              </a:spcBef>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Unlike Hobbes' absolute sovereign, Locke proposed a limited government with powers derived from the consent of the governed.</a:t>
            </a:r>
            <a:endParaRPr lang="en-IN" sz="2400" kern="10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pPr>
            <a:r>
              <a:rPr lang="en-IN" sz="2400" b="1"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Limited Government</a:t>
            </a: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Locke advocated for a government with limited powers, specifically tasked with protecting the rights of individuals. </a:t>
            </a:r>
          </a:p>
          <a:p>
            <a:pPr algn="just">
              <a:spcBef>
                <a:spcPts val="1200"/>
              </a:spcBef>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He emphasized the importance of separation of powers, checks and balances, and the rule of law as essential principles of governance. </a:t>
            </a:r>
          </a:p>
          <a:p>
            <a:pPr algn="just">
              <a:spcBef>
                <a:spcPts val="1200"/>
              </a:spcBef>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While Locke did not advocate for democracy in the modern sense, his ideas laid the groundwork for liberal democratic principles, including representative government and individual rights.</a:t>
            </a:r>
            <a:endParaRPr lang="en-IN" sz="2400" kern="10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1301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4FDC-FF5E-B080-5280-A54D4AA78FC6}"/>
              </a:ext>
            </a:extLst>
          </p:cNvPr>
          <p:cNvSpPr>
            <a:spLocks noGrp="1"/>
          </p:cNvSpPr>
          <p:nvPr>
            <p:ph type="title"/>
          </p:nvPr>
        </p:nvSpPr>
        <p:spPr>
          <a:xfrm>
            <a:off x="3533774" y="220662"/>
            <a:ext cx="7877175" cy="1074738"/>
          </a:xfrm>
        </p:spPr>
        <p:txBody>
          <a:bodyPr/>
          <a:lstStyle/>
          <a:p>
            <a:r>
              <a:rPr lang="en-IN" dirty="0">
                <a:ln w="0">
                  <a:solidFill>
                    <a:schemeClr val="accent1">
                      <a:lumMod val="60000"/>
                      <a:lumOff val="40000"/>
                    </a:schemeClr>
                  </a:solidFill>
                </a:ln>
                <a:solidFill>
                  <a:schemeClr val="tx2">
                    <a:lumMod val="50000"/>
                  </a:schemeClr>
                </a:solidFill>
                <a:effectLst>
                  <a:outerShdw blurRad="38100" dist="19050" dir="2700000" algn="tl" rotWithShape="0">
                    <a:schemeClr val="dk1">
                      <a:alpha val="40000"/>
                    </a:schemeClr>
                  </a:outerShdw>
                </a:effectLst>
                <a:latin typeface="Söhne"/>
              </a:rPr>
              <a:t>Rousseau</a:t>
            </a:r>
            <a:r>
              <a:rPr lang="en-IN" b="0" i="0" dirty="0">
                <a:solidFill>
                  <a:srgbClr val="0D0D0D"/>
                </a:solidFill>
                <a:effectLst/>
                <a:highlight>
                  <a:srgbClr val="FFFFFF"/>
                </a:highlight>
                <a:latin typeface="Söhne"/>
              </a:rPr>
              <a:t> </a:t>
            </a:r>
            <a:endParaRPr lang="en-IN" dirty="0"/>
          </a:p>
        </p:txBody>
      </p:sp>
      <p:sp>
        <p:nvSpPr>
          <p:cNvPr id="3" name="Content Placeholder 2">
            <a:extLst>
              <a:ext uri="{FF2B5EF4-FFF2-40B4-BE49-F238E27FC236}">
                <a16:creationId xmlns:a16="http://schemas.microsoft.com/office/drawing/2014/main" id="{1561246E-30C9-2C70-82BF-B5AB64B772C1}"/>
              </a:ext>
            </a:extLst>
          </p:cNvPr>
          <p:cNvSpPr>
            <a:spLocks noGrp="1"/>
          </p:cNvSpPr>
          <p:nvPr>
            <p:ph idx="1"/>
          </p:nvPr>
        </p:nvSpPr>
        <p:spPr>
          <a:xfrm>
            <a:off x="838200" y="1295400"/>
            <a:ext cx="10991850" cy="5562599"/>
          </a:xfrm>
        </p:spPr>
        <p:txBody>
          <a:bodyPr>
            <a:noAutofit/>
          </a:bodyPr>
          <a:lstStyle/>
          <a:p>
            <a:pPr lvl="6" algn="just">
              <a:lnSpc>
                <a:spcPct val="100000"/>
              </a:lnSpc>
              <a:spcBef>
                <a:spcPts val="1200"/>
              </a:spcBef>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Rousseau's conception of democracy is characterized by the notion of popular sovereignty and direct citizen participation.</a:t>
            </a:r>
          </a:p>
          <a:p>
            <a:pPr lvl="6" algn="just">
              <a:lnSpc>
                <a:spcPct val="100000"/>
              </a:lnSpc>
              <a:spcBef>
                <a:spcPts val="1200"/>
              </a:spcBef>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Rousseau posited the concept of the "general will," which he considered as the collective expression of the common good and the true will of the people. </a:t>
            </a:r>
          </a:p>
          <a:p>
            <a:pPr marL="342900" lvl="6" indent="-342900" algn="just">
              <a:lnSpc>
                <a:spcPct val="100000"/>
              </a:lnSpc>
              <a:spcBef>
                <a:spcPts val="1200"/>
              </a:spcBef>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According to Rousseau, the general will represents what is best for the community as a whole, transcending individual interests and preferences.</a:t>
            </a:r>
          </a:p>
          <a:p>
            <a:pPr algn="just">
              <a:lnSpc>
                <a:spcPct val="100000"/>
              </a:lnSpc>
              <a:spcBef>
                <a:spcPts val="1200"/>
              </a:spcBef>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Rousseau championed the idea of popular sovereignty, asserting that ultimate political authority resides in the people themselves. </a:t>
            </a:r>
          </a:p>
          <a:p>
            <a:pPr algn="just">
              <a:lnSpc>
                <a:spcPct val="100000"/>
              </a:lnSpc>
              <a:spcBef>
                <a:spcPts val="1200"/>
              </a:spcBef>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his view, individuals must collectively participate in the formation of laws and policies, thereby exercising self-governance and determining their own destiny.</a:t>
            </a:r>
          </a:p>
        </p:txBody>
      </p:sp>
      <p:pic>
        <p:nvPicPr>
          <p:cNvPr id="5" name="Picture 4">
            <a:extLst>
              <a:ext uri="{FF2B5EF4-FFF2-40B4-BE49-F238E27FC236}">
                <a16:creationId xmlns:a16="http://schemas.microsoft.com/office/drawing/2014/main" id="{16E03FA1-ADA5-503F-EB26-D2007C2C360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3333750" cy="3124200"/>
          </a:xfrm>
          <a:prstGeom prst="rect">
            <a:avLst/>
          </a:prstGeom>
        </p:spPr>
      </p:pic>
    </p:spTree>
    <p:extLst>
      <p:ext uri="{BB962C8B-B14F-4D97-AF65-F5344CB8AC3E}">
        <p14:creationId xmlns:p14="http://schemas.microsoft.com/office/powerpoint/2010/main" val="252366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A55F-598D-F99D-AEBC-D39914B35AE7}"/>
              </a:ext>
            </a:extLst>
          </p:cNvPr>
          <p:cNvSpPr>
            <a:spLocks noGrp="1"/>
          </p:cNvSpPr>
          <p:nvPr>
            <p:ph type="title"/>
          </p:nvPr>
        </p:nvSpPr>
        <p:spPr>
          <a:xfrm>
            <a:off x="561975" y="285750"/>
            <a:ext cx="10791825" cy="838200"/>
          </a:xfrm>
        </p:spPr>
        <p:txBody>
          <a:bodyPr>
            <a:normAutofit/>
          </a:bodyPr>
          <a:lstStyle/>
          <a:p>
            <a:r>
              <a:rPr lang="en-US" b="1" dirty="0">
                <a:ln w="0">
                  <a:solidFill>
                    <a:schemeClr val="accent1">
                      <a:lumMod val="60000"/>
                      <a:lumOff val="40000"/>
                    </a:schemeClr>
                  </a:solidFill>
                </a:ln>
                <a:effectLst>
                  <a:outerShdw blurRad="38100" dist="19050" dir="2700000" algn="tl" rotWithShape="0">
                    <a:schemeClr val="dk1">
                      <a:alpha val="40000"/>
                    </a:schemeClr>
                  </a:outerShdw>
                </a:effectLst>
              </a:rPr>
              <a:t>Cont..</a:t>
            </a:r>
            <a:endParaRPr lang="en-IN" dirty="0"/>
          </a:p>
        </p:txBody>
      </p:sp>
      <p:sp>
        <p:nvSpPr>
          <p:cNvPr id="3" name="Content Placeholder 2">
            <a:extLst>
              <a:ext uri="{FF2B5EF4-FFF2-40B4-BE49-F238E27FC236}">
                <a16:creationId xmlns:a16="http://schemas.microsoft.com/office/drawing/2014/main" id="{8D6EF19E-AF3D-F464-687D-96BDA7BF8F77}"/>
              </a:ext>
            </a:extLst>
          </p:cNvPr>
          <p:cNvSpPr>
            <a:spLocks noGrp="1"/>
          </p:cNvSpPr>
          <p:nvPr>
            <p:ph idx="1"/>
          </p:nvPr>
        </p:nvSpPr>
        <p:spPr>
          <a:xfrm>
            <a:off x="561975" y="1266824"/>
            <a:ext cx="11020425" cy="5591175"/>
          </a:xfrm>
        </p:spPr>
        <p:txBody>
          <a:bodyPr>
            <a:noAutofit/>
          </a:bodyPr>
          <a:lstStyle/>
          <a:p>
            <a:pPr algn="just">
              <a:lnSpc>
                <a:spcPct val="110000"/>
              </a:lnSpc>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Rousseau advocated for a form of direct democracy, wherein citizens directly participate in decision-making processes rather than delegating authority to representatives.</a:t>
            </a:r>
          </a:p>
          <a:p>
            <a:pPr algn="just">
              <a:lnSpc>
                <a:spcPct val="110000"/>
              </a:lnSpc>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believed that direct democracy was essential for preserving the integrity of the general will and preventing the corruption of political institutions by self-interested elites.</a:t>
            </a:r>
          </a:p>
          <a:p>
            <a:pPr lvl="0" algn="just">
              <a:lnSpc>
                <a:spcPct val="110000"/>
              </a:lnSpc>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Rousseau emphasized the importance of civic virtue and active citizenship in a democratic society. </a:t>
            </a:r>
          </a:p>
          <a:p>
            <a:pPr lvl="0" algn="just">
              <a:lnSpc>
                <a:spcPct val="110000"/>
              </a:lnSpc>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argued that citizens must prioritize the common good over personal interests and actively engage in public affairs to ensure the legitimacy and effectiveness of the political system.</a:t>
            </a:r>
          </a:p>
        </p:txBody>
      </p:sp>
    </p:spTree>
    <p:extLst>
      <p:ext uri="{BB962C8B-B14F-4D97-AF65-F5344CB8AC3E}">
        <p14:creationId xmlns:p14="http://schemas.microsoft.com/office/powerpoint/2010/main" val="376806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0D43-89BA-BBB0-F158-A63B42849FDC}"/>
              </a:ext>
            </a:extLst>
          </p:cNvPr>
          <p:cNvSpPr>
            <a:spLocks noGrp="1"/>
          </p:cNvSpPr>
          <p:nvPr>
            <p:ph type="title"/>
          </p:nvPr>
        </p:nvSpPr>
        <p:spPr>
          <a:xfrm>
            <a:off x="438150" y="184150"/>
            <a:ext cx="10515600" cy="854075"/>
          </a:xfrm>
        </p:spPr>
        <p:txBody>
          <a:bodyPr/>
          <a:lstStyle/>
          <a:p>
            <a:r>
              <a:rPr lang="en-US" b="1" dirty="0">
                <a:ln w="0">
                  <a:solidFill>
                    <a:schemeClr val="accent1">
                      <a:lumMod val="60000"/>
                      <a:lumOff val="40000"/>
                    </a:schemeClr>
                  </a:solidFill>
                </a:ln>
                <a:effectLst>
                  <a:outerShdw blurRad="38100" dist="19050" dir="2700000" algn="tl" rotWithShape="0">
                    <a:schemeClr val="dk1">
                      <a:alpha val="40000"/>
                    </a:schemeClr>
                  </a:outerShdw>
                </a:effectLst>
              </a:rPr>
              <a:t>Cont..</a:t>
            </a:r>
            <a:endParaRPr lang="en-IN" dirty="0"/>
          </a:p>
        </p:txBody>
      </p:sp>
      <p:sp>
        <p:nvSpPr>
          <p:cNvPr id="3" name="Content Placeholder 2">
            <a:extLst>
              <a:ext uri="{FF2B5EF4-FFF2-40B4-BE49-F238E27FC236}">
                <a16:creationId xmlns:a16="http://schemas.microsoft.com/office/drawing/2014/main" id="{6E1CEDD4-A23B-26E0-70AB-3A2A34D3AB64}"/>
              </a:ext>
            </a:extLst>
          </p:cNvPr>
          <p:cNvSpPr>
            <a:spLocks noGrp="1"/>
          </p:cNvSpPr>
          <p:nvPr>
            <p:ph idx="1"/>
          </p:nvPr>
        </p:nvSpPr>
        <p:spPr>
          <a:xfrm>
            <a:off x="838199" y="1219200"/>
            <a:ext cx="10772776" cy="4957763"/>
          </a:xfrm>
          <a:blipFill>
            <a:blip r:embed="rId4">
              <a:alphaModFix amt="80000"/>
              <a:extLst>
                <a:ext uri="{BEBA8EAE-BF5A-486C-A8C5-ECC9F3942E4B}">
                  <a14:imgProps xmlns:a14="http://schemas.microsoft.com/office/drawing/2010/main">
                    <a14:imgLayer r:embed="rId5">
                      <a14:imgEffect>
                        <a14:saturation sat="33000"/>
                      </a14:imgEffect>
                    </a14:imgLayer>
                  </a14:imgProps>
                </a:ext>
              </a:extLst>
            </a:blip>
            <a:tile tx="0" ty="0" sx="100000" sy="100000" flip="none" algn="tl"/>
          </a:blipFill>
        </p:spPr>
        <p:txBody>
          <a:bodyPr>
            <a:normAutofit/>
          </a:bodyPr>
          <a:lstStyle/>
          <a:p>
            <a:pPr algn="just">
              <a:lnSpc>
                <a:spcPct val="110000"/>
              </a:lnSpc>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Rousseau suggested that direct democracy is most feasible in small, homogeneous communities where citizens share common values and interests. </a:t>
            </a:r>
          </a:p>
          <a:p>
            <a:pPr lvl="0" algn="just">
              <a:lnSpc>
                <a:spcPct val="110000"/>
              </a:lnSpc>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such communities, individuals are more likely to identify with the collective will and participate actively in political life.</a:t>
            </a:r>
          </a:p>
          <a:p>
            <a:pPr lvl="0" algn="just">
              <a:lnSpc>
                <a:spcPct val="110000"/>
              </a:lnSpc>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Despite his advocacy for democracy, Rousseau recognized certain limitations and challenges associated with direct democracy. </a:t>
            </a:r>
          </a:p>
          <a:p>
            <a:pPr lvl="0" algn="just">
              <a:lnSpc>
                <a:spcPct val="110000"/>
              </a:lnSpc>
              <a:buFont typeface="Wingdings" panose="05000000000000000000" pitchFamily="2" charset="2"/>
              <a:buChar char="§"/>
              <a:tabLst>
                <a:tab pos="457200" algn="l"/>
              </a:tabLst>
            </a:pPr>
            <a:r>
              <a:rPr lang="en-IN" sz="2400" kern="0" dirty="0">
                <a:ln w="0"/>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acknowledged the potential for tyranny of the majority and the risk of individuals prioritizing their own interests over the common good. Nonetheless, Rousseau believed that these risks could be mitigated through education, civic engagement, and the cultivation of moral character.</a:t>
            </a:r>
          </a:p>
          <a:p>
            <a:endParaRPr lang="en-IN" dirty="0"/>
          </a:p>
        </p:txBody>
      </p:sp>
    </p:spTree>
    <p:extLst>
      <p:ext uri="{BB962C8B-B14F-4D97-AF65-F5344CB8AC3E}">
        <p14:creationId xmlns:p14="http://schemas.microsoft.com/office/powerpoint/2010/main" val="5752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69CCEC-3445-97AB-81E6-BF007A765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211"/>
            <a:ext cx="2631233" cy="3550389"/>
          </a:xfrm>
          <a:prstGeom prst="rect">
            <a:avLst/>
          </a:prstGeom>
        </p:spPr>
      </p:pic>
      <p:sp>
        <p:nvSpPr>
          <p:cNvPr id="2" name="Title 1">
            <a:extLst>
              <a:ext uri="{FF2B5EF4-FFF2-40B4-BE49-F238E27FC236}">
                <a16:creationId xmlns:a16="http://schemas.microsoft.com/office/drawing/2014/main" id="{29306558-ED91-5F77-7AF6-6ACF561F3805}"/>
              </a:ext>
            </a:extLst>
          </p:cNvPr>
          <p:cNvSpPr>
            <a:spLocks noGrp="1"/>
          </p:cNvSpPr>
          <p:nvPr>
            <p:ph type="title"/>
          </p:nvPr>
        </p:nvSpPr>
        <p:spPr>
          <a:xfrm>
            <a:off x="2910179" y="183168"/>
            <a:ext cx="8395996" cy="892175"/>
          </a:xfrm>
        </p:spPr>
        <p:txBody>
          <a:bodyPr/>
          <a:lstStyle/>
          <a:p>
            <a:r>
              <a:rPr lang="en-IN" i="0" dirty="0">
                <a:ln w="0">
                  <a:solidFill>
                    <a:schemeClr val="accent1">
                      <a:lumMod val="60000"/>
                      <a:lumOff val="40000"/>
                    </a:schemeClr>
                  </a:solidFill>
                </a:ln>
                <a:solidFill>
                  <a:schemeClr val="tx2">
                    <a:lumMod val="50000"/>
                  </a:schemeClr>
                </a:solidFill>
                <a:effectLst>
                  <a:outerShdw blurRad="38100" dist="19050" dir="2700000" algn="tl" rotWithShape="0">
                    <a:schemeClr val="dk1">
                      <a:alpha val="40000"/>
                    </a:schemeClr>
                  </a:outerShdw>
                </a:effectLst>
                <a:latin typeface="Söhne"/>
              </a:rPr>
              <a:t>Alexis de Tocqueville</a:t>
            </a:r>
            <a:endParaRPr lang="en-IN" dirty="0">
              <a:ln w="0">
                <a:solidFill>
                  <a:schemeClr val="accent1">
                    <a:lumMod val="60000"/>
                    <a:lumOff val="40000"/>
                  </a:schemeClr>
                </a:solidFill>
              </a:ln>
              <a:solidFill>
                <a:schemeClr val="tx2">
                  <a:lumMod val="50000"/>
                </a:schemeClr>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F4D16DD2-E8F4-5DC1-0F94-5985EB40E27A}"/>
              </a:ext>
            </a:extLst>
          </p:cNvPr>
          <p:cNvSpPr>
            <a:spLocks noGrp="1"/>
          </p:cNvSpPr>
          <p:nvPr>
            <p:ph idx="1"/>
          </p:nvPr>
        </p:nvSpPr>
        <p:spPr>
          <a:xfrm>
            <a:off x="847724" y="1257300"/>
            <a:ext cx="11039475" cy="5383763"/>
          </a:xfrm>
        </p:spPr>
        <p:txBody>
          <a:bodyPr>
            <a:normAutofit lnSpcReduction="10000"/>
          </a:bodyPr>
          <a:lstStyle/>
          <a:p>
            <a:pPr lvl="4" algn="just">
              <a:spcBef>
                <a:spcPts val="1200"/>
              </a:spcBef>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Tocqueville, a French political thinker, admired democracy but warned of its potential pitfalls, particularly the tyranny of the majority and the threat of mediocrity.</a:t>
            </a:r>
          </a:p>
          <a:p>
            <a:pPr lvl="4" algn="just">
              <a:spcBef>
                <a:spcPts val="1200"/>
              </a:spcBef>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observed the importance of civil society and voluntary associations in maintaining democracy's vitality and mitigating the dangers of individualism.</a:t>
            </a:r>
          </a:p>
          <a:p>
            <a:pPr algn="just">
              <a:spcBef>
                <a:spcPts val="1200"/>
              </a:spcBef>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Tocqueville's work "Democracy in America“(1835 &amp; 1840) remains a seminal exploration of the strengths and weaknesses of democratic societies.</a:t>
            </a:r>
          </a:p>
          <a:p>
            <a:pPr algn="just"/>
            <a:r>
              <a:rPr lang="en-US" sz="28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Tocqueville was concerned about the potential for </a:t>
            </a:r>
            <a:r>
              <a:rPr lang="en-US" sz="2800" b="1"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majority tyranny </a:t>
            </a:r>
            <a:r>
              <a:rPr lang="en-US" sz="28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democratic societies. He observed that in democratic systems, where power is vested in the majority, there is a risk that the majority might oppress minority groups or individuals. </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31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75F8-7B6D-4BF0-9B23-2075F19E7C0C}"/>
              </a:ext>
            </a:extLst>
          </p:cNvPr>
          <p:cNvSpPr>
            <a:spLocks noGrp="1"/>
          </p:cNvSpPr>
          <p:nvPr>
            <p:ph type="title"/>
          </p:nvPr>
        </p:nvSpPr>
        <p:spPr>
          <a:xfrm>
            <a:off x="523876" y="193675"/>
            <a:ext cx="10515600" cy="701675"/>
          </a:xfrm>
        </p:spPr>
        <p:txBody>
          <a:bodyPr/>
          <a:lstStyle/>
          <a:p>
            <a:r>
              <a:rPr lang="en-US" b="1" dirty="0">
                <a:ln w="0">
                  <a:solidFill>
                    <a:srgbClr val="00B0F0"/>
                  </a:solidFill>
                </a:ln>
                <a:solidFill>
                  <a:srgbClr val="002060"/>
                </a:solidFill>
                <a:effectLst>
                  <a:outerShdw blurRad="38100" dist="19050" dir="2700000" algn="tl" rotWithShape="0">
                    <a:schemeClr val="dk1">
                      <a:alpha val="40000"/>
                    </a:schemeClr>
                  </a:outerShdw>
                </a:effectLst>
              </a:rPr>
              <a:t>Cont</a:t>
            </a:r>
            <a:r>
              <a:rPr lang="en-US" b="1" dirty="0">
                <a:ln>
                  <a:solidFill>
                    <a:srgbClr val="00B0F0"/>
                  </a:solidFill>
                </a:ln>
              </a:rPr>
              <a:t>..</a:t>
            </a:r>
          </a:p>
        </p:txBody>
      </p:sp>
      <p:sp>
        <p:nvSpPr>
          <p:cNvPr id="3" name="Content Placeholder 2">
            <a:extLst>
              <a:ext uri="{FF2B5EF4-FFF2-40B4-BE49-F238E27FC236}">
                <a16:creationId xmlns:a16="http://schemas.microsoft.com/office/drawing/2014/main" id="{62540DA8-D5DA-4455-B356-2EA45F21778B}"/>
              </a:ext>
            </a:extLst>
          </p:cNvPr>
          <p:cNvSpPr>
            <a:spLocks noGrp="1"/>
          </p:cNvSpPr>
          <p:nvPr>
            <p:ph idx="1"/>
          </p:nvPr>
        </p:nvSpPr>
        <p:spPr>
          <a:xfrm>
            <a:off x="647700" y="895350"/>
            <a:ext cx="10896600" cy="5962650"/>
          </a:xfrm>
        </p:spPr>
        <p:txBody>
          <a:bodyPr>
            <a:noAutofit/>
          </a:bodyPr>
          <a:lstStyle/>
          <a:p>
            <a:pPr algn="just">
              <a:lnSpc>
                <a:spcPct val="100000"/>
              </a:lnSpc>
              <a:spcBef>
                <a:spcPts val="600"/>
              </a:spcBef>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Tocqueville recognized the trend towards greater </a:t>
            </a:r>
            <a:r>
              <a:rPr lang="en-US" sz="2400" b="1"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social equality </a:t>
            </a: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democratic societies. </a:t>
            </a:r>
          </a:p>
          <a:p>
            <a:pPr algn="just">
              <a:lnSpc>
                <a:spcPct val="100000"/>
              </a:lnSpc>
              <a:spcBef>
                <a:spcPts val="600"/>
              </a:spcBef>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observed that the leveling of social hierarchies could lead to a more egalitarian society, but he also cautioned that this equality might result in a form of "soft despotism" where individuals become passive and dependent on the state.</a:t>
            </a:r>
          </a:p>
          <a:p>
            <a:pPr algn="just">
              <a:lnSpc>
                <a:spcPct val="100000"/>
              </a:lnSpc>
              <a:spcBef>
                <a:spcPts val="600"/>
              </a:spcBef>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Tocqueville emphasized the </a:t>
            </a:r>
            <a:r>
              <a:rPr lang="en-US" sz="2400" b="1"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importance of civil society </a:t>
            </a: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 a check on government power in democratic societies. </a:t>
            </a:r>
          </a:p>
          <a:p>
            <a:pPr algn="just">
              <a:lnSpc>
                <a:spcPct val="100000"/>
              </a:lnSpc>
              <a:spcBef>
                <a:spcPts val="600"/>
              </a:spcBef>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praised the vibrant associational life in America, where citizens formed voluntary associations to pursue common interests and address social needs. Tocqueville saw these associations as essential for maintaining individual freedom and preventing the centralization of power.</a:t>
            </a:r>
          </a:p>
          <a:p>
            <a:pPr algn="just">
              <a:lnSpc>
                <a:spcPct val="100000"/>
              </a:lnSpc>
              <a:spcBef>
                <a:spcPts val="600"/>
              </a:spcBef>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Tocqueville favored </a:t>
            </a:r>
            <a:r>
              <a:rPr lang="en-US" sz="2400" b="1"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decentralization</a:t>
            </a: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and local self-government as a means of fostering civic participation and political engagement.</a:t>
            </a:r>
            <a:endPar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108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188D-06E4-436B-872F-182FCD76EA28}"/>
              </a:ext>
            </a:extLst>
          </p:cNvPr>
          <p:cNvSpPr>
            <a:spLocks noGrp="1"/>
          </p:cNvSpPr>
          <p:nvPr>
            <p:ph type="title"/>
          </p:nvPr>
        </p:nvSpPr>
        <p:spPr>
          <a:xfrm>
            <a:off x="542925" y="165100"/>
            <a:ext cx="10515600" cy="806449"/>
          </a:xfrm>
          <a:noFill/>
        </p:spPr>
        <p:txBody>
          <a:bodyPr/>
          <a:lstStyle/>
          <a:p>
            <a:r>
              <a:rPr lang="en-US" b="1" dirty="0">
                <a:ln w="0">
                  <a:solidFill>
                    <a:srgbClr val="00B0F0"/>
                  </a:solidFill>
                </a:ln>
                <a:solidFill>
                  <a:srgbClr val="002060"/>
                </a:solidFill>
                <a:effectLst>
                  <a:outerShdw blurRad="38100" dist="19050" dir="2700000" algn="tl" rotWithShape="0">
                    <a:schemeClr val="dk1">
                      <a:alpha val="40000"/>
                    </a:schemeClr>
                  </a:outerShdw>
                </a:effectLst>
              </a:rPr>
              <a:t>Cont</a:t>
            </a:r>
            <a:r>
              <a:rPr lang="en-US" b="1" dirty="0">
                <a:ln>
                  <a:solidFill>
                    <a:srgbClr val="00B0F0"/>
                  </a:solidFill>
                </a:ln>
              </a:rPr>
              <a:t>..</a:t>
            </a:r>
            <a:endParaRPr lang="en-US" dirty="0"/>
          </a:p>
        </p:txBody>
      </p:sp>
      <p:sp>
        <p:nvSpPr>
          <p:cNvPr id="3" name="Content Placeholder 2">
            <a:extLst>
              <a:ext uri="{FF2B5EF4-FFF2-40B4-BE49-F238E27FC236}">
                <a16:creationId xmlns:a16="http://schemas.microsoft.com/office/drawing/2014/main" id="{5C65A711-F3C2-4BE1-BC72-4CC4F5E288A3}"/>
              </a:ext>
            </a:extLst>
          </p:cNvPr>
          <p:cNvSpPr>
            <a:spLocks noGrp="1"/>
          </p:cNvSpPr>
          <p:nvPr>
            <p:ph idx="1"/>
          </p:nvPr>
        </p:nvSpPr>
        <p:spPr>
          <a:xfrm>
            <a:off x="542925" y="1047750"/>
            <a:ext cx="10810875" cy="5810250"/>
          </a:xfrm>
        </p:spPr>
        <p:txBody>
          <a:bodyPr>
            <a:noAutofit/>
          </a:bodyPr>
          <a:lstStyle/>
          <a:p>
            <a:pPr algn="just">
              <a:lnSpc>
                <a:spcPct val="100000"/>
              </a:lnSpc>
              <a:spcBef>
                <a:spcPts val="600"/>
              </a:spcBef>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believed that local communities provided opportunities for citizens to actively participate in governance and develop a sense of civic responsibility.</a:t>
            </a:r>
          </a:p>
          <a:p>
            <a:pPr algn="just">
              <a:lnSpc>
                <a:spcPct val="100000"/>
              </a:lnSpc>
              <a:spcBef>
                <a:spcPts val="600"/>
              </a:spcBef>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Tocqueville noted the prevalence of </a:t>
            </a:r>
            <a:r>
              <a:rPr lang="en-US" sz="2400" b="1"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individualism</a:t>
            </a: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 American society, which he saw as both a strength and a potential weakness of democracy. </a:t>
            </a:r>
          </a:p>
          <a:p>
            <a:pPr algn="just">
              <a:lnSpc>
                <a:spcPct val="100000"/>
              </a:lnSpc>
              <a:spcBef>
                <a:spcPts val="600"/>
              </a:spcBef>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While individualism encouraged innovation, entrepreneurship, and personal freedom, Tocqueville also warned that excessive individualism could lead to social fragmentation and a loss of community cohesion.</a:t>
            </a:r>
          </a:p>
          <a:p>
            <a:pPr algn="just">
              <a:lnSpc>
                <a:spcPct val="100000"/>
              </a:lnSpc>
              <a:spcBef>
                <a:spcPts val="600"/>
              </a:spcBef>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Tocqueville stressed the importance of </a:t>
            </a:r>
            <a:r>
              <a:rPr lang="en-US" sz="2400" b="1"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strong institutions, including an independent judiciary, a free press, and a robust system of checks and balances</a:t>
            </a: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 preserving democratic governance. </a:t>
            </a:r>
          </a:p>
          <a:p>
            <a:pPr algn="just">
              <a:lnSpc>
                <a:spcPct val="100000"/>
              </a:lnSpc>
              <a:spcBef>
                <a:spcPts val="600"/>
              </a:spcBef>
              <a:buFont typeface="Wingdings" panose="05000000000000000000" pitchFamily="2" charset="2"/>
              <a:buChar char="§"/>
            </a:pPr>
            <a:r>
              <a:rPr lang="en-US" sz="24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argued that these institutions were necessary for maintaining political stability and preventing the concentration of power.</a:t>
            </a:r>
            <a:endPar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702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33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352BA2-1964-83F1-BED3-FF16E0CD6D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733869" cy="3477884"/>
          </a:xfrm>
          <a:prstGeom prst="rect">
            <a:avLst/>
          </a:prstGeom>
        </p:spPr>
      </p:pic>
      <p:sp>
        <p:nvSpPr>
          <p:cNvPr id="2" name="Title 1">
            <a:extLst>
              <a:ext uri="{FF2B5EF4-FFF2-40B4-BE49-F238E27FC236}">
                <a16:creationId xmlns:a16="http://schemas.microsoft.com/office/drawing/2014/main" id="{2E5E7898-8C32-5D9A-DD85-78110AAC99D4}"/>
              </a:ext>
            </a:extLst>
          </p:cNvPr>
          <p:cNvSpPr>
            <a:spLocks noGrp="1"/>
          </p:cNvSpPr>
          <p:nvPr>
            <p:ph type="title"/>
          </p:nvPr>
        </p:nvSpPr>
        <p:spPr>
          <a:xfrm>
            <a:off x="3172408" y="365126"/>
            <a:ext cx="8181392" cy="745218"/>
          </a:xfrm>
        </p:spPr>
        <p:txBody>
          <a:bodyPr/>
          <a:lstStyle/>
          <a:p>
            <a:r>
              <a:rPr lang="en-IN" i="0" dirty="0">
                <a:ln w="0">
                  <a:solidFill>
                    <a:schemeClr val="accent1">
                      <a:lumMod val="60000"/>
                      <a:lumOff val="40000"/>
                    </a:schemeClr>
                  </a:solidFill>
                </a:ln>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John Stuart Mill</a:t>
            </a:r>
            <a:endParaRPr lang="en-IN" dirty="0">
              <a:ln w="0">
                <a:solidFill>
                  <a:schemeClr val="accent1">
                    <a:lumMod val="60000"/>
                    <a:lumOff val="40000"/>
                  </a:schemeClr>
                </a:solidFill>
              </a:ln>
              <a:solidFill>
                <a:schemeClr val="tx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FEDEFC-7793-500E-7D8E-AA7720242211}"/>
              </a:ext>
            </a:extLst>
          </p:cNvPr>
          <p:cNvSpPr>
            <a:spLocks noGrp="1"/>
          </p:cNvSpPr>
          <p:nvPr>
            <p:ph idx="1"/>
          </p:nvPr>
        </p:nvSpPr>
        <p:spPr>
          <a:xfrm>
            <a:off x="838199" y="1315616"/>
            <a:ext cx="10843727" cy="4861347"/>
          </a:xfrm>
        </p:spPr>
        <p:txBody>
          <a:bodyPr>
            <a:normAutofit lnSpcReduction="10000"/>
          </a:bodyPr>
          <a:lstStyle/>
          <a:p>
            <a:pPr marL="2171700" lvl="8" indent="-342900" algn="just">
              <a:spcBef>
                <a:spcPts val="1000"/>
              </a:spcBef>
              <a:buFont typeface="Wingdings" panose="05000000000000000000" pitchFamily="2" charset="2"/>
              <a:buChar char="§"/>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Mill was a proponent of liberal democracy and individual freedom.</a:t>
            </a:r>
          </a:p>
          <a:p>
            <a:pPr marL="2171700" lvl="8" indent="-342900" algn="just">
              <a:spcBef>
                <a:spcPts val="1000"/>
              </a:spcBef>
              <a:buFont typeface="Wingdings" panose="05000000000000000000" pitchFamily="2" charset="2"/>
              <a:buChar char="§"/>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argued for the importance of civil liberties, including freedom of speech, freedom of association, and freedom of conscience, as essential components of a healthy democracy.</a:t>
            </a:r>
          </a:p>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his famous Mill also emphasized the need to protect minority rights and encouraged active citizen participation in political decision-making processes.</a:t>
            </a:r>
          </a:p>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work "On Liberty," Mill stressed the importance of limiting the power of government and society over the individual, even in a democratic system.</a:t>
            </a:r>
            <a:endParaRPr lang="en-IN" dirty="0"/>
          </a:p>
        </p:txBody>
      </p:sp>
    </p:spTree>
    <p:extLst>
      <p:ext uri="{BB962C8B-B14F-4D97-AF65-F5344CB8AC3E}">
        <p14:creationId xmlns:p14="http://schemas.microsoft.com/office/powerpoint/2010/main" val="403457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33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1C00-7A6A-4734-845C-0068EFF620CA}"/>
              </a:ext>
            </a:extLst>
          </p:cNvPr>
          <p:cNvSpPr>
            <a:spLocks noGrp="1"/>
          </p:cNvSpPr>
          <p:nvPr>
            <p:ph type="title"/>
          </p:nvPr>
        </p:nvSpPr>
        <p:spPr>
          <a:xfrm>
            <a:off x="523875" y="365126"/>
            <a:ext cx="10829925" cy="749300"/>
          </a:xfrm>
        </p:spPr>
        <p:txBody>
          <a:bodyPr/>
          <a:lstStyle/>
          <a:p>
            <a:r>
              <a:rPr lang="en-US" b="1" dirty="0">
                <a:ln w="0">
                  <a:solidFill>
                    <a:srgbClr val="00B0F0"/>
                  </a:solidFill>
                </a:ln>
                <a:solidFill>
                  <a:srgbClr val="002060"/>
                </a:solidFill>
                <a:effectLst>
                  <a:outerShdw blurRad="38100" dist="19050" dir="2700000" algn="tl" rotWithShape="0">
                    <a:schemeClr val="dk1">
                      <a:alpha val="40000"/>
                    </a:schemeClr>
                  </a:outerShdw>
                </a:effectLst>
              </a:rPr>
              <a:t>Cont</a:t>
            </a:r>
            <a:r>
              <a:rPr lang="en-US" b="1" dirty="0">
                <a:ln>
                  <a:solidFill>
                    <a:srgbClr val="00B0F0"/>
                  </a:solidFill>
                </a:ln>
              </a:rPr>
              <a:t>..</a:t>
            </a:r>
            <a:endParaRPr lang="en-US" dirty="0"/>
          </a:p>
        </p:txBody>
      </p:sp>
      <p:sp>
        <p:nvSpPr>
          <p:cNvPr id="3" name="Content Placeholder 2">
            <a:extLst>
              <a:ext uri="{FF2B5EF4-FFF2-40B4-BE49-F238E27FC236}">
                <a16:creationId xmlns:a16="http://schemas.microsoft.com/office/drawing/2014/main" id="{B59C083B-D2A9-4FEF-8832-E514BAFC3A5D}"/>
              </a:ext>
            </a:extLst>
          </p:cNvPr>
          <p:cNvSpPr>
            <a:spLocks noGrp="1"/>
          </p:cNvSpPr>
          <p:nvPr>
            <p:ph idx="1"/>
          </p:nvPr>
        </p:nvSpPr>
        <p:spPr>
          <a:xfrm>
            <a:off x="523876" y="1190624"/>
            <a:ext cx="10972800" cy="5534025"/>
          </a:xfrm>
        </p:spPr>
        <p:txBody>
          <a:bodyPr>
            <a:normAutofit/>
          </a:bodyPr>
          <a:lstStyle/>
          <a:p>
            <a:pPr algn="just">
              <a:buFont typeface="Wingdings" panose="05000000000000000000" pitchFamily="2" charset="2"/>
              <a:buChar char="§"/>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warned against the "tyranny of the majority," where the majority could oppress minority voices. He believed that democracy should be supplemented with mechanisms to safeguard individual freedoms, such as constitutional protections and checks and balances.</a:t>
            </a:r>
          </a:p>
          <a:p>
            <a:pPr algn="just">
              <a:buFont typeface="Wingdings" panose="05000000000000000000" pitchFamily="2" charset="2"/>
              <a:buChar char="§"/>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Mill emphasized the </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importance</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of</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education</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and informed participation in a democratic society. He believed that an educated electorate was essential for the success of democracy, as it would lead to more rational decision-making and better outcomes for society as a whole.</a:t>
            </a:r>
          </a:p>
          <a:p>
            <a:pPr algn="just">
              <a:buFont typeface="Wingdings" panose="05000000000000000000" pitchFamily="2" charset="2"/>
              <a:buChar char="§"/>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Mill supported </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representative democracy</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where elected representatives make decisions on behalf of the people.</a:t>
            </a:r>
          </a:p>
          <a:p>
            <a:pPr algn="just">
              <a:buFont typeface="Wingdings" panose="05000000000000000000" pitchFamily="2" charset="2"/>
              <a:buChar char="§"/>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Mill emphasized </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diversity of opinions </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and believed that it enriched democratic deliberation. He argued that allowing different voices to be heard was essential for the progress of society and the discovery of truth.</a:t>
            </a:r>
          </a:p>
        </p:txBody>
      </p:sp>
    </p:spTree>
    <p:extLst>
      <p:ext uri="{BB962C8B-B14F-4D97-AF65-F5344CB8AC3E}">
        <p14:creationId xmlns:p14="http://schemas.microsoft.com/office/powerpoint/2010/main" val="2860879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33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F16C-C39B-D825-8232-0A72987C9D8B}"/>
              </a:ext>
            </a:extLst>
          </p:cNvPr>
          <p:cNvSpPr>
            <a:spLocks noGrp="1"/>
          </p:cNvSpPr>
          <p:nvPr>
            <p:ph type="title"/>
          </p:nvPr>
        </p:nvSpPr>
        <p:spPr>
          <a:xfrm>
            <a:off x="1082351" y="245294"/>
            <a:ext cx="7529804" cy="949026"/>
          </a:xfrm>
        </p:spPr>
        <p:txBody>
          <a:bodyPr/>
          <a:lstStyle/>
          <a:p>
            <a:pPr algn="l"/>
            <a:r>
              <a:rPr lang="en-US" sz="3600" dirty="0">
                <a:solidFill>
                  <a:schemeClr val="tx2">
                    <a:lumMod val="50000"/>
                  </a:schemeClr>
                </a:solidFill>
                <a:latin typeface="Algerian" panose="04020705040A02060702" pitchFamily="82" charset="0"/>
                <a:cs typeface="Times New Roman" panose="02020603050405020304" pitchFamily="18" charset="0"/>
              </a:rPr>
              <a:t>Definitions</a:t>
            </a:r>
          </a:p>
        </p:txBody>
      </p:sp>
      <p:sp>
        <p:nvSpPr>
          <p:cNvPr id="3" name="Content Placeholder 2">
            <a:extLst>
              <a:ext uri="{FF2B5EF4-FFF2-40B4-BE49-F238E27FC236}">
                <a16:creationId xmlns:a16="http://schemas.microsoft.com/office/drawing/2014/main" id="{6314C01B-C429-EC84-F015-9BAE218A6039}"/>
              </a:ext>
            </a:extLst>
          </p:cNvPr>
          <p:cNvSpPr>
            <a:spLocks noGrp="1"/>
          </p:cNvSpPr>
          <p:nvPr>
            <p:ph idx="1"/>
          </p:nvPr>
        </p:nvSpPr>
        <p:spPr>
          <a:xfrm>
            <a:off x="913775" y="1194320"/>
            <a:ext cx="10087017" cy="4823925"/>
          </a:xfrm>
        </p:spPr>
        <p:txBody>
          <a:bodyPr>
            <a:normAutofit/>
          </a:bodyPr>
          <a:lstStyle/>
          <a:p>
            <a:pPr algn="just"/>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MacIver</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Democracy is a form of state is merely a mode of appointing, controlling and dismissing a government.</a:t>
            </a:r>
          </a:p>
          <a:p>
            <a:pPr algn="just"/>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Gettel</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Democracy is that form of government in which masses of the population possesses the right to share in the exercise of sovereign power.</a:t>
            </a:r>
          </a:p>
          <a:p>
            <a:pPr algn="just"/>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Bryce</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Democracy means nothing more or less the rule of the whole people, expressing their sovereign will by their votes.</a:t>
            </a:r>
          </a:p>
          <a:p>
            <a:pPr algn="just"/>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Seeley</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Democracy is that system of government in which everyone has a share.</a:t>
            </a:r>
          </a:p>
          <a:p>
            <a:pPr algn="just"/>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Bryce</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Democracy is that form of government in which the ruling power of a state is legally vested, not in any particular class or classes but in the members of the community as a whole.</a:t>
            </a:r>
            <a:endPar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49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6000">
              <a:schemeClr val="accent6">
                <a:lumMod val="5000"/>
                <a:lumOff val="95000"/>
              </a:schemeClr>
            </a:gs>
            <a:gs pos="100000">
              <a:schemeClr val="accent6">
                <a:lumMod val="45000"/>
                <a:lumOff val="55000"/>
              </a:schemeClr>
            </a:gs>
            <a:gs pos="9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531E38-FDB8-B040-B973-2343E58D5D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1371600"/>
          </a:xfrm>
        </p:spPr>
      </p:pic>
      <p:sp>
        <p:nvSpPr>
          <p:cNvPr id="7" name="TextBox 6">
            <a:extLst>
              <a:ext uri="{FF2B5EF4-FFF2-40B4-BE49-F238E27FC236}">
                <a16:creationId xmlns:a16="http://schemas.microsoft.com/office/drawing/2014/main" id="{06B6A1F4-0B99-653B-D39D-8A6CE3A12691}"/>
              </a:ext>
            </a:extLst>
          </p:cNvPr>
          <p:cNvSpPr txBox="1"/>
          <p:nvPr/>
        </p:nvSpPr>
        <p:spPr>
          <a:xfrm>
            <a:off x="66675" y="1436914"/>
            <a:ext cx="12052235" cy="5421086"/>
          </a:xfrm>
          <a:prstGeom prst="rect">
            <a:avLst/>
          </a:prstGeom>
          <a:gradFill flip="none" rotWithShape="1">
            <a:gsLst>
              <a:gs pos="87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pPr marL="457200" indent="-457200" algn="just">
              <a:buFont typeface="Arial" panose="020B0604020202020204" pitchFamily="34" charset="0"/>
              <a:buChar char="•"/>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Democracy is a form of government in which power is vested in the people, who rule either directly or through freely elected representatives. </a:t>
            </a:r>
            <a:r>
              <a:rPr lang="en-GB"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word democracy is derived from </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ancient Greek language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demokratia</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 compound of demos (the people) and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kratia</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(rule), so ‘democracy’ means rule by the people. </a:t>
            </a:r>
          </a:p>
          <a:p>
            <a:pPr marL="457200" indent="-457200" algn="just">
              <a:buFont typeface="Arial" panose="020B0604020202020204" pitchFamily="34" charset="0"/>
              <a:buChar char="•"/>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a democracy, the people have the right to participate in the decision-making process that affects their lives, either by voting, standing for office, or otherwise engaging with the political system.</a:t>
            </a:r>
          </a:p>
          <a:p>
            <a:pPr marL="457200" indent="-457200" algn="just">
              <a:buFont typeface="Arial" panose="020B0604020202020204" pitchFamily="34" charset="0"/>
              <a:buChar char="•"/>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Democracy is often summarized as “rule by the people” – but who are the people? It is important to note that a democracy also provides protection for minorities and is not to be “tyranny of the majority”. It is a system in which officials represent the diversity of public interests.</a:t>
            </a:r>
            <a:endParaRPr lang="en-IN"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96526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080" y="1564641"/>
            <a:ext cx="10424159" cy="255454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pPr algn="ctr" defTabSz="1219170">
              <a:buClr>
                <a:srgbClr val="000000"/>
              </a:buClr>
            </a:pPr>
            <a:r>
              <a:rPr lang="en-US" sz="8000" kern="0" dirty="0">
                <a:solidFill>
                  <a:sysClr val="windowText" lastClr="000000"/>
                </a:solidFill>
                <a:latin typeface="Algerian" panose="04020705040A02060702" pitchFamily="82" charset="0"/>
                <a:cs typeface="Arial"/>
                <a:sym typeface="Arial"/>
              </a:rPr>
              <a:t>Deliberative democracy </a:t>
            </a:r>
          </a:p>
        </p:txBody>
      </p:sp>
    </p:spTree>
    <p:extLst>
      <p:ext uri="{BB962C8B-B14F-4D97-AF65-F5344CB8AC3E}">
        <p14:creationId xmlns:p14="http://schemas.microsoft.com/office/powerpoint/2010/main" val="4053158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dirty="0"/>
              <a:t>Introduction </a:t>
            </a:r>
            <a:endParaRPr dirty="0"/>
          </a:p>
        </p:txBody>
      </p:sp>
      <p:sp>
        <p:nvSpPr>
          <p:cNvPr id="64" name="Google Shape;64;p13"/>
          <p:cNvSpPr txBox="1">
            <a:spLocks noGrp="1"/>
          </p:cNvSpPr>
          <p:nvPr>
            <p:ph type="body" idx="1"/>
          </p:nvPr>
        </p:nvSpPr>
        <p:spPr>
          <a:xfrm>
            <a:off x="517200" y="1656080"/>
            <a:ext cx="11157600" cy="4435552"/>
          </a:xfrm>
          <a:prstGeom prst="rect">
            <a:avLst/>
          </a:prstGeom>
        </p:spPr>
        <p:txBody>
          <a:bodyPr spcFirstLastPara="1" wrap="square" lIns="121900" tIns="121900" rIns="121900" bIns="121900" anchor="t" anchorCtr="0">
            <a:noAutofit/>
          </a:bodyPr>
          <a:lstStyle/>
          <a:p>
            <a:pPr marL="0" indent="0">
              <a:buNone/>
            </a:pPr>
            <a:r>
              <a:rPr lang="en" sz="2400" b="1" dirty="0"/>
              <a:t>Definition:</a:t>
            </a:r>
            <a:r>
              <a:rPr lang="en" sz="2400" dirty="0"/>
              <a:t> Deliberative democracy is a form of democracy in which deliberation is central to decision-making. It involves the careful discussion and consideration of different viewpoints before arriving at a decision.</a:t>
            </a:r>
            <a:endParaRPr sz="2400" dirty="0"/>
          </a:p>
          <a:p>
            <a:pPr marL="0" indent="0">
              <a:spcBef>
                <a:spcPts val="1600"/>
              </a:spcBef>
              <a:buNone/>
            </a:pPr>
            <a:r>
              <a:rPr lang="en" sz="2400" b="1" dirty="0" smtClean="0"/>
              <a:t>Core </a:t>
            </a:r>
            <a:r>
              <a:rPr lang="en" sz="2400" b="1" dirty="0"/>
              <a:t>Idea: </a:t>
            </a:r>
            <a:r>
              <a:rPr lang="en" sz="2400" dirty="0"/>
              <a:t>Unlike traditional forms of democracy that focus primarily on voting, deliberative democracy emphasizes informed and reflective discussions among citizens, aiming to reach a consensus or a well-reasoned decision.</a:t>
            </a:r>
            <a:endParaRPr sz="2400" dirty="0"/>
          </a:p>
          <a:p>
            <a:pPr marL="0" indent="0">
              <a:spcBef>
                <a:spcPts val="1600"/>
              </a:spcBef>
              <a:spcAft>
                <a:spcPts val="1600"/>
              </a:spcAft>
              <a:buNone/>
            </a:pPr>
            <a:r>
              <a:rPr lang="en" sz="2400" b="1" dirty="0" smtClean="0"/>
              <a:t>Explanation</a:t>
            </a:r>
            <a:r>
              <a:rPr lang="en" sz="2400" b="1" dirty="0"/>
              <a:t>:</a:t>
            </a:r>
            <a:r>
              <a:rPr lang="en" sz="2400" dirty="0"/>
              <a:t> This slide provides the basic definition and core idea behind deliberative democracy. The audience learns that this model prioritizes discussion and thoughtful debate over simple majority rule.</a:t>
            </a:r>
            <a:endParaRPr sz="2400" dirty="0"/>
          </a:p>
        </p:txBody>
      </p:sp>
    </p:spTree>
    <p:extLst>
      <p:ext uri="{BB962C8B-B14F-4D97-AF65-F5344CB8AC3E}">
        <p14:creationId xmlns:p14="http://schemas.microsoft.com/office/powerpoint/2010/main" val="3022115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517200" y="193040"/>
            <a:ext cx="11157600" cy="843280"/>
          </a:xfrm>
          <a:prstGeom prst="rect">
            <a:avLst/>
          </a:prstGeom>
        </p:spPr>
        <p:txBody>
          <a:bodyPr spcFirstLastPara="1" wrap="square" lIns="121900" tIns="121900" rIns="121900" bIns="121900" anchor="b" anchorCtr="0">
            <a:normAutofit/>
          </a:bodyPr>
          <a:lstStyle/>
          <a:p>
            <a:r>
              <a:rPr lang="en" dirty="0"/>
              <a:t>Key Features of Deliberative Democracy</a:t>
            </a:r>
            <a:endParaRPr dirty="0"/>
          </a:p>
        </p:txBody>
      </p:sp>
      <p:sp>
        <p:nvSpPr>
          <p:cNvPr id="70" name="Google Shape;70;p14"/>
          <p:cNvSpPr txBox="1"/>
          <p:nvPr/>
        </p:nvSpPr>
        <p:spPr>
          <a:xfrm>
            <a:off x="415600" y="1141041"/>
            <a:ext cx="11360800" cy="547838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dirty="0">
                <a:solidFill>
                  <a:srgbClr val="F3F3F3"/>
                </a:solidFill>
                <a:latin typeface="Arial"/>
                <a:cs typeface="Arial"/>
                <a:sym typeface="Arial"/>
              </a:rPr>
              <a:t>Inclusiveness: All relevant stakeholders or citizens have the opportunity to participate and share their views</a:t>
            </a:r>
            <a:r>
              <a:rPr lang="en" sz="2400" kern="0" dirty="0" smtClean="0">
                <a:solidFill>
                  <a:srgbClr val="F3F3F3"/>
                </a:solidFill>
                <a:latin typeface="Arial"/>
                <a:cs typeface="Arial"/>
                <a:sym typeface="Arial"/>
              </a:rPr>
              <a:t>.</a:t>
            </a:r>
          </a:p>
          <a:p>
            <a:pPr defTabSz="1219170">
              <a:buClr>
                <a:srgbClr val="000000"/>
              </a:buClr>
            </a:pPr>
            <a:endParaRPr sz="1400" kern="0" dirty="0">
              <a:solidFill>
                <a:srgbClr val="F3F3F3"/>
              </a:solidFill>
              <a:latin typeface="Arial"/>
              <a:cs typeface="Arial"/>
              <a:sym typeface="Arial"/>
            </a:endParaRPr>
          </a:p>
          <a:p>
            <a:pPr defTabSz="1219170">
              <a:buClr>
                <a:srgbClr val="000000"/>
              </a:buClr>
            </a:pPr>
            <a:r>
              <a:rPr lang="en" sz="2400" kern="0" dirty="0" smtClean="0">
                <a:solidFill>
                  <a:srgbClr val="F3F3F3"/>
                </a:solidFill>
                <a:latin typeface="Arial"/>
                <a:cs typeface="Arial"/>
                <a:sym typeface="Arial"/>
              </a:rPr>
              <a:t>Equality</a:t>
            </a:r>
            <a:r>
              <a:rPr lang="en" sz="2400" kern="0" dirty="0">
                <a:solidFill>
                  <a:srgbClr val="F3F3F3"/>
                </a:solidFill>
                <a:latin typeface="Arial"/>
                <a:cs typeface="Arial"/>
                <a:sym typeface="Arial"/>
              </a:rPr>
              <a:t>: Participants in deliberation are treated as equals, with no one’s opinion considered more important than another’s</a:t>
            </a:r>
            <a:r>
              <a:rPr lang="en" sz="2400" kern="0" dirty="0" smtClean="0">
                <a:solidFill>
                  <a:srgbClr val="F3F3F3"/>
                </a:solidFill>
                <a:latin typeface="Arial"/>
                <a:cs typeface="Arial"/>
                <a:sym typeface="Arial"/>
              </a:rPr>
              <a:t>.</a:t>
            </a:r>
          </a:p>
          <a:p>
            <a:pPr defTabSz="1219170">
              <a:buClr>
                <a:srgbClr val="000000"/>
              </a:buClr>
            </a:pPr>
            <a:endParaRPr sz="1400" kern="0" dirty="0">
              <a:solidFill>
                <a:srgbClr val="F3F3F3"/>
              </a:solidFill>
              <a:latin typeface="Arial"/>
              <a:cs typeface="Arial"/>
              <a:sym typeface="Arial"/>
            </a:endParaRPr>
          </a:p>
          <a:p>
            <a:pPr defTabSz="1219170">
              <a:buClr>
                <a:srgbClr val="000000"/>
              </a:buClr>
            </a:pPr>
            <a:r>
              <a:rPr lang="en" sz="2400" kern="0" dirty="0" smtClean="0">
                <a:solidFill>
                  <a:srgbClr val="F3F3F3"/>
                </a:solidFill>
                <a:latin typeface="Arial"/>
                <a:cs typeface="Arial"/>
                <a:sym typeface="Arial"/>
              </a:rPr>
              <a:t>Reasoned </a:t>
            </a:r>
            <a:r>
              <a:rPr lang="en" sz="2400" kern="0" dirty="0">
                <a:solidFill>
                  <a:srgbClr val="F3F3F3"/>
                </a:solidFill>
                <a:latin typeface="Arial"/>
                <a:cs typeface="Arial"/>
                <a:sym typeface="Arial"/>
              </a:rPr>
              <a:t>Debate: Discussions are grounded in logic, evidence, and well-thought-out arguments, rather than emotion or rhetoric</a:t>
            </a:r>
            <a:r>
              <a:rPr lang="en" sz="2400" kern="0" dirty="0" smtClean="0">
                <a:solidFill>
                  <a:srgbClr val="F3F3F3"/>
                </a:solidFill>
                <a:latin typeface="Arial"/>
                <a:cs typeface="Arial"/>
                <a:sym typeface="Arial"/>
              </a:rPr>
              <a:t>.</a:t>
            </a:r>
          </a:p>
          <a:p>
            <a:pPr defTabSz="1219170">
              <a:buClr>
                <a:srgbClr val="000000"/>
              </a:buClr>
            </a:pPr>
            <a:endParaRPr sz="1400" kern="0" dirty="0">
              <a:solidFill>
                <a:srgbClr val="F3F3F3"/>
              </a:solidFill>
              <a:latin typeface="Arial"/>
              <a:cs typeface="Arial"/>
              <a:sym typeface="Arial"/>
            </a:endParaRPr>
          </a:p>
          <a:p>
            <a:pPr defTabSz="1219170">
              <a:buClr>
                <a:srgbClr val="000000"/>
              </a:buClr>
            </a:pPr>
            <a:r>
              <a:rPr lang="en" sz="2400" kern="0" dirty="0" smtClean="0">
                <a:solidFill>
                  <a:srgbClr val="F3F3F3"/>
                </a:solidFill>
                <a:latin typeface="Arial"/>
                <a:cs typeface="Arial"/>
                <a:sym typeface="Arial"/>
              </a:rPr>
              <a:t>Transparency</a:t>
            </a:r>
            <a:r>
              <a:rPr lang="en" sz="2400" kern="0" dirty="0">
                <a:solidFill>
                  <a:srgbClr val="F3F3F3"/>
                </a:solidFill>
                <a:latin typeface="Arial"/>
                <a:cs typeface="Arial"/>
                <a:sym typeface="Arial"/>
              </a:rPr>
              <a:t>: The process is open and transparent, allowing public scrutiny and understanding of how decisions are made</a:t>
            </a:r>
            <a:r>
              <a:rPr lang="en" sz="2400" kern="0" dirty="0" smtClean="0">
                <a:solidFill>
                  <a:srgbClr val="F3F3F3"/>
                </a:solidFill>
                <a:latin typeface="Arial"/>
                <a:cs typeface="Arial"/>
                <a:sym typeface="Arial"/>
              </a:rPr>
              <a:t>.</a:t>
            </a:r>
          </a:p>
          <a:p>
            <a:pPr defTabSz="1219170">
              <a:buClr>
                <a:srgbClr val="000000"/>
              </a:buClr>
            </a:pPr>
            <a:endParaRPr sz="2400" kern="0" dirty="0">
              <a:solidFill>
                <a:srgbClr val="F3F3F3"/>
              </a:solidFill>
              <a:latin typeface="Arial"/>
              <a:cs typeface="Arial"/>
              <a:sym typeface="Arial"/>
            </a:endParaRPr>
          </a:p>
          <a:p>
            <a:pPr defTabSz="1219170">
              <a:buClr>
                <a:srgbClr val="000000"/>
              </a:buClr>
            </a:pPr>
            <a:r>
              <a:rPr lang="en" sz="2400" kern="0" dirty="0" smtClean="0">
                <a:solidFill>
                  <a:srgbClr val="F3F3F3"/>
                </a:solidFill>
                <a:latin typeface="Arial"/>
                <a:cs typeface="Arial"/>
                <a:sym typeface="Arial"/>
              </a:rPr>
              <a:t>Explanation</a:t>
            </a:r>
            <a:r>
              <a:rPr lang="en" sz="2400" kern="0" dirty="0">
                <a:solidFill>
                  <a:srgbClr val="F3F3F3"/>
                </a:solidFill>
                <a:latin typeface="Arial"/>
                <a:cs typeface="Arial"/>
                <a:sym typeface="Arial"/>
              </a:rPr>
              <a:t>: This slide breaks down the essential characteristics that define deliberative democracy. Each feature ensures that the decision-making process is fair, open, and based on reasoned argumentation.</a:t>
            </a:r>
            <a:endParaRPr sz="2400" kern="0" dirty="0">
              <a:solidFill>
                <a:srgbClr val="F3F3F3"/>
              </a:solidFill>
              <a:latin typeface="Arial"/>
              <a:cs typeface="Arial"/>
              <a:sym typeface="Arial"/>
            </a:endParaRPr>
          </a:p>
        </p:txBody>
      </p:sp>
    </p:spTree>
    <p:extLst>
      <p:ext uri="{BB962C8B-B14F-4D97-AF65-F5344CB8AC3E}">
        <p14:creationId xmlns:p14="http://schemas.microsoft.com/office/powerpoint/2010/main" val="913996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Historical Background</a:t>
            </a:r>
            <a:endParaRPr/>
          </a:p>
        </p:txBody>
      </p:sp>
      <p:sp>
        <p:nvSpPr>
          <p:cNvPr id="76" name="Google Shape;76;p15"/>
          <p:cNvSpPr txBox="1">
            <a:spLocks noGrp="1"/>
          </p:cNvSpPr>
          <p:nvPr>
            <p:ph type="body" idx="1"/>
          </p:nvPr>
        </p:nvSpPr>
        <p:spPr>
          <a:xfrm>
            <a:off x="517200" y="1656080"/>
            <a:ext cx="11157600" cy="5039360"/>
          </a:xfrm>
          <a:prstGeom prst="rect">
            <a:avLst/>
          </a:prstGeom>
        </p:spPr>
        <p:txBody>
          <a:bodyPr spcFirstLastPara="1" wrap="square" lIns="121900" tIns="121900" rIns="121900" bIns="121900" anchor="t" anchorCtr="0">
            <a:normAutofit/>
          </a:bodyPr>
          <a:lstStyle/>
          <a:p>
            <a:pPr marL="0" indent="0">
              <a:buNone/>
            </a:pPr>
            <a:r>
              <a:rPr lang="en" sz="2400" dirty="0"/>
              <a:t>Origins: The roots of deliberative democracy can be traced back to ancient Athenian democracy, where public debate and discussion were integral to governance.</a:t>
            </a:r>
            <a:endParaRPr sz="2400" dirty="0"/>
          </a:p>
          <a:p>
            <a:pPr marL="0" indent="0">
              <a:spcBef>
                <a:spcPts val="1600"/>
              </a:spcBef>
              <a:buNone/>
            </a:pPr>
            <a:r>
              <a:rPr lang="en" sz="2400" dirty="0" smtClean="0"/>
              <a:t>Modern </a:t>
            </a:r>
            <a:r>
              <a:rPr lang="en" sz="2400" dirty="0"/>
              <a:t>Revival: In the 20th century, political theorists like Jürgen Habermas and John Rawls brought renewed attention to deliberative democracy, arguing for its importance in modern political systems.</a:t>
            </a:r>
            <a:endParaRPr sz="2400" dirty="0"/>
          </a:p>
          <a:p>
            <a:pPr marL="0" indent="0">
              <a:spcBef>
                <a:spcPts val="1600"/>
              </a:spcBef>
              <a:spcAft>
                <a:spcPts val="1600"/>
              </a:spcAft>
              <a:buNone/>
            </a:pPr>
            <a:r>
              <a:rPr lang="en" sz="2400" dirty="0" smtClean="0"/>
              <a:t>Explanation</a:t>
            </a:r>
            <a:r>
              <a:rPr lang="en" sz="2400" dirty="0"/>
              <a:t>: This slide gives a brief history of deliberative democracy, showing its ancient origins and its revival in modern political theory. The historical context helps the audience appreciate how the concept has </a:t>
            </a:r>
            <a:r>
              <a:rPr lang="en" sz="2400" dirty="0" smtClean="0"/>
              <a:t>evolve.</a:t>
            </a:r>
            <a:endParaRPr sz="2400" dirty="0"/>
          </a:p>
        </p:txBody>
      </p:sp>
    </p:spTree>
    <p:extLst>
      <p:ext uri="{BB962C8B-B14F-4D97-AF65-F5344CB8AC3E}">
        <p14:creationId xmlns:p14="http://schemas.microsoft.com/office/powerpoint/2010/main" val="387448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dirty="0"/>
              <a:t>Key Theorists</a:t>
            </a:r>
            <a:endParaRPr dirty="0"/>
          </a:p>
        </p:txBody>
      </p:sp>
      <p:sp>
        <p:nvSpPr>
          <p:cNvPr id="82" name="Google Shape;82;p16"/>
          <p:cNvSpPr txBox="1">
            <a:spLocks noGrp="1"/>
          </p:cNvSpPr>
          <p:nvPr>
            <p:ph type="body" idx="1"/>
          </p:nvPr>
        </p:nvSpPr>
        <p:spPr>
          <a:xfrm>
            <a:off x="517200" y="1635760"/>
            <a:ext cx="11157600" cy="5039360"/>
          </a:xfrm>
          <a:prstGeom prst="rect">
            <a:avLst/>
          </a:prstGeom>
        </p:spPr>
        <p:txBody>
          <a:bodyPr spcFirstLastPara="1" wrap="square" lIns="121900" tIns="121900" rIns="121900" bIns="121900" anchor="t" anchorCtr="0">
            <a:normAutofit/>
          </a:bodyPr>
          <a:lstStyle/>
          <a:p>
            <a:pPr marL="0" indent="0">
              <a:buNone/>
            </a:pPr>
            <a:r>
              <a:rPr lang="en" sz="2400" dirty="0"/>
              <a:t>Jürgen Habermas: Known for his concept of the public sphere, where individuals engage in rational-critical debate. He argues that democracy should be rooted in communicative rationality, where the force of the better argument prevails.</a:t>
            </a:r>
            <a:endParaRPr sz="2400" dirty="0"/>
          </a:p>
          <a:p>
            <a:pPr marL="0" indent="0">
              <a:spcBef>
                <a:spcPts val="1600"/>
              </a:spcBef>
              <a:buNone/>
            </a:pPr>
            <a:r>
              <a:rPr lang="en" sz="2400" dirty="0" smtClean="0"/>
              <a:t>John </a:t>
            </a:r>
            <a:r>
              <a:rPr lang="en" sz="2400" dirty="0"/>
              <a:t>Rawls: Introduced the idea of "public reason," where citizens engage in discourse that others can reasonably endorse. He emphasized fairness and justice as key components of deliberation.</a:t>
            </a:r>
            <a:endParaRPr sz="2400" dirty="0"/>
          </a:p>
          <a:p>
            <a:pPr marL="0" indent="0">
              <a:spcBef>
                <a:spcPts val="1600"/>
              </a:spcBef>
              <a:spcAft>
                <a:spcPts val="1600"/>
              </a:spcAft>
              <a:buNone/>
            </a:pPr>
            <a:r>
              <a:rPr lang="en" sz="2400" dirty="0" smtClean="0"/>
              <a:t>Explanation</a:t>
            </a:r>
            <a:r>
              <a:rPr lang="en" sz="2400" dirty="0"/>
              <a:t>: This slide introduces key figures who have shaped the theory of deliberative democracy. Understanding their contributions helps the audience grasp the intellectual foundations of the concept.</a:t>
            </a:r>
            <a:endParaRPr sz="2400" dirty="0"/>
          </a:p>
        </p:txBody>
      </p:sp>
    </p:spTree>
    <p:extLst>
      <p:ext uri="{BB962C8B-B14F-4D97-AF65-F5344CB8AC3E}">
        <p14:creationId xmlns:p14="http://schemas.microsoft.com/office/powerpoint/2010/main" val="2442979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dirty="0"/>
              <a:t>Deliberative Processes</a:t>
            </a:r>
            <a:endParaRPr dirty="0"/>
          </a:p>
        </p:txBody>
      </p:sp>
      <p:sp>
        <p:nvSpPr>
          <p:cNvPr id="88" name="Google Shape;88;p17"/>
          <p:cNvSpPr txBox="1">
            <a:spLocks noGrp="1"/>
          </p:cNvSpPr>
          <p:nvPr>
            <p:ph type="body" idx="1"/>
          </p:nvPr>
        </p:nvSpPr>
        <p:spPr>
          <a:xfrm>
            <a:off x="517200" y="1666240"/>
            <a:ext cx="11157600" cy="5059680"/>
          </a:xfrm>
          <a:prstGeom prst="rect">
            <a:avLst/>
          </a:prstGeom>
        </p:spPr>
        <p:txBody>
          <a:bodyPr spcFirstLastPara="1" wrap="square" lIns="121900" tIns="121900" rIns="121900" bIns="121900" anchor="t" anchorCtr="0">
            <a:normAutofit fontScale="92500" lnSpcReduction="10000"/>
          </a:bodyPr>
          <a:lstStyle/>
          <a:p>
            <a:pPr marL="0" indent="0">
              <a:buNone/>
            </a:pPr>
            <a:r>
              <a:rPr lang="en" sz="2400" dirty="0"/>
              <a:t>Citizens' Assemblies: Groups of citizens are randomly selected to deliberate on specific issues. They receive information from experts, discuss the matter, and then make recommendations.</a:t>
            </a:r>
            <a:endParaRPr sz="2400" dirty="0"/>
          </a:p>
          <a:p>
            <a:pPr marL="0" indent="0">
              <a:spcBef>
                <a:spcPts val="1600"/>
              </a:spcBef>
              <a:buNone/>
            </a:pPr>
            <a:r>
              <a:rPr lang="en" sz="2400" dirty="0" smtClean="0"/>
              <a:t>Public </a:t>
            </a:r>
            <a:r>
              <a:rPr lang="en" sz="2400" dirty="0"/>
              <a:t>Consultations: Governments or organizations gather public input on policy decisions through forums, town halls, or surveys, allowing citizens to voice their opinions.</a:t>
            </a:r>
            <a:endParaRPr sz="2400" dirty="0"/>
          </a:p>
          <a:p>
            <a:pPr marL="0" indent="0">
              <a:spcBef>
                <a:spcPts val="1600"/>
              </a:spcBef>
              <a:buNone/>
            </a:pPr>
            <a:r>
              <a:rPr lang="en" sz="2400" dirty="0" smtClean="0"/>
              <a:t>Deliberative </a:t>
            </a:r>
            <a:r>
              <a:rPr lang="en" sz="2400" dirty="0"/>
              <a:t>Polls: Participants are polled on an issue before and after they engage in detailed discussions, revealing how deliberation influences public opinion.</a:t>
            </a:r>
            <a:endParaRPr sz="2400" dirty="0"/>
          </a:p>
          <a:p>
            <a:pPr marL="0" indent="0">
              <a:spcBef>
                <a:spcPts val="1600"/>
              </a:spcBef>
              <a:buNone/>
            </a:pPr>
            <a:r>
              <a:rPr lang="en" sz="2400" dirty="0" smtClean="0"/>
              <a:t>Explanation</a:t>
            </a:r>
            <a:r>
              <a:rPr lang="en" sz="2400" dirty="0"/>
              <a:t>: This slide highlights practical applications of deliberative democracy, showcasing how it is implemented in real-world scenarios. The audience learns about different methods of fostering deliberation among citizens.</a:t>
            </a:r>
            <a:endParaRPr sz="2400" dirty="0"/>
          </a:p>
          <a:p>
            <a:pPr marL="0" indent="0">
              <a:spcBef>
                <a:spcPts val="1600"/>
              </a:spcBef>
              <a:spcAft>
                <a:spcPts val="1600"/>
              </a:spcAft>
              <a:buNone/>
            </a:pPr>
            <a:endParaRPr dirty="0"/>
          </a:p>
        </p:txBody>
      </p:sp>
    </p:spTree>
    <p:extLst>
      <p:ext uri="{BB962C8B-B14F-4D97-AF65-F5344CB8AC3E}">
        <p14:creationId xmlns:p14="http://schemas.microsoft.com/office/powerpoint/2010/main" val="1606728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dirty="0"/>
              <a:t>Advantages of Deliberative Democracy</a:t>
            </a:r>
            <a:endParaRPr dirty="0"/>
          </a:p>
          <a:p>
            <a:endParaRPr dirty="0"/>
          </a:p>
        </p:txBody>
      </p:sp>
      <p:sp>
        <p:nvSpPr>
          <p:cNvPr id="94" name="Google Shape;94;p18"/>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fontScale="85000" lnSpcReduction="20000"/>
          </a:bodyPr>
          <a:lstStyle/>
          <a:p>
            <a:pPr marL="0" indent="0">
              <a:buNone/>
            </a:pPr>
            <a:r>
              <a:rPr lang="en" sz="2800" dirty="0"/>
              <a:t>Informed Decision-Making: Encourages participants to be well-informed before making decisions, leading to more thoughtful and sustainable outcomes.</a:t>
            </a:r>
            <a:endParaRPr sz="2800" dirty="0"/>
          </a:p>
          <a:p>
            <a:pPr marL="0" indent="0">
              <a:spcBef>
                <a:spcPts val="1600"/>
              </a:spcBef>
              <a:buNone/>
            </a:pPr>
            <a:r>
              <a:rPr lang="en" sz="2800" dirty="0" smtClean="0"/>
              <a:t>Legitimacy</a:t>
            </a:r>
            <a:r>
              <a:rPr lang="en" sz="2800" dirty="0"/>
              <a:t>: Decisions are more likely to be accepted and respected when they result from a fair and transparent deliberative process.</a:t>
            </a:r>
            <a:endParaRPr sz="2800" dirty="0"/>
          </a:p>
          <a:p>
            <a:pPr marL="0" indent="0">
              <a:spcBef>
                <a:spcPts val="1600"/>
              </a:spcBef>
              <a:buNone/>
            </a:pPr>
            <a:r>
              <a:rPr lang="en" sz="2800" dirty="0" smtClean="0"/>
              <a:t>Conflict </a:t>
            </a:r>
            <a:r>
              <a:rPr lang="en" sz="2800" dirty="0"/>
              <a:t>Resolution: Deliberation helps to bridge differences, allowing opposing sides to understand each other’s perspectives and find common ground.</a:t>
            </a:r>
            <a:endParaRPr sz="2800" dirty="0"/>
          </a:p>
          <a:p>
            <a:pPr marL="0" indent="0">
              <a:spcBef>
                <a:spcPts val="1600"/>
              </a:spcBef>
              <a:buNone/>
            </a:pPr>
            <a:r>
              <a:rPr lang="en" sz="2800" dirty="0" smtClean="0"/>
              <a:t>Explanation</a:t>
            </a:r>
            <a:r>
              <a:rPr lang="en" sz="2800" dirty="0"/>
              <a:t>: This slide outlines the benefits of deliberative democracy, emphasizing how it can lead to more informed, legitimate, and peaceful decision-making processes.</a:t>
            </a:r>
            <a:endParaRPr sz="2800" dirty="0"/>
          </a:p>
          <a:p>
            <a:pPr marL="0" indent="0">
              <a:spcBef>
                <a:spcPts val="1600"/>
              </a:spcBef>
              <a:spcAft>
                <a:spcPts val="1600"/>
              </a:spcAft>
              <a:buNone/>
            </a:pPr>
            <a:endParaRPr dirty="0"/>
          </a:p>
        </p:txBody>
      </p:sp>
    </p:spTree>
    <p:extLst>
      <p:ext uri="{BB962C8B-B14F-4D97-AF65-F5344CB8AC3E}">
        <p14:creationId xmlns:p14="http://schemas.microsoft.com/office/powerpoint/2010/main" val="2393729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517200" y="610700"/>
            <a:ext cx="11157600" cy="740580"/>
          </a:xfrm>
          <a:prstGeom prst="rect">
            <a:avLst/>
          </a:prstGeom>
        </p:spPr>
        <p:txBody>
          <a:bodyPr spcFirstLastPara="1" wrap="square" lIns="121900" tIns="121900" rIns="121900" bIns="121900" anchor="b" anchorCtr="0">
            <a:normAutofit/>
          </a:bodyPr>
          <a:lstStyle/>
          <a:p>
            <a:r>
              <a:rPr lang="en"/>
              <a:t>Challenges</a:t>
            </a:r>
            <a:endParaRPr/>
          </a:p>
        </p:txBody>
      </p:sp>
      <p:sp>
        <p:nvSpPr>
          <p:cNvPr id="100" name="Google Shape;100;p19"/>
          <p:cNvSpPr txBox="1">
            <a:spLocks noGrp="1"/>
          </p:cNvSpPr>
          <p:nvPr>
            <p:ph type="body" idx="1"/>
          </p:nvPr>
        </p:nvSpPr>
        <p:spPr>
          <a:xfrm>
            <a:off x="517200" y="1686560"/>
            <a:ext cx="11157600" cy="4927600"/>
          </a:xfrm>
          <a:prstGeom prst="rect">
            <a:avLst/>
          </a:prstGeom>
        </p:spPr>
        <p:txBody>
          <a:bodyPr spcFirstLastPara="1" wrap="square" lIns="121900" tIns="121900" rIns="121900" bIns="121900" anchor="t" anchorCtr="0">
            <a:noAutofit/>
          </a:bodyPr>
          <a:lstStyle/>
          <a:p>
            <a:pPr marL="0" indent="0">
              <a:buNone/>
            </a:pPr>
            <a:r>
              <a:rPr lang="en" sz="2400" dirty="0"/>
              <a:t>Time-Consuming: Deliberative processes require significant time, which can slow down decision-making and may be impractical in urgent situations.</a:t>
            </a:r>
            <a:endParaRPr sz="2400" dirty="0"/>
          </a:p>
          <a:p>
            <a:pPr marL="0" indent="0">
              <a:spcBef>
                <a:spcPts val="1600"/>
              </a:spcBef>
              <a:buNone/>
            </a:pPr>
            <a:r>
              <a:rPr lang="en" sz="2400" dirty="0" smtClean="0"/>
              <a:t>Practicality</a:t>
            </a:r>
            <a:r>
              <a:rPr lang="en" sz="2400" dirty="0"/>
              <a:t>: Scaling deliberative democracy for large populations can be difficult, requiring extensive resources and coordination.</a:t>
            </a:r>
            <a:endParaRPr sz="2400" dirty="0"/>
          </a:p>
          <a:p>
            <a:pPr marL="0" indent="0">
              <a:spcBef>
                <a:spcPts val="1600"/>
              </a:spcBef>
              <a:buNone/>
            </a:pPr>
            <a:r>
              <a:rPr lang="en" sz="2400" dirty="0" smtClean="0"/>
              <a:t>Inequality </a:t>
            </a:r>
            <a:r>
              <a:rPr lang="en" sz="2400" dirty="0"/>
              <a:t>in Participation: Despite efforts to include all voices, some groups (especially marginalized ones) may still struggle to be heard, leading to unequal influence in deliberations.</a:t>
            </a:r>
            <a:endParaRPr sz="2400" dirty="0"/>
          </a:p>
          <a:p>
            <a:pPr marL="0" indent="0">
              <a:spcBef>
                <a:spcPts val="1600"/>
              </a:spcBef>
              <a:spcAft>
                <a:spcPts val="1600"/>
              </a:spcAft>
              <a:buNone/>
            </a:pPr>
            <a:r>
              <a:rPr lang="en" sz="2400" dirty="0" smtClean="0"/>
              <a:t>Explanation</a:t>
            </a:r>
            <a:r>
              <a:rPr lang="en" sz="2400" dirty="0"/>
              <a:t>: This slide discusses the limitations and challenges of deliberative democracy, providing a balanced view of its application. The audience gains an understanding of potential obstacles in implementing deliberative processes.</a:t>
            </a:r>
            <a:endParaRPr sz="2400" dirty="0"/>
          </a:p>
        </p:txBody>
      </p:sp>
    </p:spTree>
    <p:extLst>
      <p:ext uri="{BB962C8B-B14F-4D97-AF65-F5344CB8AC3E}">
        <p14:creationId xmlns:p14="http://schemas.microsoft.com/office/powerpoint/2010/main" val="546399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Case Studies</a:t>
            </a:r>
            <a:endParaRPr/>
          </a:p>
        </p:txBody>
      </p:sp>
      <p:sp>
        <p:nvSpPr>
          <p:cNvPr id="106" name="Google Shape;106;p20"/>
          <p:cNvSpPr txBox="1">
            <a:spLocks noGrp="1"/>
          </p:cNvSpPr>
          <p:nvPr>
            <p:ph type="body" idx="1"/>
          </p:nvPr>
        </p:nvSpPr>
        <p:spPr>
          <a:xfrm>
            <a:off x="517200" y="1986432"/>
            <a:ext cx="11157600" cy="4871568"/>
          </a:xfrm>
          <a:prstGeom prst="rect">
            <a:avLst/>
          </a:prstGeom>
        </p:spPr>
        <p:txBody>
          <a:bodyPr spcFirstLastPara="1" wrap="square" lIns="121900" tIns="121900" rIns="121900" bIns="121900" anchor="t" anchorCtr="0">
            <a:normAutofit lnSpcReduction="10000"/>
          </a:bodyPr>
          <a:lstStyle/>
          <a:p>
            <a:pPr marL="0" indent="0">
              <a:buNone/>
            </a:pPr>
            <a:r>
              <a:rPr lang="en" sz="2400" dirty="0"/>
              <a:t>Irish Citizens' Assembly: A successful example where a group of citizens deliberated on major issues like same-sex marriage and abortion, leading to constitutional changes.</a:t>
            </a:r>
            <a:endParaRPr sz="2400" dirty="0"/>
          </a:p>
          <a:p>
            <a:pPr marL="0" indent="0">
              <a:spcBef>
                <a:spcPts val="1600"/>
              </a:spcBef>
              <a:buNone/>
            </a:pPr>
            <a:r>
              <a:rPr lang="en" sz="2400" dirty="0" smtClean="0"/>
              <a:t>Participatory </a:t>
            </a:r>
            <a:r>
              <a:rPr lang="en" sz="2400" dirty="0"/>
              <a:t>Budgeting in Porto Alegre, Brazil: An example of deliberative democracy in action, where citizens directly decided on the allocation of a portion of the city’s budget.</a:t>
            </a:r>
            <a:endParaRPr sz="2400" dirty="0"/>
          </a:p>
          <a:p>
            <a:pPr marL="0" indent="0">
              <a:spcBef>
                <a:spcPts val="1600"/>
              </a:spcBef>
              <a:spcAft>
                <a:spcPts val="1600"/>
              </a:spcAft>
              <a:buNone/>
            </a:pPr>
            <a:r>
              <a:rPr lang="en" sz="2400" dirty="0" smtClean="0"/>
              <a:t>Explanation</a:t>
            </a:r>
            <a:r>
              <a:rPr lang="en" sz="2400" dirty="0"/>
              <a:t>: This slide provides concrete examples of deliberative democracy in action, illustrating its impact and effectiveness in real-world contexts. Case studies help the audience visualize how these ideas can be implemented successfully.</a:t>
            </a:r>
            <a:endParaRPr sz="2400" dirty="0"/>
          </a:p>
        </p:txBody>
      </p:sp>
    </p:spTree>
    <p:extLst>
      <p:ext uri="{BB962C8B-B14F-4D97-AF65-F5344CB8AC3E}">
        <p14:creationId xmlns:p14="http://schemas.microsoft.com/office/powerpoint/2010/main" val="1322492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517200" y="610700"/>
            <a:ext cx="11157600" cy="914800"/>
          </a:xfrm>
          <a:prstGeom prst="rect">
            <a:avLst/>
          </a:prstGeom>
          <a:noFill/>
        </p:spPr>
        <p:txBody>
          <a:bodyPr spcFirstLastPara="1" wrap="square" lIns="121900" tIns="121900" rIns="121900" bIns="121900" anchor="b" anchorCtr="0">
            <a:normAutofit/>
          </a:bodyPr>
          <a:lstStyle/>
          <a:p>
            <a:pPr algn="just"/>
            <a:r>
              <a:rPr lang="en" dirty="0"/>
              <a:t>Conclusion </a:t>
            </a:r>
            <a:endParaRPr dirty="0"/>
          </a:p>
        </p:txBody>
      </p:sp>
      <p:sp>
        <p:nvSpPr>
          <p:cNvPr id="112" name="Google Shape;112;p21"/>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Autofit/>
          </a:bodyPr>
          <a:lstStyle/>
          <a:p>
            <a:pPr marL="0" indent="0" algn="just">
              <a:buNone/>
            </a:pPr>
            <a:r>
              <a:rPr lang="en" sz="2400" dirty="0"/>
              <a:t>Summary: Deliberative democracy offers a richer, more inclusive form of democratic engagement, promoting informed decision-making and public legitimacy.</a:t>
            </a:r>
            <a:endParaRPr sz="2400" dirty="0"/>
          </a:p>
          <a:p>
            <a:pPr marL="0" indent="0" algn="just">
              <a:spcBef>
                <a:spcPts val="1600"/>
              </a:spcBef>
              <a:buNone/>
            </a:pPr>
            <a:r>
              <a:rPr lang="en" sz="2400" dirty="0" smtClean="0"/>
              <a:t>Future </a:t>
            </a:r>
            <a:r>
              <a:rPr lang="en" sz="2400" dirty="0"/>
              <a:t>Prospects: With the rise of digital platforms, there is potential for wider adoption of deliberative democracy, but challenges such as inequality and scalability need to be addressed.</a:t>
            </a:r>
            <a:endParaRPr sz="2400" dirty="0"/>
          </a:p>
          <a:p>
            <a:pPr marL="0" indent="0" algn="just">
              <a:spcBef>
                <a:spcPts val="1600"/>
              </a:spcBef>
              <a:spcAft>
                <a:spcPts val="1600"/>
              </a:spcAft>
              <a:buNone/>
            </a:pPr>
            <a:r>
              <a:rPr lang="en" sz="2400" dirty="0" smtClean="0"/>
              <a:t>Explanation</a:t>
            </a:r>
            <a:r>
              <a:rPr lang="en" sz="2400" dirty="0"/>
              <a:t>: The conclusion summarizes the key points covered in the presentation and looks ahead to the future of deliberative democracy. It encourages the audience to consider both the potential and the challenges of this democratic model.</a:t>
            </a:r>
            <a:endParaRPr sz="2400" dirty="0"/>
          </a:p>
        </p:txBody>
      </p:sp>
    </p:spTree>
    <p:extLst>
      <p:ext uri="{BB962C8B-B14F-4D97-AF65-F5344CB8AC3E}">
        <p14:creationId xmlns:p14="http://schemas.microsoft.com/office/powerpoint/2010/main" val="172473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6">
                <a:lumMod val="5000"/>
                <a:lumOff val="95000"/>
              </a:schemeClr>
            </a:gs>
            <a:gs pos="100000">
              <a:schemeClr val="accent6">
                <a:lumMod val="45000"/>
                <a:lumOff val="55000"/>
              </a:schemeClr>
            </a:gs>
            <a:gs pos="9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F731AA41-E0F9-E80B-8A16-9BCF1DB971E0}"/>
              </a:ext>
            </a:extLst>
          </p:cNvPr>
          <p:cNvSpPr>
            <a:spLocks noGrp="1"/>
          </p:cNvSpPr>
          <p:nvPr>
            <p:ph idx="1"/>
          </p:nvPr>
        </p:nvSpPr>
        <p:spPr>
          <a:xfrm>
            <a:off x="838200" y="1017036"/>
            <a:ext cx="11132976" cy="5840963"/>
          </a:xfrm>
        </p:spPr>
        <p:txBody>
          <a:bodyPr>
            <a:normAutofit lnSpcReduction="10000"/>
          </a:bodyPr>
          <a:lstStyle/>
          <a:p>
            <a:pPr lvl="5" algn="just">
              <a:buFont typeface="Wingdings" panose="05000000000000000000" pitchFamily="2" charset="2"/>
              <a:buChar char="v"/>
            </a:pPr>
            <a:r>
              <a:rPr lang="en-US"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Democracy in Ancient Time:</a:t>
            </a:r>
          </a:p>
          <a:p>
            <a:pPr lvl="5" algn="just">
              <a:buFont typeface="Wingdings" panose="05000000000000000000" pitchFamily="2" charset="2"/>
              <a:buChar char="§"/>
            </a:pPr>
            <a:endParaRPr lang="en-IN" sz="2600" cap="none" dirty="0">
              <a:latin typeface="Times New Roman" panose="02020603050405020304" pitchFamily="18" charset="0"/>
              <a:cs typeface="Times New Roman" panose="02020603050405020304" pitchFamily="18" charset="0"/>
            </a:endParaRPr>
          </a:p>
          <a:p>
            <a:pPr lvl="5" algn="just">
              <a:buFont typeface="Wingdings" panose="05000000000000000000" pitchFamily="2" charset="2"/>
              <a:buChar char="§"/>
            </a:pPr>
            <a:r>
              <a:rPr lang="en-IN" sz="2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a:t>
            </a:r>
            <a:r>
              <a:rPr lang="en-IN" sz="2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Ancient Greece</a:t>
            </a:r>
            <a:r>
              <a:rPr lang="en-IN" sz="2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the people of the city-state of Athens developed a way of Making decisions that was different from autocratic way of the past.</a:t>
            </a:r>
          </a:p>
          <a:p>
            <a:pPr algn="just">
              <a:buFont typeface="Wingdings" panose="05000000000000000000" pitchFamily="2" charset="2"/>
              <a:buChar char="§"/>
            </a:pPr>
            <a:r>
              <a:rPr lang="en-IN"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Athens was the first city-state to allow ordinary citizens access to government offices and courts.</a:t>
            </a:r>
          </a:p>
          <a:p>
            <a:pPr algn="just">
              <a:buFont typeface="Wingdings" panose="05000000000000000000" pitchFamily="2" charset="2"/>
              <a:buChar char="§"/>
            </a:pPr>
            <a:r>
              <a:rPr lang="en-IN"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Herodotus, the Greek historian includes equality before the law, popular participation in decision-making, and popular control of public officials in the maxim of the rule of the people.</a:t>
            </a:r>
          </a:p>
          <a:p>
            <a:pPr algn="just">
              <a:buFont typeface="Wingdings" panose="05000000000000000000" pitchFamily="2" charset="2"/>
              <a:buChar char="§"/>
            </a:pPr>
            <a:r>
              <a:rPr lang="en-IN"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But thinkers like Plato and Aristotle are hostile to the idea of democracy.</a:t>
            </a:r>
          </a:p>
          <a:p>
            <a:pPr algn="just">
              <a:buFont typeface="Wingdings" panose="05000000000000000000" pitchFamily="2" charset="2"/>
              <a:buChar char="§"/>
            </a:pPr>
            <a:r>
              <a:rPr lang="en-IN"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Later ancient philosophers like Polybius, Cicero and Saint Augustine sought to carry forward the ideal of the mixed constitution by subordinating the rulers to virtue or to the law which was exalted to be above the rule of men.</a:t>
            </a:r>
            <a:endParaRPr lang="en-IN" dirty="0"/>
          </a:p>
        </p:txBody>
      </p:sp>
      <p:pic>
        <p:nvPicPr>
          <p:cNvPr id="26" name="Picture 25">
            <a:extLst>
              <a:ext uri="{FF2B5EF4-FFF2-40B4-BE49-F238E27FC236}">
                <a16:creationId xmlns:a16="http://schemas.microsoft.com/office/drawing/2014/main" id="{521E31BA-C9BE-00A4-2B36-947B80686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125754" cy="2724539"/>
          </a:xfrm>
          <a:prstGeom prst="rect">
            <a:avLst/>
          </a:prstGeom>
        </p:spPr>
      </p:pic>
      <p:sp>
        <p:nvSpPr>
          <p:cNvPr id="27" name="TextBox 26">
            <a:extLst>
              <a:ext uri="{FF2B5EF4-FFF2-40B4-BE49-F238E27FC236}">
                <a16:creationId xmlns:a16="http://schemas.microsoft.com/office/drawing/2014/main" id="{0939783C-C82F-4867-70C1-653A8C4FAD0A}"/>
              </a:ext>
            </a:extLst>
          </p:cNvPr>
          <p:cNvSpPr txBox="1"/>
          <p:nvPr/>
        </p:nvSpPr>
        <p:spPr>
          <a:xfrm>
            <a:off x="3049554" y="-30796"/>
            <a:ext cx="5467738" cy="707886"/>
          </a:xfrm>
          <a:prstGeom prst="rect">
            <a:avLst/>
          </a:prstGeom>
          <a:noFill/>
        </p:spPr>
        <p:txBody>
          <a:bodyPr wrap="square" rtlCol="0">
            <a:spAutoFit/>
          </a:bodyPr>
          <a:lstStyle/>
          <a:p>
            <a:r>
              <a:rPr lang="en-US" sz="4000" b="1" dirty="0">
                <a:ln w="10160">
                  <a:solidFill>
                    <a:schemeClr val="accent5"/>
                  </a:solidFill>
                  <a:prstDash val="solid"/>
                </a:ln>
                <a:solidFill>
                  <a:schemeClr val="accent6">
                    <a:lumMod val="75000"/>
                  </a:schemeClr>
                </a:solidFill>
              </a:rPr>
              <a:t>Evolution of Democracy</a:t>
            </a:r>
            <a:endParaRPr lang="en-IN" sz="4000" b="1" dirty="0">
              <a:ln w="10160">
                <a:solidFill>
                  <a:schemeClr val="accent5"/>
                </a:solidFill>
                <a:prstDash val="solid"/>
              </a:ln>
              <a:solidFill>
                <a:schemeClr val="accent6">
                  <a:lumMod val="75000"/>
                </a:schemeClr>
              </a:solidFill>
            </a:endParaRPr>
          </a:p>
        </p:txBody>
      </p:sp>
    </p:spTree>
    <p:extLst>
      <p:ext uri="{BB962C8B-B14F-4D97-AF65-F5344CB8AC3E}">
        <p14:creationId xmlns:p14="http://schemas.microsoft.com/office/powerpoint/2010/main" val="268937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D840-E976-4D27-91A9-5F608BD29ABA}"/>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0BE50621-97B4-4B52-866F-69351A25B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91312"/>
          </a:xfrm>
          <a:prstGeom prst="rect">
            <a:avLst/>
          </a:prstGeom>
        </p:spPr>
      </p:pic>
    </p:spTree>
    <p:extLst>
      <p:ext uri="{BB962C8B-B14F-4D97-AF65-F5344CB8AC3E}">
        <p14:creationId xmlns:p14="http://schemas.microsoft.com/office/powerpoint/2010/main" val="209484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a14:imgLayer r:embed="rId3">
                    <a14:imgEffect>
                      <a14:saturation sat="33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847E53-466E-944D-DA6A-90E25AB43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789853" cy="2864497"/>
          </a:xfrm>
          <a:prstGeom prst="rect">
            <a:avLst/>
          </a:prstGeom>
        </p:spPr>
      </p:pic>
      <p:sp>
        <p:nvSpPr>
          <p:cNvPr id="2" name="Title 1">
            <a:extLst>
              <a:ext uri="{FF2B5EF4-FFF2-40B4-BE49-F238E27FC236}">
                <a16:creationId xmlns:a16="http://schemas.microsoft.com/office/drawing/2014/main" id="{91795261-0BBB-2E7A-498B-D3AA604281CD}"/>
              </a:ext>
            </a:extLst>
          </p:cNvPr>
          <p:cNvSpPr>
            <a:spLocks noGrp="1"/>
          </p:cNvSpPr>
          <p:nvPr>
            <p:ph type="title"/>
          </p:nvPr>
        </p:nvSpPr>
        <p:spPr>
          <a:xfrm>
            <a:off x="2789853" y="1"/>
            <a:ext cx="5468363" cy="955040"/>
          </a:xfrm>
          <a:noFill/>
        </p:spPr>
        <p:txBody>
          <a:bodyPr>
            <a:normAutofit/>
          </a:bodyPr>
          <a:lstStyle/>
          <a:p>
            <a:r>
              <a:rPr lang="en-US" b="1" dirty="0">
                <a:ln w="10160">
                  <a:noFill/>
                  <a:prstDash val="solid"/>
                </a:ln>
                <a:solidFill>
                  <a:schemeClr val="accent1">
                    <a:lumMod val="75000"/>
                  </a:schemeClr>
                </a:solidFill>
                <a:effectLst>
                  <a:outerShdw blurRad="38100" dist="22860" dir="5400000" algn="tl" rotWithShape="0">
                    <a:srgbClr val="000000">
                      <a:alpha val="30000"/>
                    </a:srgbClr>
                  </a:outerShdw>
                </a:effectLst>
              </a:rPr>
              <a:t>Plato on Democracy</a:t>
            </a:r>
            <a:endParaRPr lang="en-IN" b="1" dirty="0">
              <a:ln w="10160">
                <a:noFill/>
                <a:prstDash val="solid"/>
              </a:ln>
              <a:solidFill>
                <a:schemeClr val="accent1">
                  <a:lumMod val="75000"/>
                </a:schemeClr>
              </a:solidFill>
              <a:effectLst>
                <a:outerShdw blurRad="38100" dist="22860" dir="5400000" algn="tl" rotWithShape="0">
                  <a:srgbClr val="000000">
                    <a:alpha val="30000"/>
                  </a:srgbClr>
                </a:outerShdw>
              </a:effectLst>
            </a:endParaRPr>
          </a:p>
        </p:txBody>
      </p:sp>
      <p:sp>
        <p:nvSpPr>
          <p:cNvPr id="3" name="Content Placeholder 2">
            <a:extLst>
              <a:ext uri="{FF2B5EF4-FFF2-40B4-BE49-F238E27FC236}">
                <a16:creationId xmlns:a16="http://schemas.microsoft.com/office/drawing/2014/main" id="{99B27F8E-4C97-BE83-9E35-89381BC0B999}"/>
              </a:ext>
            </a:extLst>
          </p:cNvPr>
          <p:cNvSpPr>
            <a:spLocks noGrp="1"/>
          </p:cNvSpPr>
          <p:nvPr>
            <p:ph idx="1"/>
          </p:nvPr>
        </p:nvSpPr>
        <p:spPr>
          <a:xfrm>
            <a:off x="0" y="1129004"/>
            <a:ext cx="12192000" cy="5728995"/>
          </a:xfrm>
          <a:noFill/>
        </p:spPr>
        <p:txBody>
          <a:bodyPr>
            <a:normAutofit/>
          </a:bodyPr>
          <a:lstStyle/>
          <a:p>
            <a:pPr lvl="6" algn="just">
              <a:buFont typeface="Wingdings" panose="05000000000000000000" pitchFamily="2" charset="2"/>
              <a:buChar char="§"/>
            </a:pPr>
            <a:r>
              <a:rPr lang="en-US" sz="28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Plato had a complex and critical view of democracy, which was expressed in his work “The Republic." </a:t>
            </a:r>
          </a:p>
          <a:p>
            <a:pPr lvl="6" algn="just">
              <a:buFont typeface="Wingdings" panose="05000000000000000000" pitchFamily="2" charset="2"/>
              <a:buChar char="§"/>
            </a:pPr>
            <a:r>
              <a:rPr lang="en-US" sz="2800"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Plato was deeply skeptical of democracy as a form of government, arguing that it was unstable and prone to mob rule.</a:t>
            </a:r>
          </a:p>
          <a:p>
            <a:pPr algn="just">
              <a:buFont typeface="Wingdings" panose="05000000000000000000" pitchFamily="2" charset="2"/>
              <a:buChar char="§"/>
            </a:pPr>
            <a:r>
              <a:rPr lang="en-US"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According to Plato, democracy arose as a reaction to the excesses of oligarchy, or government by the few. </a:t>
            </a:r>
          </a:p>
          <a:p>
            <a:pPr algn="just">
              <a:buFont typeface="Wingdings" panose="05000000000000000000" pitchFamily="2" charset="2"/>
              <a:buChar char="§"/>
            </a:pPr>
            <a:r>
              <a:rPr lang="en-US" i="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a democracy, power is vested in the people, who are free to do as they please. However, this freedom can lead to chaos and the erosion of social order, as people are guided by their passions and desires rather than by reason and justice.</a:t>
            </a:r>
          </a:p>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Plato believed that democracy could lead to a situation where decision-making is influenced by the uninformed or those lacking expertise. </a:t>
            </a:r>
          </a:p>
        </p:txBody>
      </p:sp>
    </p:spTree>
    <p:extLst>
      <p:ext uri="{BB962C8B-B14F-4D97-AF65-F5344CB8AC3E}">
        <p14:creationId xmlns:p14="http://schemas.microsoft.com/office/powerpoint/2010/main" val="108169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a14:imgLayer r:embed="rId3">
                    <a14:imgEffect>
                      <a14:saturation sat="33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7024-5DD2-6096-97A1-AEEC6262CF99}"/>
              </a:ext>
            </a:extLst>
          </p:cNvPr>
          <p:cNvSpPr>
            <a:spLocks noGrp="1"/>
          </p:cNvSpPr>
          <p:nvPr>
            <p:ph type="title"/>
          </p:nvPr>
        </p:nvSpPr>
        <p:spPr>
          <a:xfrm>
            <a:off x="838200" y="365125"/>
            <a:ext cx="10515600" cy="791871"/>
          </a:xfrm>
        </p:spPr>
        <p:txBody>
          <a:bodyPr/>
          <a:lstStyle/>
          <a:p>
            <a:r>
              <a:rPr lang="en-US" b="1" dirty="0">
                <a:ln w="0">
                  <a:solidFill>
                    <a:schemeClr val="accent1">
                      <a:lumMod val="60000"/>
                      <a:lumOff val="40000"/>
                    </a:schemeClr>
                  </a:solidFill>
                </a:ln>
                <a:effectLst>
                  <a:outerShdw blurRad="38100" dist="19050" dir="2700000" algn="tl" rotWithShape="0">
                    <a:schemeClr val="dk1">
                      <a:alpha val="40000"/>
                    </a:schemeClr>
                  </a:outerShdw>
                </a:effectLst>
              </a:rPr>
              <a:t>Cont..</a:t>
            </a:r>
            <a:endParaRPr lang="en-IN" dirty="0"/>
          </a:p>
        </p:txBody>
      </p:sp>
      <p:sp>
        <p:nvSpPr>
          <p:cNvPr id="3" name="Content Placeholder 2">
            <a:extLst>
              <a:ext uri="{FF2B5EF4-FFF2-40B4-BE49-F238E27FC236}">
                <a16:creationId xmlns:a16="http://schemas.microsoft.com/office/drawing/2014/main" id="{1A8ED675-79DA-76AC-CBC7-8C99FAC26401}"/>
              </a:ext>
            </a:extLst>
          </p:cNvPr>
          <p:cNvSpPr>
            <a:spLocks noGrp="1"/>
          </p:cNvSpPr>
          <p:nvPr>
            <p:ph idx="1"/>
          </p:nvPr>
        </p:nvSpPr>
        <p:spPr>
          <a:xfrm>
            <a:off x="838200" y="1156996"/>
            <a:ext cx="10515600" cy="5634329"/>
          </a:xfrm>
        </p:spPr>
        <p:txBody>
          <a:bodyPr/>
          <a:lstStyle/>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argued that in a democratic system, decisions are often made based on the whims of the majority rather than on reasoned judgment or knowledge.</a:t>
            </a:r>
          </a:p>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Plato criticized the process of leadership selection in democracies. He believed that in democratic societies, leaders are often chosen based on popularity rather than on merit or qualifications.</a:t>
            </a:r>
          </a:p>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Plato viewed democracy as inherently unstable and prone to disorder. He argued that democratic societies are characterized by constant flux and change, as competing interests and factions vie for power. </a:t>
            </a:r>
          </a:p>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This instability, according to Plato, can undermine the effectiveness of governance and lead to social unrest.</a:t>
            </a:r>
            <a:endParaRPr lang="en-IN"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20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80000"/>
            <a:extLst>
              <a:ext uri="{BEBA8EAE-BF5A-486C-A8C5-ECC9F3942E4B}">
                <a14:imgProps xmlns:a14="http://schemas.microsoft.com/office/drawing/2010/main">
                  <a14:imgLayer r:embed="rId3">
                    <a14:imgEffect>
                      <a14:saturation sat="33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E394-7244-469C-8088-23DF3C031625}"/>
              </a:ext>
            </a:extLst>
          </p:cNvPr>
          <p:cNvSpPr>
            <a:spLocks noGrp="1"/>
          </p:cNvSpPr>
          <p:nvPr>
            <p:ph type="title"/>
          </p:nvPr>
        </p:nvSpPr>
        <p:spPr>
          <a:xfrm>
            <a:off x="838200" y="365125"/>
            <a:ext cx="10515600" cy="899471"/>
          </a:xfrm>
          <a:noFill/>
        </p:spPr>
        <p:txBody>
          <a:bodyPr/>
          <a:lstStyle/>
          <a:p>
            <a:r>
              <a:rPr lang="en-US" b="1" dirty="0">
                <a:ln w="0">
                  <a:solidFill>
                    <a:schemeClr val="accent1">
                      <a:lumMod val="60000"/>
                      <a:lumOff val="40000"/>
                    </a:schemeClr>
                  </a:solidFill>
                </a:ln>
                <a:effectLst>
                  <a:outerShdw blurRad="38100" dist="19050" dir="2700000" algn="tl" rotWithShape="0">
                    <a:schemeClr val="dk1">
                      <a:alpha val="40000"/>
                    </a:schemeClr>
                  </a:outerShdw>
                </a:effectLst>
              </a:rPr>
              <a:t>Cont..</a:t>
            </a:r>
            <a:endParaRPr lang="en-US" dirty="0"/>
          </a:p>
        </p:txBody>
      </p:sp>
      <p:sp>
        <p:nvSpPr>
          <p:cNvPr id="3" name="Content Placeholder 2">
            <a:extLst>
              <a:ext uri="{FF2B5EF4-FFF2-40B4-BE49-F238E27FC236}">
                <a16:creationId xmlns:a16="http://schemas.microsoft.com/office/drawing/2014/main" id="{8888A158-AE2C-4051-BF5D-DB737BBBB7CD}"/>
              </a:ext>
            </a:extLst>
          </p:cNvPr>
          <p:cNvSpPr>
            <a:spLocks noGrp="1"/>
          </p:cNvSpPr>
          <p:nvPr>
            <p:ph idx="1"/>
          </p:nvPr>
        </p:nvSpPr>
        <p:spPr>
          <a:xfrm>
            <a:off x="466928" y="1507787"/>
            <a:ext cx="10886872" cy="5350213"/>
          </a:xfrm>
        </p:spPr>
        <p:txBody>
          <a:bodyPr/>
          <a:lstStyle/>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Plato saw democracy as a stage in the degenerative cycle of political systems. </a:t>
            </a:r>
          </a:p>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"The Republic," he describes how democracy can devolve into tyranny through a process of decay, as citizens prioritize personal gratification and hedonism over civic virtue and the common good.</a:t>
            </a:r>
          </a:p>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Instead of democracy, Plato advocated for a form of government led by philosopher-kings—wise and virtuous rulers who govern with knowledge and reason. </a:t>
            </a:r>
          </a:p>
          <a:p>
            <a:pPr algn="just">
              <a:buFont typeface="Wingdings" panose="05000000000000000000" pitchFamily="2" charset="2"/>
              <a:buChar char="§"/>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believed that such rulers would be better equipped to make decisions in the interest of the whole society, rather than succumbing to the whims of the masses.</a:t>
            </a:r>
          </a:p>
        </p:txBody>
      </p:sp>
    </p:spTree>
    <p:extLst>
      <p:ext uri="{BB962C8B-B14F-4D97-AF65-F5344CB8AC3E}">
        <p14:creationId xmlns:p14="http://schemas.microsoft.com/office/powerpoint/2010/main" val="173513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a14:imgLayer r:embed="rId3">
                    <a14:imgEffect>
                      <a14:saturation sat="33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97A15-0833-B713-4876-9DD972D96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052"/>
            <a:ext cx="3256385" cy="2815124"/>
          </a:xfrm>
          <a:prstGeom prst="rect">
            <a:avLst/>
          </a:prstGeom>
        </p:spPr>
      </p:pic>
      <p:sp>
        <p:nvSpPr>
          <p:cNvPr id="2" name="Title 1">
            <a:extLst>
              <a:ext uri="{FF2B5EF4-FFF2-40B4-BE49-F238E27FC236}">
                <a16:creationId xmlns:a16="http://schemas.microsoft.com/office/drawing/2014/main" id="{732B17F0-2341-F991-8BB7-B7BD60D7DDDB}"/>
              </a:ext>
            </a:extLst>
          </p:cNvPr>
          <p:cNvSpPr>
            <a:spLocks noGrp="1"/>
          </p:cNvSpPr>
          <p:nvPr>
            <p:ph type="title"/>
          </p:nvPr>
        </p:nvSpPr>
        <p:spPr>
          <a:xfrm>
            <a:off x="3431483" y="397870"/>
            <a:ext cx="6186196" cy="715761"/>
          </a:xfrm>
        </p:spPr>
        <p:txBody>
          <a:bodyPr>
            <a:normAutofit/>
          </a:bodyPr>
          <a:lstStyle/>
          <a:p>
            <a:r>
              <a:rPr lang="en-US" b="1" dirty="0">
                <a:ln w="10160">
                  <a:solidFill>
                    <a:schemeClr val="accent5"/>
                  </a:solidFill>
                  <a:prstDash val="solid"/>
                </a:ln>
                <a:solidFill>
                  <a:srgbClr val="002060"/>
                </a:solidFill>
                <a:effectLst>
                  <a:outerShdw blurRad="38100" dist="22860" dir="5400000" algn="tl" rotWithShape="0">
                    <a:srgbClr val="000000">
                      <a:alpha val="30000"/>
                    </a:srgbClr>
                  </a:outerShdw>
                </a:effectLst>
              </a:rPr>
              <a:t>Aristotle on Democracy</a:t>
            </a:r>
            <a:endParaRPr lang="en-IN" b="1" dirty="0">
              <a:ln w="10160">
                <a:solidFill>
                  <a:schemeClr val="accent5"/>
                </a:solidFill>
                <a:prstDash val="solid"/>
              </a:ln>
              <a:solidFill>
                <a:srgbClr val="002060"/>
              </a:solidFill>
              <a:effectLst>
                <a:outerShdw blurRad="38100" dist="22860" dir="5400000" algn="tl" rotWithShape="0">
                  <a:srgbClr val="000000">
                    <a:alpha val="30000"/>
                  </a:srgbClr>
                </a:outerShdw>
              </a:effectLst>
            </a:endParaRPr>
          </a:p>
        </p:txBody>
      </p:sp>
      <p:sp>
        <p:nvSpPr>
          <p:cNvPr id="3" name="Content Placeholder 2">
            <a:extLst>
              <a:ext uri="{FF2B5EF4-FFF2-40B4-BE49-F238E27FC236}">
                <a16:creationId xmlns:a16="http://schemas.microsoft.com/office/drawing/2014/main" id="{9BC79EA5-9E22-B39B-0EC3-56A95BD013E8}"/>
              </a:ext>
            </a:extLst>
          </p:cNvPr>
          <p:cNvSpPr>
            <a:spLocks noGrp="1"/>
          </p:cNvSpPr>
          <p:nvPr>
            <p:ph idx="1"/>
          </p:nvPr>
        </p:nvSpPr>
        <p:spPr>
          <a:xfrm>
            <a:off x="311285" y="1303505"/>
            <a:ext cx="11245176" cy="5554493"/>
          </a:xfrm>
        </p:spPr>
        <p:txBody>
          <a:bodyPr/>
          <a:lstStyle/>
          <a:p>
            <a:pPr lvl="7" algn="just">
              <a:buFont typeface="Wingdings" panose="05000000000000000000" pitchFamily="2" charset="2"/>
              <a:buChar char="v"/>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According to Aristotle, democracy was one of several forms of government, alongside oligarchy (government by the few) and monarchy (government by one).</a:t>
            </a:r>
          </a:p>
          <a:p>
            <a:pPr algn="just">
              <a:buFont typeface="Wingdings" panose="05000000000000000000" pitchFamily="2" charset="2"/>
              <a:buChar char="v"/>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criticised</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democracy for its tendency towards excessive freedom, which he believed could lead to lawlessness and the erosion of social order. He argued that in a democratic system, the majority could easily oppress the minority, leading to injustice and instability.</a:t>
            </a:r>
          </a:p>
          <a:p>
            <a:pPr algn="just">
              <a:buFont typeface="Wingdings" panose="05000000000000000000" pitchFamily="2" charset="2"/>
              <a:buChar char="v"/>
            </a:pP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Aristotle also recognized the value of democracy as a system that allowed for the participation of the many in the political process. </a:t>
            </a:r>
          </a:p>
        </p:txBody>
      </p:sp>
    </p:spTree>
    <p:extLst>
      <p:ext uri="{BB962C8B-B14F-4D97-AF65-F5344CB8AC3E}">
        <p14:creationId xmlns:p14="http://schemas.microsoft.com/office/powerpoint/2010/main" val="347643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a14:imgLayer r:embed="rId3">
                    <a14:imgEffect>
                      <a14:saturation sat="33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C9A9-953B-CEBE-A8BC-0C311F450910}"/>
              </a:ext>
            </a:extLst>
          </p:cNvPr>
          <p:cNvSpPr>
            <a:spLocks noGrp="1"/>
          </p:cNvSpPr>
          <p:nvPr>
            <p:ph type="title"/>
          </p:nvPr>
        </p:nvSpPr>
        <p:spPr>
          <a:xfrm>
            <a:off x="838200" y="190500"/>
            <a:ext cx="10515600" cy="866776"/>
          </a:xfrm>
        </p:spPr>
        <p:txBody>
          <a:bodyPr>
            <a:normAutofit/>
          </a:bodyPr>
          <a:lstStyle/>
          <a:p>
            <a:r>
              <a:rPr lang="en-US" b="1" dirty="0">
                <a:ln w="0">
                  <a:solidFill>
                    <a:schemeClr val="accent1">
                      <a:lumMod val="60000"/>
                      <a:lumOff val="40000"/>
                    </a:schemeClr>
                  </a:solidFill>
                </a:ln>
                <a:effectLst>
                  <a:outerShdw blurRad="38100" dist="19050" dir="2700000" algn="tl" rotWithShape="0">
                    <a:schemeClr val="dk1">
                      <a:alpha val="40000"/>
                    </a:schemeClr>
                  </a:outerShdw>
                </a:effectLst>
              </a:rPr>
              <a:t>Cont..</a:t>
            </a:r>
            <a:endParaRPr lang="en-IN" b="1" dirty="0">
              <a:ln w="0">
                <a:solidFill>
                  <a:schemeClr val="accent1">
                    <a:lumMod val="60000"/>
                    <a:lumOff val="40000"/>
                  </a:schemeClr>
                </a:solidFill>
              </a:ln>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EDA99E69-DEDF-E145-BA0D-1DE254416F34}"/>
              </a:ext>
            </a:extLst>
          </p:cNvPr>
          <p:cNvSpPr>
            <a:spLocks noGrp="1"/>
          </p:cNvSpPr>
          <p:nvPr>
            <p:ph idx="1"/>
          </p:nvPr>
        </p:nvSpPr>
        <p:spPr>
          <a:xfrm>
            <a:off x="704851" y="1057276"/>
            <a:ext cx="10987796" cy="5610224"/>
          </a:xfrm>
          <a:blipFill>
            <a:blip r:embed="rId2">
              <a:extLst>
                <a:ext uri="{BEBA8EAE-BF5A-486C-A8C5-ECC9F3942E4B}">
                  <a14:imgProps xmlns:a14="http://schemas.microsoft.com/office/drawing/2010/main">
                    <a14:imgLayer r:embed="rId4">
                      <a14:imgEffect>
                        <a14:saturation sat="33000"/>
                      </a14:imgEffect>
                    </a14:imgLayer>
                  </a14:imgProps>
                </a:ext>
              </a:extLst>
            </a:blip>
            <a:tile tx="0" ty="0" sx="100000" sy="100000" flip="none" algn="tl"/>
          </a:blipFill>
        </p:spPr>
        <p:txBody>
          <a:bodyPr>
            <a:normAutofit/>
          </a:bodyPr>
          <a:lstStyle/>
          <a:p>
            <a:pPr algn="just">
              <a:lnSpc>
                <a:spcPct val="110000"/>
              </a:lnSpc>
              <a:buFont typeface="Wingdings" panose="05000000000000000000" pitchFamily="2" charset="2"/>
              <a:buChar char="v"/>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Aristotle distinguished between </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different forms of democracy</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including direct democracy and representative democracy.</a:t>
            </a:r>
            <a:endPar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v"/>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recognized that in a direct democracy, where citizens directly participate in decision-making, there is a risk of majority tyranny and instability. </a:t>
            </a:r>
          </a:p>
          <a:p>
            <a:pPr algn="just">
              <a:lnSpc>
                <a:spcPct val="110000"/>
              </a:lnSpc>
              <a:buFont typeface="Wingdings" panose="05000000000000000000" pitchFamily="2" charset="2"/>
              <a:buChar char="v"/>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However, he also acknowledged that in a representative democracy, where citizens elect representatives to make decisions on their behalf, there is a greater potential for moderation and stability.</a:t>
            </a:r>
          </a:p>
          <a:p>
            <a:pPr algn="just">
              <a:lnSpc>
                <a:spcPct val="110000"/>
              </a:lnSpc>
              <a:buFont typeface="Wingdings" panose="05000000000000000000" pitchFamily="2" charset="2"/>
              <a:buChar char="v"/>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Aristotle believed that the best form of democracy was one that was characterized by a </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strong middle class</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just">
              <a:lnSpc>
                <a:spcPct val="110000"/>
              </a:lnSpc>
              <a:buFont typeface="Wingdings" panose="05000000000000000000" pitchFamily="2" charset="2"/>
              <a:buChar char="v"/>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argued that when the middle class is predominant, it acts as a moderating force, preventing the extremes of wealth and poverty that can lead to social unrest and political instability.</a:t>
            </a:r>
          </a:p>
        </p:txBody>
      </p:sp>
    </p:spTree>
    <p:extLst>
      <p:ext uri="{BB962C8B-B14F-4D97-AF65-F5344CB8AC3E}">
        <p14:creationId xmlns:p14="http://schemas.microsoft.com/office/powerpoint/2010/main" val="3456628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681</TotalTime>
  <Words>4331</Words>
  <Application>Microsoft Office PowerPoint</Application>
  <PresentationFormat>Widescreen</PresentationFormat>
  <Paragraphs>204</Paragraphs>
  <Slides>40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Algerian</vt:lpstr>
      <vt:lpstr>Arial</vt:lpstr>
      <vt:lpstr>Calibri</vt:lpstr>
      <vt:lpstr>Calibri Light</vt:lpstr>
      <vt:lpstr>Roboto</vt:lpstr>
      <vt:lpstr>Roboto Slab</vt:lpstr>
      <vt:lpstr>Söhne</vt:lpstr>
      <vt:lpstr>Times New Roman</vt:lpstr>
      <vt:lpstr>Wingdings</vt:lpstr>
      <vt:lpstr>Office Theme</vt:lpstr>
      <vt:lpstr>Marina</vt:lpstr>
      <vt:lpstr>PowerPoint Presentation</vt:lpstr>
      <vt:lpstr>Contents</vt:lpstr>
      <vt:lpstr>PowerPoint Presentation</vt:lpstr>
      <vt:lpstr>PowerPoint Presentation</vt:lpstr>
      <vt:lpstr>Plato on Democracy</vt:lpstr>
      <vt:lpstr>Cont..</vt:lpstr>
      <vt:lpstr>Cont..</vt:lpstr>
      <vt:lpstr>Aristotle on Democracy</vt:lpstr>
      <vt:lpstr>Cont..</vt:lpstr>
      <vt:lpstr>Cont..</vt:lpstr>
      <vt:lpstr>Democracy in Medieval times/ Middle Ages:</vt:lpstr>
      <vt:lpstr>Saint Augustine on Democracy</vt:lpstr>
      <vt:lpstr>Democracy in modern times:</vt:lpstr>
      <vt:lpstr>Cont..</vt:lpstr>
      <vt:lpstr>Machiavelli on Democracy</vt:lpstr>
      <vt:lpstr>Montesquieu</vt:lpstr>
      <vt:lpstr>Thomas Hobbes</vt:lpstr>
      <vt:lpstr>Cont..</vt:lpstr>
      <vt:lpstr>John Locke</vt:lpstr>
      <vt:lpstr>Cont..</vt:lpstr>
      <vt:lpstr>Rousseau </vt:lpstr>
      <vt:lpstr>Cont..</vt:lpstr>
      <vt:lpstr>Cont..</vt:lpstr>
      <vt:lpstr>Alexis de Tocqueville</vt:lpstr>
      <vt:lpstr>Cont..</vt:lpstr>
      <vt:lpstr>Cont..</vt:lpstr>
      <vt:lpstr>John Stuart Mill</vt:lpstr>
      <vt:lpstr>Cont..</vt:lpstr>
      <vt:lpstr>Definitions</vt:lpstr>
      <vt:lpstr>PowerPoint Presentation</vt:lpstr>
      <vt:lpstr>Introduction </vt:lpstr>
      <vt:lpstr>Key Features of Deliberative Democracy</vt:lpstr>
      <vt:lpstr>Historical Background</vt:lpstr>
      <vt:lpstr>Key Theorists</vt:lpstr>
      <vt:lpstr>Deliberative Processes</vt:lpstr>
      <vt:lpstr>Advantages of Deliberative Democracy </vt:lpstr>
      <vt:lpstr>Challenges</vt:lpstr>
      <vt:lpstr>Case Studies</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dc:title>
  <dc:creator>Sunita Tarai</dc:creator>
  <cp:lastModifiedBy>Sunita Tarai</cp:lastModifiedBy>
  <cp:revision>58</cp:revision>
  <dcterms:created xsi:type="dcterms:W3CDTF">2024-04-17T03:06:43Z</dcterms:created>
  <dcterms:modified xsi:type="dcterms:W3CDTF">2024-08-22T16:48:54Z</dcterms:modified>
</cp:coreProperties>
</file>