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858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6549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5459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7287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2720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9891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502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049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317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218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3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099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092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567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117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4AB0F-DE30-4DF4-AD33-E9201D52FDD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A1109E-D285-47A6-B790-12AF553F3E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886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44315-E8CC-93EF-49EF-C52BA3826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PRESENTATION ON TOPIC PAYMENT OF BONUS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EDEC4-862C-417D-569E-CD799C97C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956560"/>
            <a:ext cx="11286066" cy="3657599"/>
          </a:xfrm>
        </p:spPr>
        <p:txBody>
          <a:bodyPr>
            <a:normAutofit/>
          </a:bodyPr>
          <a:lstStyle/>
          <a:p>
            <a:pPr algn="ctr"/>
            <a:r>
              <a:rPr lang="en-IN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/>
              <a:t>Dr. </a:t>
            </a:r>
            <a:r>
              <a:rPr lang="en-US" sz="3200" dirty="0" err="1"/>
              <a:t>Srinibash</a:t>
            </a:r>
            <a:r>
              <a:rPr lang="en-US" sz="3200" dirty="0"/>
              <a:t> Dash</a:t>
            </a:r>
          </a:p>
          <a:p>
            <a:pPr algn="ctr"/>
            <a:r>
              <a:rPr lang="en-US" sz="3200" dirty="0"/>
              <a:t>Associate Professor &amp; Head</a:t>
            </a:r>
          </a:p>
          <a:p>
            <a:pPr algn="ctr"/>
            <a:r>
              <a:rPr lang="en-US" sz="3200" dirty="0"/>
              <a:t>School of Management</a:t>
            </a:r>
          </a:p>
          <a:p>
            <a:pPr algn="ctr"/>
            <a:r>
              <a:rPr lang="en-US" sz="3200" dirty="0"/>
              <a:t>Gangadhar </a:t>
            </a:r>
            <a:r>
              <a:rPr lang="en-US" sz="3200" dirty="0" err="1"/>
              <a:t>Meher</a:t>
            </a:r>
            <a:r>
              <a:rPr lang="en-US" sz="3200" dirty="0"/>
              <a:t> University</a:t>
            </a:r>
            <a:endParaRPr lang="en-IN" sz="3200"/>
          </a:p>
          <a:p>
            <a:pPr marL="0" indent="0">
              <a:buNone/>
            </a:pPr>
            <a:r>
              <a:rPr lang="en-IN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02425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237DD-1B67-97A3-208E-BAA5DE1DA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59759-B751-6E30-5C6A-DC0C81E98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r>
              <a:rPr lang="en-IN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  <a:p>
            <a:r>
              <a:rPr lang="en-IN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APPLICABLE</a:t>
            </a:r>
          </a:p>
          <a:p>
            <a:r>
              <a:rPr lang="en-IN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PROVISION</a:t>
            </a:r>
          </a:p>
          <a:p>
            <a:r>
              <a:rPr lang="en-IN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ILLUSTRATION</a:t>
            </a:r>
          </a:p>
          <a:p>
            <a:r>
              <a:rPr lang="en-IN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</a:t>
            </a:r>
          </a:p>
        </p:txBody>
      </p:sp>
    </p:spTree>
    <p:extLst>
      <p:ext uri="{BB962C8B-B14F-4D97-AF65-F5344CB8AC3E}">
        <p14:creationId xmlns:p14="http://schemas.microsoft.com/office/powerpoint/2010/main" val="380782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CDBEC-44E5-60A7-7945-8797FA6E8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9EA80-C128-52F6-4674-D58C025EE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Payment of bonus act,1965,provides a statutory obligation for employers to share the success of their business with employees by paying an annual bonus. The act ensures equitable sharing of profits and fosters a sense of ownership among workers.</a:t>
            </a:r>
          </a:p>
        </p:txBody>
      </p:sp>
    </p:spTree>
    <p:extLst>
      <p:ext uri="{BB962C8B-B14F-4D97-AF65-F5344CB8AC3E}">
        <p14:creationId xmlns:p14="http://schemas.microsoft.com/office/powerpoint/2010/main" val="398298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5881-F835-3C3B-2BE9-019902C69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5F7B6-CE82-D328-0932-9A12106E9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provide a reward to employees for their contribution to the company’s success.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establish a legal framework for paying bonuses based on profits or productivity.</a:t>
            </a:r>
          </a:p>
        </p:txBody>
      </p:sp>
    </p:spTree>
    <p:extLst>
      <p:ext uri="{BB962C8B-B14F-4D97-AF65-F5344CB8AC3E}">
        <p14:creationId xmlns:p14="http://schemas.microsoft.com/office/powerpoint/2010/main" val="172424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8D35E-1A50-E372-92A6-B0F90B24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APPLICABILITY:-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64545-0CE0-7FE5-C1FF-3616ED246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/>
              <a:t>Applies to factories and establishments employing 20 or more workers(can be reduced to 10 by state Government rules)</a:t>
            </a:r>
          </a:p>
          <a:p>
            <a:r>
              <a:rPr lang="en-IN" sz="2400" dirty="0"/>
              <a:t>Covers employees earning up to Rs.21000 per month(as per the 2015 amendment).</a:t>
            </a:r>
          </a:p>
          <a:p>
            <a:r>
              <a:rPr lang="en-IN" sz="2400" dirty="0"/>
              <a:t>Employees must have worked for at least 30 days in the year to qualify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8951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4E03E-EAED-2A4E-2A7D-744CBCBCC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provisions:-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E17DF-A329-B434-BB92-2804CAD0D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4503"/>
            <a:ext cx="8596668" cy="4546859"/>
          </a:xfrm>
        </p:spPr>
        <p:txBody>
          <a:bodyPr>
            <a:normAutofit lnSpcReduction="10000"/>
          </a:bodyPr>
          <a:lstStyle/>
          <a:p>
            <a:r>
              <a:rPr lang="en-IN" sz="2000" b="1" dirty="0"/>
              <a:t>Computation of bonus: </a:t>
            </a:r>
          </a:p>
          <a:p>
            <a:pPr>
              <a:buFont typeface="+mj-lt"/>
              <a:buAutoNum type="arabicPeriod"/>
            </a:pPr>
            <a:r>
              <a:rPr lang="en-IN" sz="2000" dirty="0"/>
              <a:t>Minimum bonus:8.33% of the employee’s salary or rs.100,whichever is higher</a:t>
            </a:r>
          </a:p>
          <a:p>
            <a:pPr>
              <a:buFont typeface="+mj-lt"/>
              <a:buAutoNum type="arabicPeriod"/>
            </a:pPr>
            <a:r>
              <a:rPr lang="en-IN" sz="2000" dirty="0" err="1"/>
              <a:t>Maximun</a:t>
            </a:r>
            <a:r>
              <a:rPr lang="en-IN" sz="2000" dirty="0"/>
              <a:t> bonus:20% of the employee’s annual salary.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b="1" dirty="0"/>
              <a:t>Allocable surplus: </a:t>
            </a:r>
          </a:p>
          <a:p>
            <a:pPr>
              <a:buFont typeface="+mj-lt"/>
              <a:buAutoNum type="arabicPeriod"/>
            </a:pPr>
            <a:r>
              <a:rPr lang="en-IN" sz="2000" dirty="0"/>
              <a:t>67%of the available surplus for companies not controlled by the government.</a:t>
            </a:r>
          </a:p>
          <a:p>
            <a:pPr>
              <a:buFont typeface="+mj-lt"/>
              <a:buAutoNum type="arabicPeriod"/>
            </a:pPr>
            <a:r>
              <a:rPr lang="en-IN" sz="2000" dirty="0"/>
              <a:t>60% for companies controlled by the government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b="1" dirty="0"/>
              <a:t>Payment:</a:t>
            </a:r>
            <a:r>
              <a:rPr lang="en-IN" sz="2000" dirty="0"/>
              <a:t> Bonus must be paid within 8 months of the close of the accounting year.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000" b="1" dirty="0"/>
              <a:t>Deduction</a:t>
            </a:r>
            <a:r>
              <a:rPr lang="en-IN" sz="2000" dirty="0"/>
              <a:t>: Employees dismissed for fraud , theft, or misconduct are not entitled to a bonus.</a:t>
            </a:r>
          </a:p>
        </p:txBody>
      </p:sp>
    </p:spTree>
    <p:extLst>
      <p:ext uri="{BB962C8B-B14F-4D97-AF65-F5344CB8AC3E}">
        <p14:creationId xmlns:p14="http://schemas.microsoft.com/office/powerpoint/2010/main" val="2670477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0579D-DC16-5B74-AF0A-3D5F3CA64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624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IN" dirty="0"/>
              <a:t>ILLUSTRATION:-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C5EAC-CB49-7F55-8B64-67DC52BEC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0813"/>
            <a:ext cx="8596668" cy="4330549"/>
          </a:xfrm>
        </p:spPr>
        <p:txBody>
          <a:bodyPr>
            <a:normAutofit fontScale="92500" lnSpcReduction="10000"/>
          </a:bodyPr>
          <a:lstStyle/>
          <a:p>
            <a:r>
              <a:rPr lang="en-IN" sz="2400" dirty="0"/>
              <a:t>XYZ Ltd. Employs 50 workers and earns a gross profit of RS. 10,00,000.After deducting depreciation, taxes, and other deductions, the available surplus is RS. 3,00,000. The company has decided to distribute the bonus to all eligible employees equality.</a:t>
            </a:r>
          </a:p>
          <a:p>
            <a:r>
              <a:rPr lang="en-IN" sz="2400" dirty="0"/>
              <a:t>TASK: Calculate the bonus amount per employee.</a:t>
            </a:r>
          </a:p>
          <a:p>
            <a:r>
              <a:rPr lang="en-IN" sz="2400" dirty="0"/>
              <a:t>SOLUTION: </a:t>
            </a:r>
          </a:p>
          <a:p>
            <a:pPr>
              <a:buFont typeface="+mj-lt"/>
              <a:buAutoNum type="arabicPeriod"/>
            </a:pPr>
            <a:r>
              <a:rPr lang="en-IN" sz="2400" dirty="0"/>
              <a:t>Allocable surplus =67% of Rs.3,00,000= Rs.2,01,000</a:t>
            </a:r>
          </a:p>
          <a:p>
            <a:pPr>
              <a:buFont typeface="+mj-lt"/>
              <a:buAutoNum type="arabicPeriod"/>
            </a:pPr>
            <a:r>
              <a:rPr lang="en-IN" sz="2400" dirty="0"/>
              <a:t>Number of eligible employees =50</a:t>
            </a:r>
          </a:p>
          <a:p>
            <a:pPr>
              <a:buFont typeface="+mj-lt"/>
              <a:buAutoNum type="arabicPeriod"/>
            </a:pPr>
            <a:r>
              <a:rPr lang="en-IN" sz="2400" dirty="0"/>
              <a:t>Bonus per employee=Rs 2,01,000 /50=Rs.4020</a:t>
            </a:r>
          </a:p>
          <a:p>
            <a:pPr marL="0" indent="0">
              <a:buNone/>
            </a:pPr>
            <a:r>
              <a:rPr lang="en-IN" sz="2400" dirty="0"/>
              <a:t>OUTCOME: Each eligible employee receives Rs.4020 as a bonus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2433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E5C32-9859-8E31-8381-2A7EEAFC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CASE STUDY: </a:t>
            </a:r>
            <a:r>
              <a:rPr lang="en-IN" sz="2800" dirty="0"/>
              <a:t>Implementation in Infosys LTD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3234-05BE-B2E7-5C5A-C052AD71D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6517"/>
            <a:ext cx="8596668" cy="4664846"/>
          </a:xfrm>
        </p:spPr>
        <p:txBody>
          <a:bodyPr>
            <a:normAutofit lnSpcReduction="10000"/>
          </a:bodyPr>
          <a:lstStyle/>
          <a:p>
            <a:r>
              <a:rPr lang="en-IN" b="1" dirty="0"/>
              <a:t>Background</a:t>
            </a:r>
          </a:p>
          <a:p>
            <a:pPr marL="0" indent="0">
              <a:buNone/>
            </a:pPr>
            <a:r>
              <a:rPr lang="en-IN" dirty="0"/>
              <a:t>Infosys Limited, a leading IT company in India, adheres to the payment of bonus Act, 1965, despite its workforce earning beyond the prescribed eligibility criteria. This compliance fosters a positive organizational culture.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/>
              <a:t>KEY MEASURES:</a:t>
            </a:r>
          </a:p>
          <a:p>
            <a:pPr>
              <a:buFont typeface="+mj-lt"/>
              <a:buAutoNum type="arabicPeriod"/>
            </a:pPr>
            <a:r>
              <a:rPr lang="en-IN" dirty="0"/>
              <a:t>Voluntary payments: Infosys extends bonus payments to employees even above the eligibility wage limit.</a:t>
            </a:r>
          </a:p>
          <a:p>
            <a:pPr>
              <a:buFont typeface="+mj-lt"/>
              <a:buAutoNum type="arabicPeriod"/>
            </a:pPr>
            <a:r>
              <a:rPr lang="en-IN" dirty="0"/>
              <a:t>Profit Sharing Policy: The company links bonuses to team and individual performance, aligning with the Act’s spirit of rewarding productivity.</a:t>
            </a:r>
          </a:p>
          <a:p>
            <a:pPr>
              <a:buFont typeface="+mj-lt"/>
              <a:buAutoNum type="arabicPeriod"/>
            </a:pPr>
            <a:r>
              <a:rPr lang="en-IN" dirty="0"/>
              <a:t>Timely Distribution: Bonuses are paid in the first quarter following the fiscal </a:t>
            </a:r>
            <a:r>
              <a:rPr lang="en-IN" dirty="0" err="1"/>
              <a:t>year,exceeding</a:t>
            </a:r>
            <a:r>
              <a:rPr lang="en-IN" dirty="0"/>
              <a:t> the statutory deadline.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/>
              <a:t>OUTCOMES: </a:t>
            </a:r>
          </a:p>
          <a:p>
            <a:pPr>
              <a:buFont typeface="+mj-lt"/>
              <a:buAutoNum type="arabicPeriod"/>
            </a:pPr>
            <a:r>
              <a:rPr lang="en-IN" dirty="0"/>
              <a:t>Enhanced employee satisfaction and </a:t>
            </a:r>
            <a:r>
              <a:rPr lang="en-IN" dirty="0" err="1"/>
              <a:t>retaintion</a:t>
            </a:r>
            <a:r>
              <a:rPr lang="en-IN" dirty="0"/>
              <a:t>.</a:t>
            </a:r>
          </a:p>
          <a:p>
            <a:pPr>
              <a:buFont typeface="+mj-lt"/>
              <a:buAutoNum type="arabicPeriod"/>
            </a:pPr>
            <a:r>
              <a:rPr lang="en-IN" dirty="0"/>
              <a:t>Recognition as a fair and employee- centric organisation.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79892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</TotalTime>
  <Words>490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Trebuchet MS</vt:lpstr>
      <vt:lpstr>Wingdings</vt:lpstr>
      <vt:lpstr>Wingdings 3</vt:lpstr>
      <vt:lpstr>Facet</vt:lpstr>
      <vt:lpstr>A PRESENTATION ON TOPIC PAYMENT OF BONUS</vt:lpstr>
      <vt:lpstr>CONTENT:-</vt:lpstr>
      <vt:lpstr>INTRODUCTION:-</vt:lpstr>
      <vt:lpstr>OBJECTIVE:-</vt:lpstr>
      <vt:lpstr>APPLICABILITY:-</vt:lpstr>
      <vt:lpstr>Key provisions:-</vt:lpstr>
      <vt:lpstr>ILLUSTRATION:-</vt:lpstr>
      <vt:lpstr>CASE STUDY: Implementation in Infosys LTD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ASUS</dc:creator>
  <cp:lastModifiedBy>OWNER</cp:lastModifiedBy>
  <cp:revision>3</cp:revision>
  <dcterms:created xsi:type="dcterms:W3CDTF">2024-12-14T04:20:03Z</dcterms:created>
  <dcterms:modified xsi:type="dcterms:W3CDTF">2025-01-20T16:29:00Z</dcterms:modified>
</cp:coreProperties>
</file>